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p>
            <a:endParaRPr lang="en-US"/>
          </a:p>
        </p:txBody>
      </p:sp>
      <p:sp>
        <p:nvSpPr>
          <p:cNvPr id="49154" name="Notes Placeholder 2"/>
          <p:cNvSpPr>
            <a:spLocks noGrp="1"/>
          </p:cNvSpPr>
          <p:nvPr>
            <p:ph type="body"/>
          </p:nvPr>
        </p:nvSpPr>
        <p:spPr/>
        <p:txBody>
          <a:bodyPr wrap="none" lIns="93152" tIns="46576" rIns="93152" bIns="46576" anchor="ctr"/>
          <a:p>
            <a:pPr lvl="0" defTabSz="930275"/>
            <a:r>
              <a:rPr lang="en-NZ" altLang="x-none" dirty="0"/>
              <a:t>Movie icon links to animation of Periodic with Completion Deadline: http://gaia.ecs.csus.edu/%7ezhangd/oscal/pdeadlineschedulingperiodic.html</a:t>
            </a:r>
            <a:endParaRPr lang="en-NZ" altLang="x-none" dirty="0"/>
          </a:p>
          <a:p>
            <a:pPr lvl="0" defTabSz="930275"/>
            <a:endParaRPr dirty="0"/>
          </a:p>
          <a:p>
            <a:pPr lvl="0" defTabSz="930275"/>
            <a:r>
              <a:rPr lang="en-NZ" altLang="x-none" dirty="0"/>
              <a:t>As an example of scheduling periodic tasks with completion deadlines, consider a system that collects and processes data from two sensors,A and B.</a:t>
            </a:r>
            <a:endParaRPr lang="en-NZ" altLang="x-none" dirty="0"/>
          </a:p>
          <a:p>
            <a:pPr lvl="0" defTabSz="930275"/>
            <a:endParaRPr lang="en-NZ" altLang="x-none" dirty="0"/>
          </a:p>
          <a:p>
            <a:pPr lvl="0" defTabSz="930275"/>
            <a:r>
              <a:rPr lang="en-NZ" altLang="x-none" dirty="0"/>
              <a:t>The dead-line for collecting data from </a:t>
            </a:r>
            <a:endParaRPr lang="en-NZ" altLang="x-none" dirty="0"/>
          </a:p>
          <a:p>
            <a:pPr lvl="1" indent="0" defTabSz="930275"/>
            <a:r>
              <a:rPr lang="en-NZ" altLang="x-none" dirty="0"/>
              <a:t> sensor A must be met every 20 ms, </a:t>
            </a:r>
            <a:endParaRPr lang="en-NZ" altLang="x-none" dirty="0"/>
          </a:p>
          <a:p>
            <a:pPr lvl="1" indent="0" defTabSz="930275"/>
            <a:r>
              <a:rPr lang="en-NZ" altLang="x-none" dirty="0"/>
              <a:t> for B every 50 ms. </a:t>
            </a:r>
            <a:endParaRPr lang="en-NZ" altLang="x-none" dirty="0"/>
          </a:p>
          <a:p>
            <a:pPr lvl="0" defTabSz="930275"/>
            <a:endParaRPr lang="en-NZ" altLang="x-none" dirty="0"/>
          </a:p>
          <a:p>
            <a:pPr lvl="0" defTabSz="930275"/>
            <a:r>
              <a:rPr lang="en-NZ" altLang="x-none" dirty="0"/>
              <a:t>It takes 10 ms, including operating system overhead, to process each sample of data from A </a:t>
            </a:r>
            <a:endParaRPr lang="en-NZ" altLang="x-none" dirty="0"/>
          </a:p>
          <a:p>
            <a:pPr lvl="1" indent="0" defTabSz="930275"/>
            <a:r>
              <a:rPr lang="en-NZ" altLang="x-none" dirty="0"/>
              <a:t> and 25 ms to process each sample of data from B. </a:t>
            </a:r>
            <a:endParaRPr lang="en-NZ" altLang="x-none" dirty="0"/>
          </a:p>
          <a:p>
            <a:pPr lvl="1" indent="0" defTabSz="930275"/>
            <a:endParaRPr lang="en-NZ" altLang="x-none" dirty="0"/>
          </a:p>
          <a:p>
            <a:pPr lvl="0" defTabSz="930275"/>
            <a:r>
              <a:rPr lang="en-NZ" altLang="x-none" dirty="0"/>
              <a:t>Table 10.2 summarizes the execution profile of the two tasks. </a:t>
            </a:r>
            <a:endParaRPr lang="en-NZ" altLang="x-none" dirty="0"/>
          </a:p>
          <a:p>
            <a:pPr lvl="0" defTabSz="930275"/>
            <a:endParaRPr lang="en-NZ" altLang="x-none" dirty="0"/>
          </a:p>
        </p:txBody>
      </p:sp>
      <p:sp>
        <p:nvSpPr>
          <p:cNvPr id="4915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3152" tIns="46576" rIns="93152" bIns="46576" anchor="b"/>
          <a:p>
            <a:pPr lvl="0" algn="r" defTabSz="930275"/>
            <a:fld id="{9A0DB2DC-4C9A-4742-B13C-FB6460FD3503}" type="slidenum">
              <a:rPr lang="en-US" altLang="en-US" sz="1200" dirty="0">
                <a:latin typeface="Times New Roman" pitchFamily="18" charset="0"/>
              </a:rPr>
            </a:fld>
            <a:endParaRPr lang="en-US" alt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180"/>
          </a:xfrm>
        </p:spPr>
        <p:txBody>
          <a:bodyPr wrap="square" lIns="91440" tIns="45720" rIns="91440" bIns="45720" anchor="b"/>
          <a:p>
            <a:r>
              <a:rPr lang="x-none" dirty="0"/>
              <a:t>Create a Space/Time Diagram Prio A,B</a:t>
            </a:r>
            <a:endParaRPr lang="x-none" dirty="0"/>
          </a:p>
        </p:txBody>
      </p:sp>
      <p:pic>
        <p:nvPicPr>
          <p:cNvPr id="48130" name="Content Placeholder 3" descr="Table10_2.gif"/>
          <p:cNvPicPr>
            <a:picLocks noGrp="1" noChangeAspect="1"/>
          </p:cNvPicPr>
          <p:nvPr>
            <p:ph idx="1"/>
          </p:nvPr>
        </p:nvPicPr>
        <p:blipFill>
          <a:blip r:embed="rId1"/>
          <a:srcRect t="17242"/>
          <a:stretch>
            <a:fillRect/>
          </a:stretch>
        </p:blipFill>
        <p:spPr>
          <a:xfrm>
            <a:off x="1073150" y="974090"/>
            <a:ext cx="10239375" cy="5618480"/>
          </a:xfr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Kingsoft Office WPP</Application>
  <PresentationFormat>Widescreen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Create a Space/Time Diagram Prio A,B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usman</dc:creator>
  <cp:lastModifiedBy>usman</cp:lastModifiedBy>
  <cp:revision>6</cp:revision>
  <dcterms:created xsi:type="dcterms:W3CDTF">2020-02-27T05:44:37Z</dcterms:created>
  <dcterms:modified xsi:type="dcterms:W3CDTF">2020-02-27T05:44:37Z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