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B69E6-2917-4DB8-99A7-226715F8FCA5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3F254-322B-4D8B-A263-5956211A209B}">
      <dgm:prSet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1800" b="1" dirty="0"/>
            <a:t>Aim</a:t>
          </a:r>
          <a:endParaRPr lang="en-US" sz="1800" dirty="0"/>
        </a:p>
      </dgm:t>
    </dgm:pt>
    <dgm:pt modelId="{11D2C0BB-99BC-4E2E-B433-DF4C331BADA1}" type="parTrans" cxnId="{4D2294B6-4914-4A9C-B459-1358770B1BAE}">
      <dgm:prSet/>
      <dgm:spPr/>
      <dgm:t>
        <a:bodyPr/>
        <a:lstStyle/>
        <a:p>
          <a:endParaRPr lang="en-US"/>
        </a:p>
      </dgm:t>
    </dgm:pt>
    <dgm:pt modelId="{1C2A2428-C2F1-4ACA-B3A6-6E7106FD12FB}" type="sibTrans" cxnId="{4D2294B6-4914-4A9C-B459-1358770B1BAE}">
      <dgm:prSet/>
      <dgm:spPr/>
      <dgm:t>
        <a:bodyPr/>
        <a:lstStyle/>
        <a:p>
          <a:endParaRPr lang="en-US"/>
        </a:p>
      </dgm:t>
    </dgm:pt>
    <dgm:pt modelId="{C18D9B65-7AFB-4AAF-BA56-C8594DD539EC}">
      <dgm:prSet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1800" b="1" dirty="0"/>
            <a:t>Research Questions</a:t>
          </a:r>
          <a:endParaRPr lang="en-US" sz="1800" dirty="0"/>
        </a:p>
      </dgm:t>
    </dgm:pt>
    <dgm:pt modelId="{02EEFABE-ED4D-4986-9ADA-C94DEE396198}" type="parTrans" cxnId="{D08F7711-486D-45E6-971F-A883126920E8}">
      <dgm:prSet/>
      <dgm:spPr/>
      <dgm:t>
        <a:bodyPr/>
        <a:lstStyle/>
        <a:p>
          <a:endParaRPr lang="en-US"/>
        </a:p>
      </dgm:t>
    </dgm:pt>
    <dgm:pt modelId="{072CF9C6-E2FC-4889-B14D-A38915978316}" type="sibTrans" cxnId="{D08F7711-486D-45E6-971F-A883126920E8}">
      <dgm:prSet/>
      <dgm:spPr/>
      <dgm:t>
        <a:bodyPr/>
        <a:lstStyle/>
        <a:p>
          <a:endParaRPr lang="en-US"/>
        </a:p>
      </dgm:t>
    </dgm:pt>
    <dgm:pt modelId="{F536875C-56C4-4342-8707-54092360FA9E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What ethical and design challenges arise in the development and deployment of AI-based assistive technologies?</a:t>
          </a:r>
        </a:p>
      </dgm:t>
    </dgm:pt>
    <dgm:pt modelId="{20120437-7CDB-4966-93E5-EB876F526435}" type="parTrans" cxnId="{BEB816C3-2C04-4A66-827E-D3E750128FB3}">
      <dgm:prSet/>
      <dgm:spPr/>
      <dgm:t>
        <a:bodyPr/>
        <a:lstStyle/>
        <a:p>
          <a:endParaRPr lang="en-US"/>
        </a:p>
      </dgm:t>
    </dgm:pt>
    <dgm:pt modelId="{7B73AE03-1CDA-4B4E-BC2D-8A544C9A4F67}" type="sibTrans" cxnId="{BEB816C3-2C04-4A66-827E-D3E750128FB3}">
      <dgm:prSet/>
      <dgm:spPr/>
      <dgm:t>
        <a:bodyPr/>
        <a:lstStyle/>
        <a:p>
          <a:endParaRPr lang="en-US"/>
        </a:p>
      </dgm:t>
    </dgm:pt>
    <dgm:pt modelId="{68C29F47-A10D-4A5F-89BB-3719BB1FA259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What are the key barriers and enablers to the successful adoption of these technologies across different user populations?</a:t>
          </a:r>
        </a:p>
      </dgm:t>
    </dgm:pt>
    <dgm:pt modelId="{83596FAC-4BC7-4A6E-AE28-4C97887F4625}" type="parTrans" cxnId="{76380D1D-DDD1-4DE5-B41A-F9F55809BE65}">
      <dgm:prSet/>
      <dgm:spPr/>
      <dgm:t>
        <a:bodyPr/>
        <a:lstStyle/>
        <a:p>
          <a:endParaRPr lang="en-US"/>
        </a:p>
      </dgm:t>
    </dgm:pt>
    <dgm:pt modelId="{18B42668-0067-403A-9544-A42A6A1F1F6A}" type="sibTrans" cxnId="{76380D1D-DDD1-4DE5-B41A-F9F55809BE65}">
      <dgm:prSet/>
      <dgm:spPr/>
      <dgm:t>
        <a:bodyPr/>
        <a:lstStyle/>
        <a:p>
          <a:endParaRPr lang="en-US"/>
        </a:p>
      </dgm:t>
    </dgm:pt>
    <dgm:pt modelId="{070C5A96-C412-4F21-82B7-AF2BFAC72468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To critically assess the impact of AI-based assistive technologies on elderly and disabled individuals, focusing on ethical, design, and adoption challenges.</a:t>
          </a:r>
        </a:p>
      </dgm:t>
    </dgm:pt>
    <dgm:pt modelId="{A5EFB2C1-0C4A-4D4A-BFA2-C9B9CAD427D8}" type="parTrans" cxnId="{413AB645-AB6B-43D3-8395-9B1BBAD7BC2D}">
      <dgm:prSet/>
      <dgm:spPr/>
      <dgm:t>
        <a:bodyPr/>
        <a:lstStyle/>
        <a:p>
          <a:endParaRPr lang="en-US"/>
        </a:p>
      </dgm:t>
    </dgm:pt>
    <dgm:pt modelId="{88C8B2AA-64AD-4414-8CA2-D26106A2A0B6}" type="sibTrans" cxnId="{413AB645-AB6B-43D3-8395-9B1BBAD7BC2D}">
      <dgm:prSet/>
      <dgm:spPr/>
      <dgm:t>
        <a:bodyPr/>
        <a:lstStyle/>
        <a:p>
          <a:endParaRPr lang="en-US"/>
        </a:p>
      </dgm:t>
    </dgm:pt>
    <dgm:pt modelId="{E6F7944E-43CC-4B34-822B-3A418B829BBE}" type="pres">
      <dgm:prSet presAssocID="{1E4B69E6-2917-4DB8-99A7-226715F8FCA5}" presName="Name0" presStyleCnt="0">
        <dgm:presLayoutVars>
          <dgm:dir/>
          <dgm:animLvl val="lvl"/>
          <dgm:resizeHandles val="exact"/>
        </dgm:presLayoutVars>
      </dgm:prSet>
      <dgm:spPr/>
    </dgm:pt>
    <dgm:pt modelId="{B6060F9E-1A08-43D9-AC6E-BE25155392F8}" type="pres">
      <dgm:prSet presAssocID="{6CD3F254-322B-4D8B-A263-5956211A209B}" presName="linNode" presStyleCnt="0"/>
      <dgm:spPr/>
    </dgm:pt>
    <dgm:pt modelId="{512675C4-A50B-4F09-BBBC-85CFBC1DFBED}" type="pres">
      <dgm:prSet presAssocID="{6CD3F254-322B-4D8B-A263-5956211A209B}" presName="parTx" presStyleLbl="revTx" presStyleIdx="0" presStyleCnt="2">
        <dgm:presLayoutVars>
          <dgm:chMax val="1"/>
          <dgm:bulletEnabled val="1"/>
        </dgm:presLayoutVars>
      </dgm:prSet>
      <dgm:spPr/>
    </dgm:pt>
    <dgm:pt modelId="{1FFCAED9-EB7F-43AE-B584-CA671926F7C1}" type="pres">
      <dgm:prSet presAssocID="{6CD3F254-322B-4D8B-A263-5956211A209B}" presName="bracket" presStyleLbl="parChTrans1D1" presStyleIdx="0" presStyleCnt="2"/>
      <dgm:spPr/>
    </dgm:pt>
    <dgm:pt modelId="{C46A9DC6-06B6-4272-9325-401F709BABDE}" type="pres">
      <dgm:prSet presAssocID="{6CD3F254-322B-4D8B-A263-5956211A209B}" presName="spH" presStyleCnt="0"/>
      <dgm:spPr/>
    </dgm:pt>
    <dgm:pt modelId="{07493C13-13F5-4396-8CC8-CB011EA974F6}" type="pres">
      <dgm:prSet presAssocID="{6CD3F254-322B-4D8B-A263-5956211A209B}" presName="desTx" presStyleLbl="node1" presStyleIdx="0" presStyleCnt="2" custScaleX="194307">
        <dgm:presLayoutVars>
          <dgm:bulletEnabled val="1"/>
        </dgm:presLayoutVars>
      </dgm:prSet>
      <dgm:spPr/>
    </dgm:pt>
    <dgm:pt modelId="{76D30A65-6046-4E12-AB92-497D070D940D}" type="pres">
      <dgm:prSet presAssocID="{1C2A2428-C2F1-4ACA-B3A6-6E7106FD12FB}" presName="spV" presStyleCnt="0"/>
      <dgm:spPr/>
    </dgm:pt>
    <dgm:pt modelId="{4894B530-AD39-4C2E-9109-473F180770C1}" type="pres">
      <dgm:prSet presAssocID="{C18D9B65-7AFB-4AAF-BA56-C8594DD539EC}" presName="linNode" presStyleCnt="0"/>
      <dgm:spPr/>
    </dgm:pt>
    <dgm:pt modelId="{76C3A94C-2493-41ED-9D29-6F8D16B66F3D}" type="pres">
      <dgm:prSet presAssocID="{C18D9B65-7AFB-4AAF-BA56-C8594DD539EC}" presName="parTx" presStyleLbl="revTx" presStyleIdx="1" presStyleCnt="2">
        <dgm:presLayoutVars>
          <dgm:chMax val="1"/>
          <dgm:bulletEnabled val="1"/>
        </dgm:presLayoutVars>
      </dgm:prSet>
      <dgm:spPr/>
    </dgm:pt>
    <dgm:pt modelId="{46B6BFAB-D6D6-41F0-A7E3-0F22BFAE5CDB}" type="pres">
      <dgm:prSet presAssocID="{C18D9B65-7AFB-4AAF-BA56-C8594DD539EC}" presName="bracket" presStyleLbl="parChTrans1D1" presStyleIdx="1" presStyleCnt="2"/>
      <dgm:spPr/>
    </dgm:pt>
    <dgm:pt modelId="{D400C9A6-3176-47D5-A8E5-443803B8B929}" type="pres">
      <dgm:prSet presAssocID="{C18D9B65-7AFB-4AAF-BA56-C8594DD539EC}" presName="spH" presStyleCnt="0"/>
      <dgm:spPr/>
    </dgm:pt>
    <dgm:pt modelId="{AD1B9CF8-99C2-4655-9759-D898C5D3BA72}" type="pres">
      <dgm:prSet presAssocID="{C18D9B65-7AFB-4AAF-BA56-C8594DD539EC}" presName="desTx" presStyleLbl="node1" presStyleIdx="1" presStyleCnt="2" custScaleX="196665">
        <dgm:presLayoutVars>
          <dgm:bulletEnabled val="1"/>
        </dgm:presLayoutVars>
      </dgm:prSet>
      <dgm:spPr/>
    </dgm:pt>
  </dgm:ptLst>
  <dgm:cxnLst>
    <dgm:cxn modelId="{D08F7711-486D-45E6-971F-A883126920E8}" srcId="{1E4B69E6-2917-4DB8-99A7-226715F8FCA5}" destId="{C18D9B65-7AFB-4AAF-BA56-C8594DD539EC}" srcOrd="1" destOrd="0" parTransId="{02EEFABE-ED4D-4986-9ADA-C94DEE396198}" sibTransId="{072CF9C6-E2FC-4889-B14D-A38915978316}"/>
    <dgm:cxn modelId="{76380D1D-DDD1-4DE5-B41A-F9F55809BE65}" srcId="{C18D9B65-7AFB-4AAF-BA56-C8594DD539EC}" destId="{68C29F47-A10D-4A5F-89BB-3719BB1FA259}" srcOrd="1" destOrd="0" parTransId="{83596FAC-4BC7-4A6E-AE28-4C97887F4625}" sibTransId="{18B42668-0067-403A-9544-A42A6A1F1F6A}"/>
    <dgm:cxn modelId="{FEE1373E-CE3F-4DAF-A4FD-9A5003B233EE}" type="presOf" srcId="{C18D9B65-7AFB-4AAF-BA56-C8594DD539EC}" destId="{76C3A94C-2493-41ED-9D29-6F8D16B66F3D}" srcOrd="0" destOrd="0" presId="urn:diagrams.loki3.com/BracketList"/>
    <dgm:cxn modelId="{413AB645-AB6B-43D3-8395-9B1BBAD7BC2D}" srcId="{6CD3F254-322B-4D8B-A263-5956211A209B}" destId="{070C5A96-C412-4F21-82B7-AF2BFAC72468}" srcOrd="0" destOrd="0" parTransId="{A5EFB2C1-0C4A-4D4A-BFA2-C9B9CAD427D8}" sibTransId="{88C8B2AA-64AD-4414-8CA2-D26106A2A0B6}"/>
    <dgm:cxn modelId="{9F6E2151-1B05-44E4-9E60-BEA9034F24BF}" type="presOf" srcId="{F536875C-56C4-4342-8707-54092360FA9E}" destId="{AD1B9CF8-99C2-4655-9759-D898C5D3BA72}" srcOrd="0" destOrd="0" presId="urn:diagrams.loki3.com/BracketList"/>
    <dgm:cxn modelId="{065A2B82-410C-4BD3-87F1-BDD486287E28}" type="presOf" srcId="{68C29F47-A10D-4A5F-89BB-3719BB1FA259}" destId="{AD1B9CF8-99C2-4655-9759-D898C5D3BA72}" srcOrd="0" destOrd="1" presId="urn:diagrams.loki3.com/BracketList"/>
    <dgm:cxn modelId="{1A4CA0A4-F71C-40C5-811D-094E0BAAE0BC}" type="presOf" srcId="{070C5A96-C412-4F21-82B7-AF2BFAC72468}" destId="{07493C13-13F5-4396-8CC8-CB011EA974F6}" srcOrd="0" destOrd="0" presId="urn:diagrams.loki3.com/BracketList"/>
    <dgm:cxn modelId="{9FEF57A8-1035-4E09-AC34-A6BC469B2840}" type="presOf" srcId="{1E4B69E6-2917-4DB8-99A7-226715F8FCA5}" destId="{E6F7944E-43CC-4B34-822B-3A418B829BBE}" srcOrd="0" destOrd="0" presId="urn:diagrams.loki3.com/BracketList"/>
    <dgm:cxn modelId="{4D2294B6-4914-4A9C-B459-1358770B1BAE}" srcId="{1E4B69E6-2917-4DB8-99A7-226715F8FCA5}" destId="{6CD3F254-322B-4D8B-A263-5956211A209B}" srcOrd="0" destOrd="0" parTransId="{11D2C0BB-99BC-4E2E-B433-DF4C331BADA1}" sibTransId="{1C2A2428-C2F1-4ACA-B3A6-6E7106FD12FB}"/>
    <dgm:cxn modelId="{BEB816C3-2C04-4A66-827E-D3E750128FB3}" srcId="{C18D9B65-7AFB-4AAF-BA56-C8594DD539EC}" destId="{F536875C-56C4-4342-8707-54092360FA9E}" srcOrd="0" destOrd="0" parTransId="{20120437-7CDB-4966-93E5-EB876F526435}" sibTransId="{7B73AE03-1CDA-4B4E-BC2D-8A544C9A4F67}"/>
    <dgm:cxn modelId="{1B095AEF-F0F9-4861-AE90-57C74CAC27C7}" type="presOf" srcId="{6CD3F254-322B-4D8B-A263-5956211A209B}" destId="{512675C4-A50B-4F09-BBBC-85CFBC1DFBED}" srcOrd="0" destOrd="0" presId="urn:diagrams.loki3.com/BracketList"/>
    <dgm:cxn modelId="{7515BACE-1020-4492-8409-21566272C3EF}" type="presParOf" srcId="{E6F7944E-43CC-4B34-822B-3A418B829BBE}" destId="{B6060F9E-1A08-43D9-AC6E-BE25155392F8}" srcOrd="0" destOrd="0" presId="urn:diagrams.loki3.com/BracketList"/>
    <dgm:cxn modelId="{B22354CB-9F99-4561-B8D2-8AAECE06DC96}" type="presParOf" srcId="{B6060F9E-1A08-43D9-AC6E-BE25155392F8}" destId="{512675C4-A50B-4F09-BBBC-85CFBC1DFBED}" srcOrd="0" destOrd="0" presId="urn:diagrams.loki3.com/BracketList"/>
    <dgm:cxn modelId="{1485C1E0-A8B6-4B26-80E3-CF4E2495D9E5}" type="presParOf" srcId="{B6060F9E-1A08-43D9-AC6E-BE25155392F8}" destId="{1FFCAED9-EB7F-43AE-B584-CA671926F7C1}" srcOrd="1" destOrd="0" presId="urn:diagrams.loki3.com/BracketList"/>
    <dgm:cxn modelId="{F60B11FA-0F37-4C9D-A309-E5C69AF987C8}" type="presParOf" srcId="{B6060F9E-1A08-43D9-AC6E-BE25155392F8}" destId="{C46A9DC6-06B6-4272-9325-401F709BABDE}" srcOrd="2" destOrd="0" presId="urn:diagrams.loki3.com/BracketList"/>
    <dgm:cxn modelId="{8A49849A-2E59-4472-A418-D78155A7B482}" type="presParOf" srcId="{B6060F9E-1A08-43D9-AC6E-BE25155392F8}" destId="{07493C13-13F5-4396-8CC8-CB011EA974F6}" srcOrd="3" destOrd="0" presId="urn:diagrams.loki3.com/BracketList"/>
    <dgm:cxn modelId="{5C8DA38C-E774-4789-88D5-82CDF41679ED}" type="presParOf" srcId="{E6F7944E-43CC-4B34-822B-3A418B829BBE}" destId="{76D30A65-6046-4E12-AB92-497D070D940D}" srcOrd="1" destOrd="0" presId="urn:diagrams.loki3.com/BracketList"/>
    <dgm:cxn modelId="{EED70E83-C3A4-4D84-914A-4C86762F3BEA}" type="presParOf" srcId="{E6F7944E-43CC-4B34-822B-3A418B829BBE}" destId="{4894B530-AD39-4C2E-9109-473F180770C1}" srcOrd="2" destOrd="0" presId="urn:diagrams.loki3.com/BracketList"/>
    <dgm:cxn modelId="{DDF7F0C2-F67D-4AEA-A1AE-789BC26E6FED}" type="presParOf" srcId="{4894B530-AD39-4C2E-9109-473F180770C1}" destId="{76C3A94C-2493-41ED-9D29-6F8D16B66F3D}" srcOrd="0" destOrd="0" presId="urn:diagrams.loki3.com/BracketList"/>
    <dgm:cxn modelId="{420081E9-1D62-40A6-BF39-842CEFD37C7A}" type="presParOf" srcId="{4894B530-AD39-4C2E-9109-473F180770C1}" destId="{46B6BFAB-D6D6-41F0-A7E3-0F22BFAE5CDB}" srcOrd="1" destOrd="0" presId="urn:diagrams.loki3.com/BracketList"/>
    <dgm:cxn modelId="{E960D20D-3DEB-41A9-AE80-90EB75863AA7}" type="presParOf" srcId="{4894B530-AD39-4C2E-9109-473F180770C1}" destId="{D400C9A6-3176-47D5-A8E5-443803B8B929}" srcOrd="2" destOrd="0" presId="urn:diagrams.loki3.com/BracketList"/>
    <dgm:cxn modelId="{6576A17D-267C-484E-B9C5-F8503956904F}" type="presParOf" srcId="{4894B530-AD39-4C2E-9109-473F180770C1}" destId="{AD1B9CF8-99C2-4655-9759-D898C5D3BA7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6BB93-2DDF-4C2F-9141-4B76BDCDEF6F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1CE94D-29D4-4366-BCCF-AD9C95D5191B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/>
            <a:t>Sources gathered from PubMed, IEEE Xplore, Scopus, and Google Scholar</a:t>
          </a:r>
        </a:p>
      </dgm:t>
    </dgm:pt>
    <dgm:pt modelId="{5BBA8211-3715-447B-A4F6-9AE1355FC196}" type="parTrans" cxnId="{DD544CF8-B2EE-44FC-8518-042EB4DA2E4E}">
      <dgm:prSet/>
      <dgm:spPr/>
      <dgm:t>
        <a:bodyPr/>
        <a:lstStyle/>
        <a:p>
          <a:endParaRPr lang="en-US"/>
        </a:p>
      </dgm:t>
    </dgm:pt>
    <dgm:pt modelId="{43A37A1A-D9E3-47F8-BCAB-CA706B8444A2}" type="sibTrans" cxnId="{DD544CF8-B2EE-44FC-8518-042EB4DA2E4E}">
      <dgm:prSet/>
      <dgm:spPr/>
      <dgm:t>
        <a:bodyPr/>
        <a:lstStyle/>
        <a:p>
          <a:endParaRPr lang="en-US"/>
        </a:p>
      </dgm:t>
    </dgm:pt>
    <dgm:pt modelId="{C7E458FB-1B04-4839-BF1E-F627C3D07745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Keywords used include: “AI and assistive technology,” “AI in senior care,” and similar terms</a:t>
          </a:r>
        </a:p>
      </dgm:t>
    </dgm:pt>
    <dgm:pt modelId="{AF191C2E-B151-4F3F-9EF8-F6CB6D036DAC}" type="parTrans" cxnId="{5EFFC3A5-BFCF-409B-9537-38CF05694A2F}">
      <dgm:prSet/>
      <dgm:spPr/>
      <dgm:t>
        <a:bodyPr/>
        <a:lstStyle/>
        <a:p>
          <a:endParaRPr lang="en-US"/>
        </a:p>
      </dgm:t>
    </dgm:pt>
    <dgm:pt modelId="{1F9AA6F6-B7F1-49DD-981F-3DF51C4F424B}" type="sibTrans" cxnId="{5EFFC3A5-BFCF-409B-9537-38CF05694A2F}">
      <dgm:prSet/>
      <dgm:spPr/>
      <dgm:t>
        <a:bodyPr/>
        <a:lstStyle/>
        <a:p>
          <a:endParaRPr lang="en-US"/>
        </a:p>
      </dgm:t>
    </dgm:pt>
    <dgm:pt modelId="{D5CEAC05-0B58-45D9-8E25-4F49C497B1E8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Focused on peer-reviewed journals, case studies, and credible reports from 2015–2025</a:t>
          </a:r>
        </a:p>
      </dgm:t>
    </dgm:pt>
    <dgm:pt modelId="{D7BA34CE-CE4D-4EA9-A110-01A0ADF25CA0}" type="parTrans" cxnId="{1D1CD9FD-2C22-4ECD-8146-44F0A6F210C1}">
      <dgm:prSet/>
      <dgm:spPr/>
      <dgm:t>
        <a:bodyPr/>
        <a:lstStyle/>
        <a:p>
          <a:endParaRPr lang="en-US"/>
        </a:p>
      </dgm:t>
    </dgm:pt>
    <dgm:pt modelId="{65055631-4ABD-454F-BCC6-EE82E2EEEFE2}" type="sibTrans" cxnId="{1D1CD9FD-2C22-4ECD-8146-44F0A6F210C1}">
      <dgm:prSet/>
      <dgm:spPr/>
      <dgm:t>
        <a:bodyPr/>
        <a:lstStyle/>
        <a:p>
          <a:endParaRPr lang="en-US"/>
        </a:p>
      </dgm:t>
    </dgm:pt>
    <dgm:pt modelId="{407BA98D-43B0-4E3E-8BD2-09A083E219D2}" type="pres">
      <dgm:prSet presAssocID="{F366BB93-2DDF-4C2F-9141-4B76BDCDEF6F}" presName="Name0" presStyleCnt="0">
        <dgm:presLayoutVars>
          <dgm:chMax val="7"/>
          <dgm:chPref val="7"/>
          <dgm:dir/>
        </dgm:presLayoutVars>
      </dgm:prSet>
      <dgm:spPr/>
    </dgm:pt>
    <dgm:pt modelId="{59DE01E7-5533-498A-B36C-A24568D7A8C9}" type="pres">
      <dgm:prSet presAssocID="{F366BB93-2DDF-4C2F-9141-4B76BDCDEF6F}" presName="Name1" presStyleCnt="0"/>
      <dgm:spPr/>
    </dgm:pt>
    <dgm:pt modelId="{B7E0F2F6-311E-4982-BE8E-A41CA6A6B3DD}" type="pres">
      <dgm:prSet presAssocID="{F366BB93-2DDF-4C2F-9141-4B76BDCDEF6F}" presName="cycle" presStyleCnt="0"/>
      <dgm:spPr/>
    </dgm:pt>
    <dgm:pt modelId="{7DDCD981-B384-4DB2-B8BD-70F1940C9402}" type="pres">
      <dgm:prSet presAssocID="{F366BB93-2DDF-4C2F-9141-4B76BDCDEF6F}" presName="srcNode" presStyleLbl="node1" presStyleIdx="0" presStyleCnt="3"/>
      <dgm:spPr/>
    </dgm:pt>
    <dgm:pt modelId="{67529231-DABD-45D6-AA8B-9B12FBDA8544}" type="pres">
      <dgm:prSet presAssocID="{F366BB93-2DDF-4C2F-9141-4B76BDCDEF6F}" presName="conn" presStyleLbl="parChTrans1D2" presStyleIdx="0" presStyleCnt="1"/>
      <dgm:spPr/>
    </dgm:pt>
    <dgm:pt modelId="{958EDD7B-5CDE-478B-B3EB-6F6277EB5BAE}" type="pres">
      <dgm:prSet presAssocID="{F366BB93-2DDF-4C2F-9141-4B76BDCDEF6F}" presName="extraNode" presStyleLbl="node1" presStyleIdx="0" presStyleCnt="3"/>
      <dgm:spPr/>
    </dgm:pt>
    <dgm:pt modelId="{6F09EDBC-518B-40FB-B324-00B04650DEFD}" type="pres">
      <dgm:prSet presAssocID="{F366BB93-2DDF-4C2F-9141-4B76BDCDEF6F}" presName="dstNode" presStyleLbl="node1" presStyleIdx="0" presStyleCnt="3"/>
      <dgm:spPr/>
    </dgm:pt>
    <dgm:pt modelId="{40AF1295-35C4-478B-8BF7-901D36F67E30}" type="pres">
      <dgm:prSet presAssocID="{8E1CE94D-29D4-4366-BCCF-AD9C95D5191B}" presName="text_1" presStyleLbl="node1" presStyleIdx="0" presStyleCnt="3">
        <dgm:presLayoutVars>
          <dgm:bulletEnabled val="1"/>
        </dgm:presLayoutVars>
      </dgm:prSet>
      <dgm:spPr/>
    </dgm:pt>
    <dgm:pt modelId="{A29C3D79-85FA-4EB5-AAAF-01AB12E87BC6}" type="pres">
      <dgm:prSet presAssocID="{8E1CE94D-29D4-4366-BCCF-AD9C95D5191B}" presName="accent_1" presStyleCnt="0"/>
      <dgm:spPr/>
    </dgm:pt>
    <dgm:pt modelId="{7A529B70-F598-42C0-AC9E-83C7F89F6159}" type="pres">
      <dgm:prSet presAssocID="{8E1CE94D-29D4-4366-BCCF-AD9C95D5191B}" presName="accentRepeatNode" presStyleLbl="solidFgAcc1" presStyleIdx="0" presStyleCnt="3"/>
      <dgm:spPr/>
    </dgm:pt>
    <dgm:pt modelId="{42230465-7F2E-4DA1-90FF-005DF76285D6}" type="pres">
      <dgm:prSet presAssocID="{C7E458FB-1B04-4839-BF1E-F627C3D07745}" presName="text_2" presStyleLbl="node1" presStyleIdx="1" presStyleCnt="3">
        <dgm:presLayoutVars>
          <dgm:bulletEnabled val="1"/>
        </dgm:presLayoutVars>
      </dgm:prSet>
      <dgm:spPr/>
    </dgm:pt>
    <dgm:pt modelId="{18F9ED4B-5ECD-4DBD-9A96-206CD4043B1A}" type="pres">
      <dgm:prSet presAssocID="{C7E458FB-1B04-4839-BF1E-F627C3D07745}" presName="accent_2" presStyleCnt="0"/>
      <dgm:spPr/>
    </dgm:pt>
    <dgm:pt modelId="{6D5C4815-1A65-4567-B01B-073CE6D88D3E}" type="pres">
      <dgm:prSet presAssocID="{C7E458FB-1B04-4839-BF1E-F627C3D07745}" presName="accentRepeatNode" presStyleLbl="solidFgAcc1" presStyleIdx="1" presStyleCnt="3"/>
      <dgm:spPr/>
    </dgm:pt>
    <dgm:pt modelId="{BA3D300D-3240-4330-985E-2182A51D1CAC}" type="pres">
      <dgm:prSet presAssocID="{D5CEAC05-0B58-45D9-8E25-4F49C497B1E8}" presName="text_3" presStyleLbl="node1" presStyleIdx="2" presStyleCnt="3">
        <dgm:presLayoutVars>
          <dgm:bulletEnabled val="1"/>
        </dgm:presLayoutVars>
      </dgm:prSet>
      <dgm:spPr/>
    </dgm:pt>
    <dgm:pt modelId="{CFEA0A32-9D47-484A-9221-E746F46B5FA6}" type="pres">
      <dgm:prSet presAssocID="{D5CEAC05-0B58-45D9-8E25-4F49C497B1E8}" presName="accent_3" presStyleCnt="0"/>
      <dgm:spPr/>
    </dgm:pt>
    <dgm:pt modelId="{30FFFA68-C289-43E7-A118-1224CB61E0F8}" type="pres">
      <dgm:prSet presAssocID="{D5CEAC05-0B58-45D9-8E25-4F49C497B1E8}" presName="accentRepeatNode" presStyleLbl="solidFgAcc1" presStyleIdx="2" presStyleCnt="3"/>
      <dgm:spPr/>
    </dgm:pt>
  </dgm:ptLst>
  <dgm:cxnLst>
    <dgm:cxn modelId="{2414AD04-DC98-4949-89DB-D82EEB493610}" type="presOf" srcId="{43A37A1A-D9E3-47F8-BCAB-CA706B8444A2}" destId="{67529231-DABD-45D6-AA8B-9B12FBDA8544}" srcOrd="0" destOrd="0" presId="urn:microsoft.com/office/officeart/2008/layout/VerticalCurvedList"/>
    <dgm:cxn modelId="{07CF8106-6A1B-46BB-B815-8BA19D2A70C2}" type="presOf" srcId="{C7E458FB-1B04-4839-BF1E-F627C3D07745}" destId="{42230465-7F2E-4DA1-90FF-005DF76285D6}" srcOrd="0" destOrd="0" presId="urn:microsoft.com/office/officeart/2008/layout/VerticalCurvedList"/>
    <dgm:cxn modelId="{03FC792B-7EF8-41E3-967F-24B03C938CE0}" type="presOf" srcId="{8E1CE94D-29D4-4366-BCCF-AD9C95D5191B}" destId="{40AF1295-35C4-478B-8BF7-901D36F67E30}" srcOrd="0" destOrd="0" presId="urn:microsoft.com/office/officeart/2008/layout/VerticalCurvedList"/>
    <dgm:cxn modelId="{5EFFC3A5-BFCF-409B-9537-38CF05694A2F}" srcId="{F366BB93-2DDF-4C2F-9141-4B76BDCDEF6F}" destId="{C7E458FB-1B04-4839-BF1E-F627C3D07745}" srcOrd="1" destOrd="0" parTransId="{AF191C2E-B151-4F3F-9EF8-F6CB6D036DAC}" sibTransId="{1F9AA6F6-B7F1-49DD-981F-3DF51C4F424B}"/>
    <dgm:cxn modelId="{9D1C66BA-5435-4CA2-BBBD-233059099215}" type="presOf" srcId="{F366BB93-2DDF-4C2F-9141-4B76BDCDEF6F}" destId="{407BA98D-43B0-4E3E-8BD2-09A083E219D2}" srcOrd="0" destOrd="0" presId="urn:microsoft.com/office/officeart/2008/layout/VerticalCurvedList"/>
    <dgm:cxn modelId="{9B8C4EE9-EEB5-47AA-AB53-F25F0DBF5E9C}" type="presOf" srcId="{D5CEAC05-0B58-45D9-8E25-4F49C497B1E8}" destId="{BA3D300D-3240-4330-985E-2182A51D1CAC}" srcOrd="0" destOrd="0" presId="urn:microsoft.com/office/officeart/2008/layout/VerticalCurvedList"/>
    <dgm:cxn modelId="{DD544CF8-B2EE-44FC-8518-042EB4DA2E4E}" srcId="{F366BB93-2DDF-4C2F-9141-4B76BDCDEF6F}" destId="{8E1CE94D-29D4-4366-BCCF-AD9C95D5191B}" srcOrd="0" destOrd="0" parTransId="{5BBA8211-3715-447B-A4F6-9AE1355FC196}" sibTransId="{43A37A1A-D9E3-47F8-BCAB-CA706B8444A2}"/>
    <dgm:cxn modelId="{1D1CD9FD-2C22-4ECD-8146-44F0A6F210C1}" srcId="{F366BB93-2DDF-4C2F-9141-4B76BDCDEF6F}" destId="{D5CEAC05-0B58-45D9-8E25-4F49C497B1E8}" srcOrd="2" destOrd="0" parTransId="{D7BA34CE-CE4D-4EA9-A110-01A0ADF25CA0}" sibTransId="{65055631-4ABD-454F-BCC6-EE82E2EEEFE2}"/>
    <dgm:cxn modelId="{938CAFB9-20FC-4D37-8190-D1C39850D358}" type="presParOf" srcId="{407BA98D-43B0-4E3E-8BD2-09A083E219D2}" destId="{59DE01E7-5533-498A-B36C-A24568D7A8C9}" srcOrd="0" destOrd="0" presId="urn:microsoft.com/office/officeart/2008/layout/VerticalCurvedList"/>
    <dgm:cxn modelId="{2B389D9F-9D1F-4150-A6BE-2B50C63E58CF}" type="presParOf" srcId="{59DE01E7-5533-498A-B36C-A24568D7A8C9}" destId="{B7E0F2F6-311E-4982-BE8E-A41CA6A6B3DD}" srcOrd="0" destOrd="0" presId="urn:microsoft.com/office/officeart/2008/layout/VerticalCurvedList"/>
    <dgm:cxn modelId="{80E2A82F-8D60-4D48-BD1D-A31498AE99C2}" type="presParOf" srcId="{B7E0F2F6-311E-4982-BE8E-A41CA6A6B3DD}" destId="{7DDCD981-B384-4DB2-B8BD-70F1940C9402}" srcOrd="0" destOrd="0" presId="urn:microsoft.com/office/officeart/2008/layout/VerticalCurvedList"/>
    <dgm:cxn modelId="{7B844D36-1766-44D1-AF60-8BC3887E7EAC}" type="presParOf" srcId="{B7E0F2F6-311E-4982-BE8E-A41CA6A6B3DD}" destId="{67529231-DABD-45D6-AA8B-9B12FBDA8544}" srcOrd="1" destOrd="0" presId="urn:microsoft.com/office/officeart/2008/layout/VerticalCurvedList"/>
    <dgm:cxn modelId="{9B4C9E39-FD47-4E6D-B40C-6A6989561333}" type="presParOf" srcId="{B7E0F2F6-311E-4982-BE8E-A41CA6A6B3DD}" destId="{958EDD7B-5CDE-478B-B3EB-6F6277EB5BAE}" srcOrd="2" destOrd="0" presId="urn:microsoft.com/office/officeart/2008/layout/VerticalCurvedList"/>
    <dgm:cxn modelId="{4EC8D81D-F959-4C43-9470-284D7E6414B9}" type="presParOf" srcId="{B7E0F2F6-311E-4982-BE8E-A41CA6A6B3DD}" destId="{6F09EDBC-518B-40FB-B324-00B04650DEFD}" srcOrd="3" destOrd="0" presId="urn:microsoft.com/office/officeart/2008/layout/VerticalCurvedList"/>
    <dgm:cxn modelId="{DED18B63-F9BB-4B34-BC49-28E505F88A4B}" type="presParOf" srcId="{59DE01E7-5533-498A-B36C-A24568D7A8C9}" destId="{40AF1295-35C4-478B-8BF7-901D36F67E30}" srcOrd="1" destOrd="0" presId="urn:microsoft.com/office/officeart/2008/layout/VerticalCurvedList"/>
    <dgm:cxn modelId="{2C781F6F-3670-46D2-98EF-B830966BE922}" type="presParOf" srcId="{59DE01E7-5533-498A-B36C-A24568D7A8C9}" destId="{A29C3D79-85FA-4EB5-AAAF-01AB12E87BC6}" srcOrd="2" destOrd="0" presId="urn:microsoft.com/office/officeart/2008/layout/VerticalCurvedList"/>
    <dgm:cxn modelId="{90C95913-400E-41AD-B883-90B80AC18A5B}" type="presParOf" srcId="{A29C3D79-85FA-4EB5-AAAF-01AB12E87BC6}" destId="{7A529B70-F598-42C0-AC9E-83C7F89F6159}" srcOrd="0" destOrd="0" presId="urn:microsoft.com/office/officeart/2008/layout/VerticalCurvedList"/>
    <dgm:cxn modelId="{CD993E4C-CAEA-4B95-A941-5E17B6E8524C}" type="presParOf" srcId="{59DE01E7-5533-498A-B36C-A24568D7A8C9}" destId="{42230465-7F2E-4DA1-90FF-005DF76285D6}" srcOrd="3" destOrd="0" presId="urn:microsoft.com/office/officeart/2008/layout/VerticalCurvedList"/>
    <dgm:cxn modelId="{C54DC7BF-12AC-4233-BADD-634FCA94EB77}" type="presParOf" srcId="{59DE01E7-5533-498A-B36C-A24568D7A8C9}" destId="{18F9ED4B-5ECD-4DBD-9A96-206CD4043B1A}" srcOrd="4" destOrd="0" presId="urn:microsoft.com/office/officeart/2008/layout/VerticalCurvedList"/>
    <dgm:cxn modelId="{1CDC0092-99A9-48A6-AB6D-E28F2BDC16E2}" type="presParOf" srcId="{18F9ED4B-5ECD-4DBD-9A96-206CD4043B1A}" destId="{6D5C4815-1A65-4567-B01B-073CE6D88D3E}" srcOrd="0" destOrd="0" presId="urn:microsoft.com/office/officeart/2008/layout/VerticalCurvedList"/>
    <dgm:cxn modelId="{BACF4E2A-42E4-4654-A1B5-6F19014401B1}" type="presParOf" srcId="{59DE01E7-5533-498A-B36C-A24568D7A8C9}" destId="{BA3D300D-3240-4330-985E-2182A51D1CAC}" srcOrd="5" destOrd="0" presId="urn:microsoft.com/office/officeart/2008/layout/VerticalCurvedList"/>
    <dgm:cxn modelId="{26298E64-3387-49BE-AC8A-C11C331E5FB1}" type="presParOf" srcId="{59DE01E7-5533-498A-B36C-A24568D7A8C9}" destId="{CFEA0A32-9D47-484A-9221-E746F46B5FA6}" srcOrd="6" destOrd="0" presId="urn:microsoft.com/office/officeart/2008/layout/VerticalCurvedList"/>
    <dgm:cxn modelId="{681E4975-60A4-4E31-A5A3-24ABC4C919BA}" type="presParOf" srcId="{CFEA0A32-9D47-484A-9221-E746F46B5FA6}" destId="{30FFFA68-C289-43E7-A118-1224CB61E0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3A8374-CBA1-4A0A-84A0-7C8B0CBB59E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08B32-EF90-481F-BA02-A5ACA1687B03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AI is applied across various domains, including mobility enhancement, communication support, and environmental control systems .</a:t>
          </a:r>
        </a:p>
      </dgm:t>
    </dgm:pt>
    <dgm:pt modelId="{A35C862B-6BB3-4AED-B1FC-14307137291A}" type="parTrans" cxnId="{BFFEEC08-8326-41CC-94CA-5F44B44844C3}">
      <dgm:prSet/>
      <dgm:spPr/>
      <dgm:t>
        <a:bodyPr/>
        <a:lstStyle/>
        <a:p>
          <a:endParaRPr lang="en-US"/>
        </a:p>
      </dgm:t>
    </dgm:pt>
    <dgm:pt modelId="{3D709350-505D-4E14-B347-12A9447E5006}" type="sibTrans" cxnId="{BFFEEC08-8326-41CC-94CA-5F44B44844C3}">
      <dgm:prSet/>
      <dgm:spPr/>
      <dgm:t>
        <a:bodyPr/>
        <a:lstStyle/>
        <a:p>
          <a:endParaRPr lang="en-US"/>
        </a:p>
      </dgm:t>
    </dgm:pt>
    <dgm:pt modelId="{7E062773-5E0F-49A7-B416-DC5A9E563208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Examples include autonomous wheelchairs, AI-powered voice assistants, and smart home integration for safety and independence.</a:t>
          </a:r>
        </a:p>
      </dgm:t>
    </dgm:pt>
    <dgm:pt modelId="{CA8A9B13-489F-4034-8DC4-2896256B10CA}" type="parTrans" cxnId="{5F5B7AC2-4920-4D16-8809-A6E8569950A2}">
      <dgm:prSet/>
      <dgm:spPr/>
      <dgm:t>
        <a:bodyPr/>
        <a:lstStyle/>
        <a:p>
          <a:endParaRPr lang="en-US"/>
        </a:p>
      </dgm:t>
    </dgm:pt>
    <dgm:pt modelId="{47101DD6-E517-48B4-B748-08798FFF5123}" type="sibTrans" cxnId="{5F5B7AC2-4920-4D16-8809-A6E8569950A2}">
      <dgm:prSet/>
      <dgm:spPr/>
      <dgm:t>
        <a:bodyPr/>
        <a:lstStyle/>
        <a:p>
          <a:endParaRPr lang="en-US"/>
        </a:p>
      </dgm:t>
    </dgm:pt>
    <dgm:pt modelId="{8748E9FE-4D73-4EA2-B492-5B61C9239CC1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/>
            <a:t>Underlying technologies involve machine learning, computer vision, and natural language processing for adaptive user interaction.</a:t>
          </a:r>
        </a:p>
      </dgm:t>
    </dgm:pt>
    <dgm:pt modelId="{F5FB4725-DC45-474A-8157-537AB4F433F5}" type="parTrans" cxnId="{E56F7BDD-8DE7-4E95-AEF6-7CB1DB379CA6}">
      <dgm:prSet/>
      <dgm:spPr/>
      <dgm:t>
        <a:bodyPr/>
        <a:lstStyle/>
        <a:p>
          <a:endParaRPr lang="en-US"/>
        </a:p>
      </dgm:t>
    </dgm:pt>
    <dgm:pt modelId="{E11DCD5B-5044-4B52-854E-4C9B0764B81E}" type="sibTrans" cxnId="{E56F7BDD-8DE7-4E95-AEF6-7CB1DB379CA6}">
      <dgm:prSet/>
      <dgm:spPr/>
      <dgm:t>
        <a:bodyPr/>
        <a:lstStyle/>
        <a:p>
          <a:endParaRPr lang="en-US"/>
        </a:p>
      </dgm:t>
    </dgm:pt>
    <dgm:pt modelId="{EA5D557C-5AEB-4AAC-AF52-0EEE233C2FE2}" type="pres">
      <dgm:prSet presAssocID="{783A8374-CBA1-4A0A-84A0-7C8B0CBB59EA}" presName="linear" presStyleCnt="0">
        <dgm:presLayoutVars>
          <dgm:dir/>
          <dgm:animLvl val="lvl"/>
          <dgm:resizeHandles val="exact"/>
        </dgm:presLayoutVars>
      </dgm:prSet>
      <dgm:spPr/>
    </dgm:pt>
    <dgm:pt modelId="{B85ECA73-5335-4D45-9E1A-2117EEB07CD1}" type="pres">
      <dgm:prSet presAssocID="{2FB08B32-EF90-481F-BA02-A5ACA1687B03}" presName="parentLin" presStyleCnt="0"/>
      <dgm:spPr/>
    </dgm:pt>
    <dgm:pt modelId="{43F90F1C-473F-4CB0-A731-48279D70A285}" type="pres">
      <dgm:prSet presAssocID="{2FB08B32-EF90-481F-BA02-A5ACA1687B03}" presName="parentLeftMargin" presStyleLbl="node1" presStyleIdx="0" presStyleCnt="3"/>
      <dgm:spPr/>
    </dgm:pt>
    <dgm:pt modelId="{86AEDC4F-A2B3-479D-B4F7-85283C836758}" type="pres">
      <dgm:prSet presAssocID="{2FB08B32-EF90-481F-BA02-A5ACA1687B03}" presName="parentText" presStyleLbl="node1" presStyleIdx="0" presStyleCnt="3" custScaleY="144274">
        <dgm:presLayoutVars>
          <dgm:chMax val="0"/>
          <dgm:bulletEnabled val="1"/>
        </dgm:presLayoutVars>
      </dgm:prSet>
      <dgm:spPr/>
    </dgm:pt>
    <dgm:pt modelId="{CA9F1D16-8EC7-4E04-AFAD-5981DC8C1329}" type="pres">
      <dgm:prSet presAssocID="{2FB08B32-EF90-481F-BA02-A5ACA1687B03}" presName="negativeSpace" presStyleCnt="0"/>
      <dgm:spPr/>
    </dgm:pt>
    <dgm:pt modelId="{ABD78D77-829E-4F48-AEAB-B22E2DC88AFE}" type="pres">
      <dgm:prSet presAssocID="{2FB08B32-EF90-481F-BA02-A5ACA1687B03}" presName="childText" presStyleLbl="conFgAcc1" presStyleIdx="0" presStyleCnt="3">
        <dgm:presLayoutVars>
          <dgm:bulletEnabled val="1"/>
        </dgm:presLayoutVars>
      </dgm:prSet>
      <dgm:spPr/>
    </dgm:pt>
    <dgm:pt modelId="{F0350900-6CB4-4C68-A765-0C6CAC0D5802}" type="pres">
      <dgm:prSet presAssocID="{3D709350-505D-4E14-B347-12A9447E5006}" presName="spaceBetweenRectangles" presStyleCnt="0"/>
      <dgm:spPr/>
    </dgm:pt>
    <dgm:pt modelId="{2811D3B0-AF11-4ED4-A71D-7D9B5878AEC9}" type="pres">
      <dgm:prSet presAssocID="{7E062773-5E0F-49A7-B416-DC5A9E563208}" presName="parentLin" presStyleCnt="0"/>
      <dgm:spPr/>
    </dgm:pt>
    <dgm:pt modelId="{583F2612-AA17-485F-B88F-57F2FA41D40F}" type="pres">
      <dgm:prSet presAssocID="{7E062773-5E0F-49A7-B416-DC5A9E563208}" presName="parentLeftMargin" presStyleLbl="node1" presStyleIdx="0" presStyleCnt="3"/>
      <dgm:spPr/>
    </dgm:pt>
    <dgm:pt modelId="{8D620BC5-0CE2-4EA0-AF3E-C3AED989BAB2}" type="pres">
      <dgm:prSet presAssocID="{7E062773-5E0F-49A7-B416-DC5A9E5632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05207A-DC86-4E26-A8D8-F01960559985}" type="pres">
      <dgm:prSet presAssocID="{7E062773-5E0F-49A7-B416-DC5A9E563208}" presName="negativeSpace" presStyleCnt="0"/>
      <dgm:spPr/>
    </dgm:pt>
    <dgm:pt modelId="{3E5822AA-FE10-4018-A1C7-80CA83E01944}" type="pres">
      <dgm:prSet presAssocID="{7E062773-5E0F-49A7-B416-DC5A9E563208}" presName="childText" presStyleLbl="conFgAcc1" presStyleIdx="1" presStyleCnt="3">
        <dgm:presLayoutVars>
          <dgm:bulletEnabled val="1"/>
        </dgm:presLayoutVars>
      </dgm:prSet>
      <dgm:spPr/>
    </dgm:pt>
    <dgm:pt modelId="{B8A4CC9F-0704-4027-A4CD-6FB62E47D2D6}" type="pres">
      <dgm:prSet presAssocID="{47101DD6-E517-48B4-B748-08798FFF5123}" presName="spaceBetweenRectangles" presStyleCnt="0"/>
      <dgm:spPr/>
    </dgm:pt>
    <dgm:pt modelId="{A5CB12F5-219B-45FE-8343-DA3E387ACDEE}" type="pres">
      <dgm:prSet presAssocID="{8748E9FE-4D73-4EA2-B492-5B61C9239CC1}" presName="parentLin" presStyleCnt="0"/>
      <dgm:spPr/>
    </dgm:pt>
    <dgm:pt modelId="{D143D789-E285-4AD9-ABED-5F64789E7BA1}" type="pres">
      <dgm:prSet presAssocID="{8748E9FE-4D73-4EA2-B492-5B61C9239CC1}" presName="parentLeftMargin" presStyleLbl="node1" presStyleIdx="1" presStyleCnt="3"/>
      <dgm:spPr/>
    </dgm:pt>
    <dgm:pt modelId="{18378C4A-549C-4989-B7D0-6DBBE7CDDBE8}" type="pres">
      <dgm:prSet presAssocID="{8748E9FE-4D73-4EA2-B492-5B61C9239C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FB5694C-A82A-469A-ACA7-70929C381B22}" type="pres">
      <dgm:prSet presAssocID="{8748E9FE-4D73-4EA2-B492-5B61C9239CC1}" presName="negativeSpace" presStyleCnt="0"/>
      <dgm:spPr/>
    </dgm:pt>
    <dgm:pt modelId="{5B127509-02B8-426B-A2BE-CBB3BBE22388}" type="pres">
      <dgm:prSet presAssocID="{8748E9FE-4D73-4EA2-B492-5B61C9239C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FEEC08-8326-41CC-94CA-5F44B44844C3}" srcId="{783A8374-CBA1-4A0A-84A0-7C8B0CBB59EA}" destId="{2FB08B32-EF90-481F-BA02-A5ACA1687B03}" srcOrd="0" destOrd="0" parTransId="{A35C862B-6BB3-4AED-B1FC-14307137291A}" sibTransId="{3D709350-505D-4E14-B347-12A9447E5006}"/>
    <dgm:cxn modelId="{2F2D631A-C4AB-412C-A926-F06A7B921DEF}" type="presOf" srcId="{2FB08B32-EF90-481F-BA02-A5ACA1687B03}" destId="{43F90F1C-473F-4CB0-A731-48279D70A285}" srcOrd="0" destOrd="0" presId="urn:microsoft.com/office/officeart/2005/8/layout/list1"/>
    <dgm:cxn modelId="{9783FE4F-14A6-4AA4-B1E7-181B091D25F1}" type="presOf" srcId="{8748E9FE-4D73-4EA2-B492-5B61C9239CC1}" destId="{D143D789-E285-4AD9-ABED-5F64789E7BA1}" srcOrd="0" destOrd="0" presId="urn:microsoft.com/office/officeart/2005/8/layout/list1"/>
    <dgm:cxn modelId="{139CB78C-2C38-4E7D-8FFA-95AAFF4E50B6}" type="presOf" srcId="{7E062773-5E0F-49A7-B416-DC5A9E563208}" destId="{583F2612-AA17-485F-B88F-57F2FA41D40F}" srcOrd="0" destOrd="0" presId="urn:microsoft.com/office/officeart/2005/8/layout/list1"/>
    <dgm:cxn modelId="{2CC1E795-2BE3-4344-BAB7-50A2209EC1A9}" type="presOf" srcId="{783A8374-CBA1-4A0A-84A0-7C8B0CBB59EA}" destId="{EA5D557C-5AEB-4AAC-AF52-0EEE233C2FE2}" srcOrd="0" destOrd="0" presId="urn:microsoft.com/office/officeart/2005/8/layout/list1"/>
    <dgm:cxn modelId="{1E1099B4-A6FC-42BA-A422-DF03F2F4F351}" type="presOf" srcId="{2FB08B32-EF90-481F-BA02-A5ACA1687B03}" destId="{86AEDC4F-A2B3-479D-B4F7-85283C836758}" srcOrd="1" destOrd="0" presId="urn:microsoft.com/office/officeart/2005/8/layout/list1"/>
    <dgm:cxn modelId="{5F5B7AC2-4920-4D16-8809-A6E8569950A2}" srcId="{783A8374-CBA1-4A0A-84A0-7C8B0CBB59EA}" destId="{7E062773-5E0F-49A7-B416-DC5A9E563208}" srcOrd="1" destOrd="0" parTransId="{CA8A9B13-489F-4034-8DC4-2896256B10CA}" sibTransId="{47101DD6-E517-48B4-B748-08798FFF5123}"/>
    <dgm:cxn modelId="{AD4927D7-7A5D-47BA-BB0A-CB0F52B5CCBF}" type="presOf" srcId="{8748E9FE-4D73-4EA2-B492-5B61C9239CC1}" destId="{18378C4A-549C-4989-B7D0-6DBBE7CDDBE8}" srcOrd="1" destOrd="0" presId="urn:microsoft.com/office/officeart/2005/8/layout/list1"/>
    <dgm:cxn modelId="{E56F7BDD-8DE7-4E95-AEF6-7CB1DB379CA6}" srcId="{783A8374-CBA1-4A0A-84A0-7C8B0CBB59EA}" destId="{8748E9FE-4D73-4EA2-B492-5B61C9239CC1}" srcOrd="2" destOrd="0" parTransId="{F5FB4725-DC45-474A-8157-537AB4F433F5}" sibTransId="{E11DCD5B-5044-4B52-854E-4C9B0764B81E}"/>
    <dgm:cxn modelId="{5C530EEB-0009-4DD9-B235-E43648A08452}" type="presOf" srcId="{7E062773-5E0F-49A7-B416-DC5A9E563208}" destId="{8D620BC5-0CE2-4EA0-AF3E-C3AED989BAB2}" srcOrd="1" destOrd="0" presId="urn:microsoft.com/office/officeart/2005/8/layout/list1"/>
    <dgm:cxn modelId="{DACD6200-4F3A-4B64-84AE-2A2DACC0769A}" type="presParOf" srcId="{EA5D557C-5AEB-4AAC-AF52-0EEE233C2FE2}" destId="{B85ECA73-5335-4D45-9E1A-2117EEB07CD1}" srcOrd="0" destOrd="0" presId="urn:microsoft.com/office/officeart/2005/8/layout/list1"/>
    <dgm:cxn modelId="{255BAF9D-6C3E-4585-8CA1-1EBB83616C11}" type="presParOf" srcId="{B85ECA73-5335-4D45-9E1A-2117EEB07CD1}" destId="{43F90F1C-473F-4CB0-A731-48279D70A285}" srcOrd="0" destOrd="0" presId="urn:microsoft.com/office/officeart/2005/8/layout/list1"/>
    <dgm:cxn modelId="{C7B6A398-A472-4B16-8C45-B62B616F1FF0}" type="presParOf" srcId="{B85ECA73-5335-4D45-9E1A-2117EEB07CD1}" destId="{86AEDC4F-A2B3-479D-B4F7-85283C836758}" srcOrd="1" destOrd="0" presId="urn:microsoft.com/office/officeart/2005/8/layout/list1"/>
    <dgm:cxn modelId="{DB2B1E6B-AC4B-40E2-906C-CFC71167CAC2}" type="presParOf" srcId="{EA5D557C-5AEB-4AAC-AF52-0EEE233C2FE2}" destId="{CA9F1D16-8EC7-4E04-AFAD-5981DC8C1329}" srcOrd="1" destOrd="0" presId="urn:microsoft.com/office/officeart/2005/8/layout/list1"/>
    <dgm:cxn modelId="{8D437159-1194-4BA6-94E7-5B2AE5D2E125}" type="presParOf" srcId="{EA5D557C-5AEB-4AAC-AF52-0EEE233C2FE2}" destId="{ABD78D77-829E-4F48-AEAB-B22E2DC88AFE}" srcOrd="2" destOrd="0" presId="urn:microsoft.com/office/officeart/2005/8/layout/list1"/>
    <dgm:cxn modelId="{2B8A983C-59F6-4A83-A90B-C9F07CBCF34C}" type="presParOf" srcId="{EA5D557C-5AEB-4AAC-AF52-0EEE233C2FE2}" destId="{F0350900-6CB4-4C68-A765-0C6CAC0D5802}" srcOrd="3" destOrd="0" presId="urn:microsoft.com/office/officeart/2005/8/layout/list1"/>
    <dgm:cxn modelId="{7C5CF693-7C5D-4F98-AEB9-1B45FA0D953C}" type="presParOf" srcId="{EA5D557C-5AEB-4AAC-AF52-0EEE233C2FE2}" destId="{2811D3B0-AF11-4ED4-A71D-7D9B5878AEC9}" srcOrd="4" destOrd="0" presId="urn:microsoft.com/office/officeart/2005/8/layout/list1"/>
    <dgm:cxn modelId="{3BA91C86-AFF7-4EF8-BBDE-6BB63EF56349}" type="presParOf" srcId="{2811D3B0-AF11-4ED4-A71D-7D9B5878AEC9}" destId="{583F2612-AA17-485F-B88F-57F2FA41D40F}" srcOrd="0" destOrd="0" presId="urn:microsoft.com/office/officeart/2005/8/layout/list1"/>
    <dgm:cxn modelId="{7DC5725B-FE4A-48AF-9606-FB623A77DBF6}" type="presParOf" srcId="{2811D3B0-AF11-4ED4-A71D-7D9B5878AEC9}" destId="{8D620BC5-0CE2-4EA0-AF3E-C3AED989BAB2}" srcOrd="1" destOrd="0" presId="urn:microsoft.com/office/officeart/2005/8/layout/list1"/>
    <dgm:cxn modelId="{FCED0FE9-AC17-426F-80EA-BC19E7E30A61}" type="presParOf" srcId="{EA5D557C-5AEB-4AAC-AF52-0EEE233C2FE2}" destId="{1B05207A-DC86-4E26-A8D8-F01960559985}" srcOrd="5" destOrd="0" presId="urn:microsoft.com/office/officeart/2005/8/layout/list1"/>
    <dgm:cxn modelId="{809606C7-5D40-4349-9E34-8BB5556C8C8A}" type="presParOf" srcId="{EA5D557C-5AEB-4AAC-AF52-0EEE233C2FE2}" destId="{3E5822AA-FE10-4018-A1C7-80CA83E01944}" srcOrd="6" destOrd="0" presId="urn:microsoft.com/office/officeart/2005/8/layout/list1"/>
    <dgm:cxn modelId="{68D3F250-4E96-4EEE-A706-387FC6AE9ACD}" type="presParOf" srcId="{EA5D557C-5AEB-4AAC-AF52-0EEE233C2FE2}" destId="{B8A4CC9F-0704-4027-A4CD-6FB62E47D2D6}" srcOrd="7" destOrd="0" presId="urn:microsoft.com/office/officeart/2005/8/layout/list1"/>
    <dgm:cxn modelId="{51738006-E699-48FF-9768-326FCAC24C70}" type="presParOf" srcId="{EA5D557C-5AEB-4AAC-AF52-0EEE233C2FE2}" destId="{A5CB12F5-219B-45FE-8343-DA3E387ACDEE}" srcOrd="8" destOrd="0" presId="urn:microsoft.com/office/officeart/2005/8/layout/list1"/>
    <dgm:cxn modelId="{F613F439-AD10-40BE-B387-CD75D1A78034}" type="presParOf" srcId="{A5CB12F5-219B-45FE-8343-DA3E387ACDEE}" destId="{D143D789-E285-4AD9-ABED-5F64789E7BA1}" srcOrd="0" destOrd="0" presId="urn:microsoft.com/office/officeart/2005/8/layout/list1"/>
    <dgm:cxn modelId="{76C1494E-820D-4743-97D8-24F407BE05F7}" type="presParOf" srcId="{A5CB12F5-219B-45FE-8343-DA3E387ACDEE}" destId="{18378C4A-549C-4989-B7D0-6DBBE7CDDBE8}" srcOrd="1" destOrd="0" presId="urn:microsoft.com/office/officeart/2005/8/layout/list1"/>
    <dgm:cxn modelId="{51221DED-68D3-4FD7-9623-E3DF5A2BCFFA}" type="presParOf" srcId="{EA5D557C-5AEB-4AAC-AF52-0EEE233C2FE2}" destId="{3FB5694C-A82A-469A-ACA7-70929C381B22}" srcOrd="9" destOrd="0" presId="urn:microsoft.com/office/officeart/2005/8/layout/list1"/>
    <dgm:cxn modelId="{B88CBB8C-D01E-4FDE-A0E7-A0D5FF7248E4}" type="presParOf" srcId="{EA5D557C-5AEB-4AAC-AF52-0EEE233C2FE2}" destId="{5B127509-02B8-426B-A2BE-CBB3BBE223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776ACE-7A02-4A2F-8C28-5F89E0860244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E0015F-9B82-4B9F-9946-E968190974A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Wearable vision-language devices offer object recognition and spatial awareness for visually impaired users. </a:t>
          </a:r>
        </a:p>
      </dgm:t>
    </dgm:pt>
    <dgm:pt modelId="{872BB86C-58FA-42A3-B106-250FAB76995C}" type="parTrans" cxnId="{2DDAF61F-FCF5-4428-BBC3-DB87ACEC23C4}">
      <dgm:prSet/>
      <dgm:spPr/>
      <dgm:t>
        <a:bodyPr/>
        <a:lstStyle/>
        <a:p>
          <a:endParaRPr lang="en-US"/>
        </a:p>
      </dgm:t>
    </dgm:pt>
    <dgm:pt modelId="{9E4CB5F0-43EB-4C2B-B367-EC34BBBB94A5}" type="sibTrans" cxnId="{2DDAF61F-FCF5-4428-BBC3-DB87ACEC23C4}">
      <dgm:prSet/>
      <dgm:spPr/>
      <dgm:t>
        <a:bodyPr/>
        <a:lstStyle/>
        <a:p>
          <a:endParaRPr lang="en-US"/>
        </a:p>
      </dgm:t>
    </dgm:pt>
    <dgm:pt modelId="{3D9E9915-FF8D-4199-ABF4-90E05CD6E84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/>
            <a:t>Computer vision enables real-time sign language translation, improving accessibility for those with hearing loss.</a:t>
          </a:r>
        </a:p>
      </dgm:t>
    </dgm:pt>
    <dgm:pt modelId="{9ABB9F94-9A7C-4E10-972E-3C93E202DF31}" type="parTrans" cxnId="{FD94A1F8-CE7E-42D7-90DC-17AD56F47858}">
      <dgm:prSet/>
      <dgm:spPr/>
      <dgm:t>
        <a:bodyPr/>
        <a:lstStyle/>
        <a:p>
          <a:endParaRPr lang="en-US"/>
        </a:p>
      </dgm:t>
    </dgm:pt>
    <dgm:pt modelId="{2EB570BD-1D4A-47C6-9F3B-20F5BC227FD1}" type="sibTrans" cxnId="{FD94A1F8-CE7E-42D7-90DC-17AD56F47858}">
      <dgm:prSet/>
      <dgm:spPr/>
      <dgm:t>
        <a:bodyPr/>
        <a:lstStyle/>
        <a:p>
          <a:endParaRPr lang="en-US"/>
        </a:p>
      </dgm:t>
    </dgm:pt>
    <dgm:pt modelId="{2622DA49-2049-439F-AAE3-8179BBECE5C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Smart audio and visual systems enhance user autonomy and promote meaningful interaction with surroundings.</a:t>
          </a:r>
        </a:p>
      </dgm:t>
    </dgm:pt>
    <dgm:pt modelId="{B4FE5AD5-F833-4719-8CC4-2291631FE86A}" type="parTrans" cxnId="{1A013D13-E0C5-4D71-AA9D-2888E7E46024}">
      <dgm:prSet/>
      <dgm:spPr/>
      <dgm:t>
        <a:bodyPr/>
        <a:lstStyle/>
        <a:p>
          <a:endParaRPr lang="en-US"/>
        </a:p>
      </dgm:t>
    </dgm:pt>
    <dgm:pt modelId="{72710973-AF9B-4288-9A94-C99F2D3C2D1F}" type="sibTrans" cxnId="{1A013D13-E0C5-4D71-AA9D-2888E7E46024}">
      <dgm:prSet/>
      <dgm:spPr/>
      <dgm:t>
        <a:bodyPr/>
        <a:lstStyle/>
        <a:p>
          <a:endParaRPr lang="en-US"/>
        </a:p>
      </dgm:t>
    </dgm:pt>
    <dgm:pt modelId="{886C7BCE-6B26-432A-AD5B-69FC82D4C8DB}" type="pres">
      <dgm:prSet presAssocID="{2C776ACE-7A02-4A2F-8C28-5F89E0860244}" presName="Name0" presStyleCnt="0">
        <dgm:presLayoutVars>
          <dgm:dir/>
          <dgm:resizeHandles val="exact"/>
        </dgm:presLayoutVars>
      </dgm:prSet>
      <dgm:spPr/>
    </dgm:pt>
    <dgm:pt modelId="{C261D790-E93D-4E2F-A177-0FEC237A4B5C}" type="pres">
      <dgm:prSet presAssocID="{99E0015F-9B82-4B9F-9946-E968190974AF}" presName="node" presStyleLbl="node1" presStyleIdx="0" presStyleCnt="3" custLinFactNeighborX="-513" custLinFactNeighborY="725">
        <dgm:presLayoutVars>
          <dgm:bulletEnabled val="1"/>
        </dgm:presLayoutVars>
      </dgm:prSet>
      <dgm:spPr/>
    </dgm:pt>
    <dgm:pt modelId="{620927E9-7E1B-489F-B79C-FE3A6E0A823D}" type="pres">
      <dgm:prSet presAssocID="{9E4CB5F0-43EB-4C2B-B367-EC34BBBB94A5}" presName="sibTrans" presStyleCnt="0"/>
      <dgm:spPr/>
    </dgm:pt>
    <dgm:pt modelId="{410BAE6E-01FA-4CA5-B2FA-C1E17D0DC42E}" type="pres">
      <dgm:prSet presAssocID="{3D9E9915-FF8D-4199-ABF4-90E05CD6E84B}" presName="node" presStyleLbl="node1" presStyleIdx="1" presStyleCnt="3">
        <dgm:presLayoutVars>
          <dgm:bulletEnabled val="1"/>
        </dgm:presLayoutVars>
      </dgm:prSet>
      <dgm:spPr/>
    </dgm:pt>
    <dgm:pt modelId="{0543EB6F-27E4-4A83-983C-EE435E99A95C}" type="pres">
      <dgm:prSet presAssocID="{2EB570BD-1D4A-47C6-9F3B-20F5BC227FD1}" presName="sibTrans" presStyleCnt="0"/>
      <dgm:spPr/>
    </dgm:pt>
    <dgm:pt modelId="{EE6E77B3-3D76-4FDA-AB32-4F9CC552AA4B}" type="pres">
      <dgm:prSet presAssocID="{2622DA49-2049-439F-AAE3-8179BBECE5CD}" presName="node" presStyleLbl="node1" presStyleIdx="2" presStyleCnt="3">
        <dgm:presLayoutVars>
          <dgm:bulletEnabled val="1"/>
        </dgm:presLayoutVars>
      </dgm:prSet>
      <dgm:spPr/>
    </dgm:pt>
  </dgm:ptLst>
  <dgm:cxnLst>
    <dgm:cxn modelId="{1A013D13-E0C5-4D71-AA9D-2888E7E46024}" srcId="{2C776ACE-7A02-4A2F-8C28-5F89E0860244}" destId="{2622DA49-2049-439F-AAE3-8179BBECE5CD}" srcOrd="2" destOrd="0" parTransId="{B4FE5AD5-F833-4719-8CC4-2291631FE86A}" sibTransId="{72710973-AF9B-4288-9A94-C99F2D3C2D1F}"/>
    <dgm:cxn modelId="{2DDAF61F-FCF5-4428-BBC3-DB87ACEC23C4}" srcId="{2C776ACE-7A02-4A2F-8C28-5F89E0860244}" destId="{99E0015F-9B82-4B9F-9946-E968190974AF}" srcOrd="0" destOrd="0" parTransId="{872BB86C-58FA-42A3-B106-250FAB76995C}" sibTransId="{9E4CB5F0-43EB-4C2B-B367-EC34BBBB94A5}"/>
    <dgm:cxn modelId="{05939165-1F43-4BB2-BCEA-6F0E51FF3B0E}" type="presOf" srcId="{99E0015F-9B82-4B9F-9946-E968190974AF}" destId="{C261D790-E93D-4E2F-A177-0FEC237A4B5C}" srcOrd="0" destOrd="0" presId="urn:microsoft.com/office/officeart/2005/8/layout/hList6"/>
    <dgm:cxn modelId="{78DFB048-860C-4789-AD6C-6D483FC461B6}" type="presOf" srcId="{2C776ACE-7A02-4A2F-8C28-5F89E0860244}" destId="{886C7BCE-6B26-432A-AD5B-69FC82D4C8DB}" srcOrd="0" destOrd="0" presId="urn:microsoft.com/office/officeart/2005/8/layout/hList6"/>
    <dgm:cxn modelId="{0F3A6E83-18FF-4065-A24A-123877F1287E}" type="presOf" srcId="{2622DA49-2049-439F-AAE3-8179BBECE5CD}" destId="{EE6E77B3-3D76-4FDA-AB32-4F9CC552AA4B}" srcOrd="0" destOrd="0" presId="urn:microsoft.com/office/officeart/2005/8/layout/hList6"/>
    <dgm:cxn modelId="{88B215EE-E2F7-4BCE-8C41-9E04712CB5AA}" type="presOf" srcId="{3D9E9915-FF8D-4199-ABF4-90E05CD6E84B}" destId="{410BAE6E-01FA-4CA5-B2FA-C1E17D0DC42E}" srcOrd="0" destOrd="0" presId="urn:microsoft.com/office/officeart/2005/8/layout/hList6"/>
    <dgm:cxn modelId="{FD94A1F8-CE7E-42D7-90DC-17AD56F47858}" srcId="{2C776ACE-7A02-4A2F-8C28-5F89E0860244}" destId="{3D9E9915-FF8D-4199-ABF4-90E05CD6E84B}" srcOrd="1" destOrd="0" parTransId="{9ABB9F94-9A7C-4E10-972E-3C93E202DF31}" sibTransId="{2EB570BD-1D4A-47C6-9F3B-20F5BC227FD1}"/>
    <dgm:cxn modelId="{085E3BEB-02B8-46DC-80D1-A804BF947E71}" type="presParOf" srcId="{886C7BCE-6B26-432A-AD5B-69FC82D4C8DB}" destId="{C261D790-E93D-4E2F-A177-0FEC237A4B5C}" srcOrd="0" destOrd="0" presId="urn:microsoft.com/office/officeart/2005/8/layout/hList6"/>
    <dgm:cxn modelId="{B58DB6EE-0673-4C8B-AEB9-748070D7BFB0}" type="presParOf" srcId="{886C7BCE-6B26-432A-AD5B-69FC82D4C8DB}" destId="{620927E9-7E1B-489F-B79C-FE3A6E0A823D}" srcOrd="1" destOrd="0" presId="urn:microsoft.com/office/officeart/2005/8/layout/hList6"/>
    <dgm:cxn modelId="{C3A7787A-5987-43E3-877A-F0D924FC8418}" type="presParOf" srcId="{886C7BCE-6B26-432A-AD5B-69FC82D4C8DB}" destId="{410BAE6E-01FA-4CA5-B2FA-C1E17D0DC42E}" srcOrd="2" destOrd="0" presId="urn:microsoft.com/office/officeart/2005/8/layout/hList6"/>
    <dgm:cxn modelId="{D9ACB216-C721-4378-B4E5-C7FD2C465692}" type="presParOf" srcId="{886C7BCE-6B26-432A-AD5B-69FC82D4C8DB}" destId="{0543EB6F-27E4-4A83-983C-EE435E99A95C}" srcOrd="3" destOrd="0" presId="urn:microsoft.com/office/officeart/2005/8/layout/hList6"/>
    <dgm:cxn modelId="{E8E119A0-AF83-40D0-80B5-B44816F66B22}" type="presParOf" srcId="{886C7BCE-6B26-432A-AD5B-69FC82D4C8DB}" destId="{EE6E77B3-3D76-4FDA-AB32-4F9CC552AA4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F5A47D-312F-4D02-AF48-A1638DBDF86F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EEB624-0839-436D-B11B-FD2E244A5A6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Prioritize inclusive and culturally adaptive design frameworks to meet diverse user needs.</a:t>
          </a:r>
        </a:p>
      </dgm:t>
    </dgm:pt>
    <dgm:pt modelId="{29CA5B4A-7C57-44A0-9BDC-1E442C61942A}" type="parTrans" cxnId="{3718547F-11F0-4921-A7DB-2221E1DC55F6}">
      <dgm:prSet/>
      <dgm:spPr/>
      <dgm:t>
        <a:bodyPr/>
        <a:lstStyle/>
        <a:p>
          <a:endParaRPr lang="en-US"/>
        </a:p>
      </dgm:t>
    </dgm:pt>
    <dgm:pt modelId="{D36E1A06-CF42-41AA-ABCC-C64E34D5C61F}" type="sibTrans" cxnId="{3718547F-11F0-4921-A7DB-2221E1DC55F6}">
      <dgm:prSet/>
      <dgm:spPr/>
      <dgm:t>
        <a:bodyPr/>
        <a:lstStyle/>
        <a:p>
          <a:endParaRPr lang="en-US"/>
        </a:p>
      </dgm:t>
    </dgm:pt>
    <dgm:pt modelId="{B4CC34D5-53E8-40CB-AB0C-A5989D89533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/>
            <a:t>Promote cost-effective innovation through open-source platforms and public-private partnerships.</a:t>
          </a:r>
        </a:p>
      </dgm:t>
    </dgm:pt>
    <dgm:pt modelId="{1D80D580-335C-405F-AB18-832F007B4C6C}" type="parTrans" cxnId="{85717535-EBEC-4BEA-8C31-CAADFFEA76CB}">
      <dgm:prSet/>
      <dgm:spPr/>
      <dgm:t>
        <a:bodyPr/>
        <a:lstStyle/>
        <a:p>
          <a:endParaRPr lang="en-US"/>
        </a:p>
      </dgm:t>
    </dgm:pt>
    <dgm:pt modelId="{34721E5C-6D7D-40DF-9D64-657737E625A7}" type="sibTrans" cxnId="{85717535-EBEC-4BEA-8C31-CAADFFEA76CB}">
      <dgm:prSet/>
      <dgm:spPr/>
      <dgm:t>
        <a:bodyPr/>
        <a:lstStyle/>
        <a:p>
          <a:endParaRPr lang="en-US"/>
        </a:p>
      </dgm:t>
    </dgm:pt>
    <dgm:pt modelId="{B6896376-BCAF-499A-B2C4-3223C8D1B1C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/>
            <a:t>Involve end-users in co-design processes to ensure functional and emotional alignment with real-world use.</a:t>
          </a:r>
        </a:p>
      </dgm:t>
    </dgm:pt>
    <dgm:pt modelId="{4C7B3626-0620-4DA8-91A3-0A22042C20D9}" type="parTrans" cxnId="{31E4EC70-3E74-407C-955C-CD98CC802460}">
      <dgm:prSet/>
      <dgm:spPr/>
      <dgm:t>
        <a:bodyPr/>
        <a:lstStyle/>
        <a:p>
          <a:endParaRPr lang="en-US"/>
        </a:p>
      </dgm:t>
    </dgm:pt>
    <dgm:pt modelId="{2A188CD0-6DA9-470E-92F2-DF1DA3EF01DE}" type="sibTrans" cxnId="{31E4EC70-3E74-407C-955C-CD98CC802460}">
      <dgm:prSet/>
      <dgm:spPr/>
      <dgm:t>
        <a:bodyPr/>
        <a:lstStyle/>
        <a:p>
          <a:endParaRPr lang="en-US"/>
        </a:p>
      </dgm:t>
    </dgm:pt>
    <dgm:pt modelId="{6DEC0A8B-DDC6-4951-A3F0-DDA1A14B056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Foster interdisciplinary collaboration across fields such as medicine, engineering, ethics, and public policy.</a:t>
          </a:r>
        </a:p>
      </dgm:t>
    </dgm:pt>
    <dgm:pt modelId="{3EFD3121-5E5D-4117-BBF1-042A039C7DCD}" type="parTrans" cxnId="{6E3D7366-025A-47DE-A165-D03609B9B956}">
      <dgm:prSet/>
      <dgm:spPr/>
      <dgm:t>
        <a:bodyPr/>
        <a:lstStyle/>
        <a:p>
          <a:endParaRPr lang="en-US"/>
        </a:p>
      </dgm:t>
    </dgm:pt>
    <dgm:pt modelId="{6000B0F8-05AE-4296-ADC2-F114DF28F97D}" type="sibTrans" cxnId="{6E3D7366-025A-47DE-A165-D03609B9B956}">
      <dgm:prSet/>
      <dgm:spPr/>
      <dgm:t>
        <a:bodyPr/>
        <a:lstStyle/>
        <a:p>
          <a:endParaRPr lang="en-US"/>
        </a:p>
      </dgm:t>
    </dgm:pt>
    <dgm:pt modelId="{C4313B5F-D612-4716-8284-696934F44FA5}" type="pres">
      <dgm:prSet presAssocID="{EBF5A47D-312F-4D02-AF48-A1638DBDF86F}" presName="rootnode" presStyleCnt="0">
        <dgm:presLayoutVars>
          <dgm:chMax/>
          <dgm:chPref/>
          <dgm:dir/>
          <dgm:animLvl val="lvl"/>
        </dgm:presLayoutVars>
      </dgm:prSet>
      <dgm:spPr/>
    </dgm:pt>
    <dgm:pt modelId="{51233C3C-CCC0-4A83-A67C-4955F075DC59}" type="pres">
      <dgm:prSet presAssocID="{6EEEB624-0839-436D-B11B-FD2E244A5A63}" presName="composite" presStyleCnt="0"/>
      <dgm:spPr/>
    </dgm:pt>
    <dgm:pt modelId="{9388BF84-3D5D-42B4-BF20-5007E6732FB9}" type="pres">
      <dgm:prSet presAssocID="{6EEEB624-0839-436D-B11B-FD2E244A5A63}" presName="LShape" presStyleLbl="alignNode1" presStyleIdx="0" presStyleCnt="7"/>
      <dgm:spPr/>
    </dgm:pt>
    <dgm:pt modelId="{2FE8507F-59BA-4C72-A6D3-AFA3376C32DF}" type="pres">
      <dgm:prSet presAssocID="{6EEEB624-0839-436D-B11B-FD2E244A5A63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8626420-24A5-480A-B086-FFE1373211BA}" type="pres">
      <dgm:prSet presAssocID="{6EEEB624-0839-436D-B11B-FD2E244A5A63}" presName="Triangle" presStyleLbl="alignNode1" presStyleIdx="1" presStyleCnt="7"/>
      <dgm:spPr/>
    </dgm:pt>
    <dgm:pt modelId="{AE5F58D3-4931-41D0-B9AF-A5812CEB39E4}" type="pres">
      <dgm:prSet presAssocID="{D36E1A06-CF42-41AA-ABCC-C64E34D5C61F}" presName="sibTrans" presStyleCnt="0"/>
      <dgm:spPr/>
    </dgm:pt>
    <dgm:pt modelId="{85B9843C-9006-491E-9D06-57F9C65387B2}" type="pres">
      <dgm:prSet presAssocID="{D36E1A06-CF42-41AA-ABCC-C64E34D5C61F}" presName="space" presStyleCnt="0"/>
      <dgm:spPr/>
    </dgm:pt>
    <dgm:pt modelId="{BAAFB29F-85A3-4FDF-BFD7-B465C0F7062E}" type="pres">
      <dgm:prSet presAssocID="{B4CC34D5-53E8-40CB-AB0C-A5989D89533D}" presName="composite" presStyleCnt="0"/>
      <dgm:spPr/>
    </dgm:pt>
    <dgm:pt modelId="{2E6EA552-C4A8-4150-AC30-5AAC67EFC6D3}" type="pres">
      <dgm:prSet presAssocID="{B4CC34D5-53E8-40CB-AB0C-A5989D89533D}" presName="LShape" presStyleLbl="alignNode1" presStyleIdx="2" presStyleCnt="7"/>
      <dgm:spPr/>
    </dgm:pt>
    <dgm:pt modelId="{41745DED-721D-4524-A6E8-38AB09F6F736}" type="pres">
      <dgm:prSet presAssocID="{B4CC34D5-53E8-40CB-AB0C-A5989D89533D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9E7099A-980C-4375-BFEA-56EAA2738665}" type="pres">
      <dgm:prSet presAssocID="{B4CC34D5-53E8-40CB-AB0C-A5989D89533D}" presName="Triangle" presStyleLbl="alignNode1" presStyleIdx="3" presStyleCnt="7"/>
      <dgm:spPr/>
    </dgm:pt>
    <dgm:pt modelId="{FB244034-C7C6-47FD-B1E1-6F2612734EDA}" type="pres">
      <dgm:prSet presAssocID="{34721E5C-6D7D-40DF-9D64-657737E625A7}" presName="sibTrans" presStyleCnt="0"/>
      <dgm:spPr/>
    </dgm:pt>
    <dgm:pt modelId="{03648229-59FA-433B-A301-29FB2795D786}" type="pres">
      <dgm:prSet presAssocID="{34721E5C-6D7D-40DF-9D64-657737E625A7}" presName="space" presStyleCnt="0"/>
      <dgm:spPr/>
    </dgm:pt>
    <dgm:pt modelId="{72B9AB88-9568-4122-B938-3E6F8D8A6D0B}" type="pres">
      <dgm:prSet presAssocID="{B6896376-BCAF-499A-B2C4-3223C8D1B1CD}" presName="composite" presStyleCnt="0"/>
      <dgm:spPr/>
    </dgm:pt>
    <dgm:pt modelId="{268E4399-AE87-457A-AE8B-C3B420CB3FCF}" type="pres">
      <dgm:prSet presAssocID="{B6896376-BCAF-499A-B2C4-3223C8D1B1CD}" presName="LShape" presStyleLbl="alignNode1" presStyleIdx="4" presStyleCnt="7"/>
      <dgm:spPr/>
    </dgm:pt>
    <dgm:pt modelId="{B066F7D4-B153-4516-BBDE-D8C668AADE12}" type="pres">
      <dgm:prSet presAssocID="{B6896376-BCAF-499A-B2C4-3223C8D1B1C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41E21C9-1371-44BE-9CE5-679497C5D4CB}" type="pres">
      <dgm:prSet presAssocID="{B6896376-BCAF-499A-B2C4-3223C8D1B1CD}" presName="Triangle" presStyleLbl="alignNode1" presStyleIdx="5" presStyleCnt="7"/>
      <dgm:spPr/>
    </dgm:pt>
    <dgm:pt modelId="{B1825619-A1D9-4DB9-AA7F-F54448BE34A7}" type="pres">
      <dgm:prSet presAssocID="{2A188CD0-6DA9-470E-92F2-DF1DA3EF01DE}" presName="sibTrans" presStyleCnt="0"/>
      <dgm:spPr/>
    </dgm:pt>
    <dgm:pt modelId="{F0649AB0-D3A7-4518-858B-26B521C9DBF2}" type="pres">
      <dgm:prSet presAssocID="{2A188CD0-6DA9-470E-92F2-DF1DA3EF01DE}" presName="space" presStyleCnt="0"/>
      <dgm:spPr/>
    </dgm:pt>
    <dgm:pt modelId="{EDA2FC79-8662-42FC-939A-2E139FE18CAF}" type="pres">
      <dgm:prSet presAssocID="{6DEC0A8B-DDC6-4951-A3F0-DDA1A14B056B}" presName="composite" presStyleCnt="0"/>
      <dgm:spPr/>
    </dgm:pt>
    <dgm:pt modelId="{04F7C96D-26A7-4929-B009-0A37EA3E7DFE}" type="pres">
      <dgm:prSet presAssocID="{6DEC0A8B-DDC6-4951-A3F0-DDA1A14B056B}" presName="LShape" presStyleLbl="alignNode1" presStyleIdx="6" presStyleCnt="7"/>
      <dgm:spPr/>
    </dgm:pt>
    <dgm:pt modelId="{93916F53-57B2-46B7-B2A4-0246AE5989C7}" type="pres">
      <dgm:prSet presAssocID="{6DEC0A8B-DDC6-4951-A3F0-DDA1A14B056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5717535-EBEC-4BEA-8C31-CAADFFEA76CB}" srcId="{EBF5A47D-312F-4D02-AF48-A1638DBDF86F}" destId="{B4CC34D5-53E8-40CB-AB0C-A5989D89533D}" srcOrd="1" destOrd="0" parTransId="{1D80D580-335C-405F-AB18-832F007B4C6C}" sibTransId="{34721E5C-6D7D-40DF-9D64-657737E625A7}"/>
    <dgm:cxn modelId="{3AFA3041-EC53-41AB-8F11-7E6A9E05D356}" type="presOf" srcId="{B6896376-BCAF-499A-B2C4-3223C8D1B1CD}" destId="{B066F7D4-B153-4516-BBDE-D8C668AADE12}" srcOrd="0" destOrd="0" presId="urn:microsoft.com/office/officeart/2009/3/layout/StepUpProcess"/>
    <dgm:cxn modelId="{6E3D7366-025A-47DE-A165-D03609B9B956}" srcId="{EBF5A47D-312F-4D02-AF48-A1638DBDF86F}" destId="{6DEC0A8B-DDC6-4951-A3F0-DDA1A14B056B}" srcOrd="3" destOrd="0" parTransId="{3EFD3121-5E5D-4117-BBF1-042A039C7DCD}" sibTransId="{6000B0F8-05AE-4296-ADC2-F114DF28F97D}"/>
    <dgm:cxn modelId="{31E4EC70-3E74-407C-955C-CD98CC802460}" srcId="{EBF5A47D-312F-4D02-AF48-A1638DBDF86F}" destId="{B6896376-BCAF-499A-B2C4-3223C8D1B1CD}" srcOrd="2" destOrd="0" parTransId="{4C7B3626-0620-4DA8-91A3-0A22042C20D9}" sibTransId="{2A188CD0-6DA9-470E-92F2-DF1DA3EF01DE}"/>
    <dgm:cxn modelId="{A0DF6075-4FEE-43EA-8A81-F6D155A49CC2}" type="presOf" srcId="{6EEEB624-0839-436D-B11B-FD2E244A5A63}" destId="{2FE8507F-59BA-4C72-A6D3-AFA3376C32DF}" srcOrd="0" destOrd="0" presId="urn:microsoft.com/office/officeart/2009/3/layout/StepUpProcess"/>
    <dgm:cxn modelId="{3718547F-11F0-4921-A7DB-2221E1DC55F6}" srcId="{EBF5A47D-312F-4D02-AF48-A1638DBDF86F}" destId="{6EEEB624-0839-436D-B11B-FD2E244A5A63}" srcOrd="0" destOrd="0" parTransId="{29CA5B4A-7C57-44A0-9BDC-1E442C61942A}" sibTransId="{D36E1A06-CF42-41AA-ABCC-C64E34D5C61F}"/>
    <dgm:cxn modelId="{C69A19BB-A180-4C78-912D-DC7D9D5D6B41}" type="presOf" srcId="{6DEC0A8B-DDC6-4951-A3F0-DDA1A14B056B}" destId="{93916F53-57B2-46B7-B2A4-0246AE5989C7}" srcOrd="0" destOrd="0" presId="urn:microsoft.com/office/officeart/2009/3/layout/StepUpProcess"/>
    <dgm:cxn modelId="{D0445DBE-BCBA-4F17-A6F7-6CE9ED466A98}" type="presOf" srcId="{EBF5A47D-312F-4D02-AF48-A1638DBDF86F}" destId="{C4313B5F-D612-4716-8284-696934F44FA5}" srcOrd="0" destOrd="0" presId="urn:microsoft.com/office/officeart/2009/3/layout/StepUpProcess"/>
    <dgm:cxn modelId="{C301C2D1-F64B-49B8-AE1B-25FC8F2BDC9A}" type="presOf" srcId="{B4CC34D5-53E8-40CB-AB0C-A5989D89533D}" destId="{41745DED-721D-4524-A6E8-38AB09F6F736}" srcOrd="0" destOrd="0" presId="urn:microsoft.com/office/officeart/2009/3/layout/StepUpProcess"/>
    <dgm:cxn modelId="{19A161EF-FCC1-42D2-A01E-5B26C35138F9}" type="presParOf" srcId="{C4313B5F-D612-4716-8284-696934F44FA5}" destId="{51233C3C-CCC0-4A83-A67C-4955F075DC59}" srcOrd="0" destOrd="0" presId="urn:microsoft.com/office/officeart/2009/3/layout/StepUpProcess"/>
    <dgm:cxn modelId="{1AF844DA-EA5C-4498-AD84-6E8F210E89FF}" type="presParOf" srcId="{51233C3C-CCC0-4A83-A67C-4955F075DC59}" destId="{9388BF84-3D5D-42B4-BF20-5007E6732FB9}" srcOrd="0" destOrd="0" presId="urn:microsoft.com/office/officeart/2009/3/layout/StepUpProcess"/>
    <dgm:cxn modelId="{75BC4DA2-5869-4DF5-A987-0096194622A4}" type="presParOf" srcId="{51233C3C-CCC0-4A83-A67C-4955F075DC59}" destId="{2FE8507F-59BA-4C72-A6D3-AFA3376C32DF}" srcOrd="1" destOrd="0" presId="urn:microsoft.com/office/officeart/2009/3/layout/StepUpProcess"/>
    <dgm:cxn modelId="{A77A160A-CC78-430C-9F5D-2157B5034FD2}" type="presParOf" srcId="{51233C3C-CCC0-4A83-A67C-4955F075DC59}" destId="{98626420-24A5-480A-B086-FFE1373211BA}" srcOrd="2" destOrd="0" presId="urn:microsoft.com/office/officeart/2009/3/layout/StepUpProcess"/>
    <dgm:cxn modelId="{87C43CEA-2B02-473A-B7B0-867BF08FCFEF}" type="presParOf" srcId="{C4313B5F-D612-4716-8284-696934F44FA5}" destId="{AE5F58D3-4931-41D0-B9AF-A5812CEB39E4}" srcOrd="1" destOrd="0" presId="urn:microsoft.com/office/officeart/2009/3/layout/StepUpProcess"/>
    <dgm:cxn modelId="{82C5C570-FD24-409E-BE74-AAF0A027D0CB}" type="presParOf" srcId="{AE5F58D3-4931-41D0-B9AF-A5812CEB39E4}" destId="{85B9843C-9006-491E-9D06-57F9C65387B2}" srcOrd="0" destOrd="0" presId="urn:microsoft.com/office/officeart/2009/3/layout/StepUpProcess"/>
    <dgm:cxn modelId="{6A2EA441-00AF-4CB1-9618-6B36A90C6F6A}" type="presParOf" srcId="{C4313B5F-D612-4716-8284-696934F44FA5}" destId="{BAAFB29F-85A3-4FDF-BFD7-B465C0F7062E}" srcOrd="2" destOrd="0" presId="urn:microsoft.com/office/officeart/2009/3/layout/StepUpProcess"/>
    <dgm:cxn modelId="{912ADD2E-61F0-41C8-8954-84F83FE90DE2}" type="presParOf" srcId="{BAAFB29F-85A3-4FDF-BFD7-B465C0F7062E}" destId="{2E6EA552-C4A8-4150-AC30-5AAC67EFC6D3}" srcOrd="0" destOrd="0" presId="urn:microsoft.com/office/officeart/2009/3/layout/StepUpProcess"/>
    <dgm:cxn modelId="{5FADF70E-E80B-421B-8D61-07E9A220CA6A}" type="presParOf" srcId="{BAAFB29F-85A3-4FDF-BFD7-B465C0F7062E}" destId="{41745DED-721D-4524-A6E8-38AB09F6F736}" srcOrd="1" destOrd="0" presId="urn:microsoft.com/office/officeart/2009/3/layout/StepUpProcess"/>
    <dgm:cxn modelId="{28B09DC7-697E-47D3-AFD0-37BBA7288B81}" type="presParOf" srcId="{BAAFB29F-85A3-4FDF-BFD7-B465C0F7062E}" destId="{99E7099A-980C-4375-BFEA-56EAA2738665}" srcOrd="2" destOrd="0" presId="urn:microsoft.com/office/officeart/2009/3/layout/StepUpProcess"/>
    <dgm:cxn modelId="{DB6F73B5-AC09-492F-AE16-74F0C9362854}" type="presParOf" srcId="{C4313B5F-D612-4716-8284-696934F44FA5}" destId="{FB244034-C7C6-47FD-B1E1-6F2612734EDA}" srcOrd="3" destOrd="0" presId="urn:microsoft.com/office/officeart/2009/3/layout/StepUpProcess"/>
    <dgm:cxn modelId="{DA65E177-B1A1-4E71-BC8B-A1EA85B9BA22}" type="presParOf" srcId="{FB244034-C7C6-47FD-B1E1-6F2612734EDA}" destId="{03648229-59FA-433B-A301-29FB2795D786}" srcOrd="0" destOrd="0" presId="urn:microsoft.com/office/officeart/2009/3/layout/StepUpProcess"/>
    <dgm:cxn modelId="{910C7F82-9CDB-4CCD-9CE5-896FF040DCAE}" type="presParOf" srcId="{C4313B5F-D612-4716-8284-696934F44FA5}" destId="{72B9AB88-9568-4122-B938-3E6F8D8A6D0B}" srcOrd="4" destOrd="0" presId="urn:microsoft.com/office/officeart/2009/3/layout/StepUpProcess"/>
    <dgm:cxn modelId="{935DE6D9-9DF4-4E41-8A5A-D48A570F81D8}" type="presParOf" srcId="{72B9AB88-9568-4122-B938-3E6F8D8A6D0B}" destId="{268E4399-AE87-457A-AE8B-C3B420CB3FCF}" srcOrd="0" destOrd="0" presId="urn:microsoft.com/office/officeart/2009/3/layout/StepUpProcess"/>
    <dgm:cxn modelId="{03E8E7D1-F60C-427D-AC01-09F73A624113}" type="presParOf" srcId="{72B9AB88-9568-4122-B938-3E6F8D8A6D0B}" destId="{B066F7D4-B153-4516-BBDE-D8C668AADE12}" srcOrd="1" destOrd="0" presId="urn:microsoft.com/office/officeart/2009/3/layout/StepUpProcess"/>
    <dgm:cxn modelId="{4735CA57-228F-4D24-A718-76F89CA16C95}" type="presParOf" srcId="{72B9AB88-9568-4122-B938-3E6F8D8A6D0B}" destId="{241E21C9-1371-44BE-9CE5-679497C5D4CB}" srcOrd="2" destOrd="0" presId="urn:microsoft.com/office/officeart/2009/3/layout/StepUpProcess"/>
    <dgm:cxn modelId="{C66F829B-44F7-46E9-95ED-0FC9B1FCFB1F}" type="presParOf" srcId="{C4313B5F-D612-4716-8284-696934F44FA5}" destId="{B1825619-A1D9-4DB9-AA7F-F54448BE34A7}" srcOrd="5" destOrd="0" presId="urn:microsoft.com/office/officeart/2009/3/layout/StepUpProcess"/>
    <dgm:cxn modelId="{3766B499-6570-42F4-A2F9-463878092E92}" type="presParOf" srcId="{B1825619-A1D9-4DB9-AA7F-F54448BE34A7}" destId="{F0649AB0-D3A7-4518-858B-26B521C9DBF2}" srcOrd="0" destOrd="0" presId="urn:microsoft.com/office/officeart/2009/3/layout/StepUpProcess"/>
    <dgm:cxn modelId="{50235109-2F2A-4CA8-84D6-5E5CAEF6EEEC}" type="presParOf" srcId="{C4313B5F-D612-4716-8284-696934F44FA5}" destId="{EDA2FC79-8662-42FC-939A-2E139FE18CAF}" srcOrd="6" destOrd="0" presId="urn:microsoft.com/office/officeart/2009/3/layout/StepUpProcess"/>
    <dgm:cxn modelId="{4E6B2C20-DA21-4594-B70E-6ACDDEE7180C}" type="presParOf" srcId="{EDA2FC79-8662-42FC-939A-2E139FE18CAF}" destId="{04F7C96D-26A7-4929-B009-0A37EA3E7DFE}" srcOrd="0" destOrd="0" presId="urn:microsoft.com/office/officeart/2009/3/layout/StepUpProcess"/>
    <dgm:cxn modelId="{3FF61F4D-CE9D-468B-AE86-8A58F665DAC5}" type="presParOf" srcId="{EDA2FC79-8662-42FC-939A-2E139FE18CAF}" destId="{93916F53-57B2-46B7-B2A4-0246AE5989C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75C4-A50B-4F09-BBBC-85CFBC1DFBED}">
      <dsp:nvSpPr>
        <dsp:cNvPr id="0" name=""/>
        <dsp:cNvSpPr/>
      </dsp:nvSpPr>
      <dsp:spPr>
        <a:xfrm>
          <a:off x="7034" y="406729"/>
          <a:ext cx="1529878" cy="1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Aim</a:t>
          </a:r>
          <a:endParaRPr lang="en-US" sz="1800" kern="1200" dirty="0"/>
        </a:p>
      </dsp:txBody>
      <dsp:txXfrm>
        <a:off x="7034" y="406729"/>
        <a:ext cx="1529878" cy="1267200"/>
      </dsp:txXfrm>
    </dsp:sp>
    <dsp:sp modelId="{1FFCAED9-EB7F-43AE-B584-CA671926F7C1}">
      <dsp:nvSpPr>
        <dsp:cNvPr id="0" name=""/>
        <dsp:cNvSpPr/>
      </dsp:nvSpPr>
      <dsp:spPr>
        <a:xfrm>
          <a:off x="1536913" y="396829"/>
          <a:ext cx="305975" cy="1287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93C13-13F5-4396-8CC8-CB011EA974F6}">
      <dsp:nvSpPr>
        <dsp:cNvPr id="0" name=""/>
        <dsp:cNvSpPr/>
      </dsp:nvSpPr>
      <dsp:spPr>
        <a:xfrm>
          <a:off x="1965279" y="396829"/>
          <a:ext cx="8085639" cy="1287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 critically assess the impact of AI-based assistive technologies on elderly and disabled individuals, focusing on ethical, design, and adoption challenges.</a:t>
          </a:r>
        </a:p>
      </dsp:txBody>
      <dsp:txXfrm>
        <a:off x="1965279" y="396829"/>
        <a:ext cx="8085639" cy="1287000"/>
      </dsp:txXfrm>
    </dsp:sp>
    <dsp:sp modelId="{76C3A94C-2493-41ED-9D29-6F8D16B66F3D}">
      <dsp:nvSpPr>
        <dsp:cNvPr id="0" name=""/>
        <dsp:cNvSpPr/>
      </dsp:nvSpPr>
      <dsp:spPr>
        <a:xfrm>
          <a:off x="7034" y="2136780"/>
          <a:ext cx="1515144" cy="1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Research Questions</a:t>
          </a:r>
          <a:endParaRPr lang="en-US" sz="1800" kern="1200" dirty="0"/>
        </a:p>
      </dsp:txBody>
      <dsp:txXfrm>
        <a:off x="7034" y="2136780"/>
        <a:ext cx="1515144" cy="1267200"/>
      </dsp:txXfrm>
    </dsp:sp>
    <dsp:sp modelId="{46B6BFAB-D6D6-41F0-A7E3-0F22BFAE5CDB}">
      <dsp:nvSpPr>
        <dsp:cNvPr id="0" name=""/>
        <dsp:cNvSpPr/>
      </dsp:nvSpPr>
      <dsp:spPr>
        <a:xfrm>
          <a:off x="1522179" y="1914229"/>
          <a:ext cx="303028" cy="1712301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B9CF8-99C2-4655-9759-D898C5D3BA72}">
      <dsp:nvSpPr>
        <dsp:cNvPr id="0" name=""/>
        <dsp:cNvSpPr/>
      </dsp:nvSpPr>
      <dsp:spPr>
        <a:xfrm>
          <a:off x="1946419" y="1914229"/>
          <a:ext cx="8104945" cy="1712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What ethical and design challenges arise in the development and deployment of AI-based assistive technologies?</a:t>
          </a: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What are the key barriers and enablers to the successful adoption of these technologies across different user populations?</a:t>
          </a:r>
        </a:p>
      </dsp:txBody>
      <dsp:txXfrm>
        <a:off x="1946419" y="1914229"/>
        <a:ext cx="8104945" cy="1712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29231-DABD-45D6-AA8B-9B12FBDA8544}">
      <dsp:nvSpPr>
        <dsp:cNvPr id="0" name=""/>
        <dsp:cNvSpPr/>
      </dsp:nvSpPr>
      <dsp:spPr>
        <a:xfrm>
          <a:off x="-4548356" y="-697417"/>
          <a:ext cx="5418195" cy="5418195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F1295-35C4-478B-8BF7-901D36F67E30}">
      <dsp:nvSpPr>
        <dsp:cNvPr id="0" name=""/>
        <dsp:cNvSpPr/>
      </dsp:nvSpPr>
      <dsp:spPr>
        <a:xfrm>
          <a:off x="559420" y="402336"/>
          <a:ext cx="9444435" cy="8046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8708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Sources gathered from PubMed, IEEE Xplore, Scopus, and Google Scholar</a:t>
          </a:r>
        </a:p>
      </dsp:txBody>
      <dsp:txXfrm>
        <a:off x="559420" y="402336"/>
        <a:ext cx="9444435" cy="804672"/>
      </dsp:txXfrm>
    </dsp:sp>
    <dsp:sp modelId="{7A529B70-F598-42C0-AC9E-83C7F89F6159}">
      <dsp:nvSpPr>
        <dsp:cNvPr id="0" name=""/>
        <dsp:cNvSpPr/>
      </dsp:nvSpPr>
      <dsp:spPr>
        <a:xfrm>
          <a:off x="56500" y="301752"/>
          <a:ext cx="1005840" cy="10058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2230465-7F2E-4DA1-90FF-005DF76285D6}">
      <dsp:nvSpPr>
        <dsp:cNvPr id="0" name=""/>
        <dsp:cNvSpPr/>
      </dsp:nvSpPr>
      <dsp:spPr>
        <a:xfrm>
          <a:off x="851918" y="1609344"/>
          <a:ext cx="9151936" cy="8046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8708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Keywords used include: “AI and assistive technology,” “AI in senior care,” and similar terms</a:t>
          </a:r>
        </a:p>
      </dsp:txBody>
      <dsp:txXfrm>
        <a:off x="851918" y="1609344"/>
        <a:ext cx="9151936" cy="804672"/>
      </dsp:txXfrm>
    </dsp:sp>
    <dsp:sp modelId="{6D5C4815-1A65-4567-B01B-073CE6D88D3E}">
      <dsp:nvSpPr>
        <dsp:cNvPr id="0" name=""/>
        <dsp:cNvSpPr/>
      </dsp:nvSpPr>
      <dsp:spPr>
        <a:xfrm>
          <a:off x="348998" y="1508760"/>
          <a:ext cx="1005840" cy="10058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A3D300D-3240-4330-985E-2182A51D1CAC}">
      <dsp:nvSpPr>
        <dsp:cNvPr id="0" name=""/>
        <dsp:cNvSpPr/>
      </dsp:nvSpPr>
      <dsp:spPr>
        <a:xfrm>
          <a:off x="559420" y="2816352"/>
          <a:ext cx="9444435" cy="8046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8708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Focused on peer-reviewed journals, case studies, and credible reports from 2015–2025</a:t>
          </a:r>
        </a:p>
      </dsp:txBody>
      <dsp:txXfrm>
        <a:off x="559420" y="2816352"/>
        <a:ext cx="9444435" cy="804672"/>
      </dsp:txXfrm>
    </dsp:sp>
    <dsp:sp modelId="{30FFFA68-C289-43E7-A118-1224CB61E0F8}">
      <dsp:nvSpPr>
        <dsp:cNvPr id="0" name=""/>
        <dsp:cNvSpPr/>
      </dsp:nvSpPr>
      <dsp:spPr>
        <a:xfrm>
          <a:off x="56500" y="2715768"/>
          <a:ext cx="1005840" cy="10058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8D77-829E-4F48-AEAB-B22E2DC88AFE}">
      <dsp:nvSpPr>
        <dsp:cNvPr id="0" name=""/>
        <dsp:cNvSpPr/>
      </dsp:nvSpPr>
      <dsp:spPr>
        <a:xfrm>
          <a:off x="0" y="879978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EDC4F-A2B3-479D-B4F7-85283C836758}">
      <dsp:nvSpPr>
        <dsp:cNvPr id="0" name=""/>
        <dsp:cNvSpPr/>
      </dsp:nvSpPr>
      <dsp:spPr>
        <a:xfrm>
          <a:off x="502920" y="45087"/>
          <a:ext cx="7040880" cy="12776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 is applied across various domains, including mobility enhancement, communication support, and environmental control systems .</a:t>
          </a:r>
        </a:p>
      </dsp:txBody>
      <dsp:txXfrm>
        <a:off x="565292" y="107459"/>
        <a:ext cx="6916136" cy="1152946"/>
      </dsp:txXfrm>
    </dsp:sp>
    <dsp:sp modelId="{3E5822AA-FE10-4018-A1C7-80CA83E01944}">
      <dsp:nvSpPr>
        <dsp:cNvPr id="0" name=""/>
        <dsp:cNvSpPr/>
      </dsp:nvSpPr>
      <dsp:spPr>
        <a:xfrm>
          <a:off x="0" y="2240778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20BC5-0CE2-4EA0-AF3E-C3AED989BAB2}">
      <dsp:nvSpPr>
        <dsp:cNvPr id="0" name=""/>
        <dsp:cNvSpPr/>
      </dsp:nvSpPr>
      <dsp:spPr>
        <a:xfrm>
          <a:off x="502920" y="1797978"/>
          <a:ext cx="7040880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Examples include autonomous wheelchairs, AI-powered voice assistants, and smart home integration for safety and independence.</a:t>
          </a:r>
        </a:p>
      </dsp:txBody>
      <dsp:txXfrm>
        <a:off x="546151" y="1841209"/>
        <a:ext cx="6954418" cy="799138"/>
      </dsp:txXfrm>
    </dsp:sp>
    <dsp:sp modelId="{5B127509-02B8-426B-A2BE-CBB3BBE22388}">
      <dsp:nvSpPr>
        <dsp:cNvPr id="0" name=""/>
        <dsp:cNvSpPr/>
      </dsp:nvSpPr>
      <dsp:spPr>
        <a:xfrm>
          <a:off x="0" y="3601578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78C4A-549C-4989-B7D0-6DBBE7CDDBE8}">
      <dsp:nvSpPr>
        <dsp:cNvPr id="0" name=""/>
        <dsp:cNvSpPr/>
      </dsp:nvSpPr>
      <dsp:spPr>
        <a:xfrm>
          <a:off x="502920" y="3158778"/>
          <a:ext cx="7040880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Underlying technologies involve machine learning, computer vision, and natural language processing for adaptive user interaction.</a:t>
          </a:r>
        </a:p>
      </dsp:txBody>
      <dsp:txXfrm>
        <a:off x="546151" y="3202009"/>
        <a:ext cx="695441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1D790-E93D-4E2F-A177-0FEC237A4B5C}">
      <dsp:nvSpPr>
        <dsp:cNvPr id="0" name=""/>
        <dsp:cNvSpPr/>
      </dsp:nvSpPr>
      <dsp:spPr>
        <a:xfrm rot="16200000">
          <a:off x="-415498" y="415498"/>
          <a:ext cx="4023360" cy="319236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Wearable vision-language devices offer object recognition and spatial awareness for visually impaired users. </a:t>
          </a:r>
        </a:p>
      </dsp:txBody>
      <dsp:txXfrm rot="5400000">
        <a:off x="1" y="804671"/>
        <a:ext cx="3192363" cy="2414016"/>
      </dsp:txXfrm>
    </dsp:sp>
    <dsp:sp modelId="{410BAE6E-01FA-4CA5-B2FA-C1E17D0DC42E}">
      <dsp:nvSpPr>
        <dsp:cNvPr id="0" name=""/>
        <dsp:cNvSpPr/>
      </dsp:nvSpPr>
      <dsp:spPr>
        <a:xfrm rot="16200000">
          <a:off x="3017519" y="415498"/>
          <a:ext cx="4023360" cy="319236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Computer vision enables real-time sign language translation, improving accessibility for those with hearing loss.</a:t>
          </a:r>
        </a:p>
      </dsp:txBody>
      <dsp:txXfrm rot="5400000">
        <a:off x="3433018" y="804671"/>
        <a:ext cx="3192363" cy="2414016"/>
      </dsp:txXfrm>
    </dsp:sp>
    <dsp:sp modelId="{EE6E77B3-3D76-4FDA-AB32-4F9CC552AA4B}">
      <dsp:nvSpPr>
        <dsp:cNvPr id="0" name=""/>
        <dsp:cNvSpPr/>
      </dsp:nvSpPr>
      <dsp:spPr>
        <a:xfrm rot="16200000">
          <a:off x="6449310" y="415498"/>
          <a:ext cx="4023360" cy="319236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Smart audio and visual systems enhance user autonomy and promote meaningful interaction with surroundings.</a:t>
          </a:r>
        </a:p>
      </dsp:txBody>
      <dsp:txXfrm rot="5400000">
        <a:off x="6864809" y="804671"/>
        <a:ext cx="3192363" cy="2414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8BF84-3D5D-42B4-BF20-5007E6732FB9}">
      <dsp:nvSpPr>
        <dsp:cNvPr id="0" name=""/>
        <dsp:cNvSpPr/>
      </dsp:nvSpPr>
      <dsp:spPr>
        <a:xfrm rot="5400000">
          <a:off x="464910" y="1465161"/>
          <a:ext cx="1399987" cy="232954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8507F-59BA-4C72-A6D3-AFA3376C32DF}">
      <dsp:nvSpPr>
        <dsp:cNvPr id="0" name=""/>
        <dsp:cNvSpPr/>
      </dsp:nvSpPr>
      <dsp:spPr>
        <a:xfrm>
          <a:off x="231217" y="2161194"/>
          <a:ext cx="2103129" cy="184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Prioritize inclusive and culturally adaptive design frameworks to meet diverse user needs.</a:t>
          </a:r>
        </a:p>
      </dsp:txBody>
      <dsp:txXfrm>
        <a:off x="231217" y="2161194"/>
        <a:ext cx="2103129" cy="1843516"/>
      </dsp:txXfrm>
    </dsp:sp>
    <dsp:sp modelId="{98626420-24A5-480A-B086-FFE1373211BA}">
      <dsp:nvSpPr>
        <dsp:cNvPr id="0" name=""/>
        <dsp:cNvSpPr/>
      </dsp:nvSpPr>
      <dsp:spPr>
        <a:xfrm>
          <a:off x="1937529" y="1293657"/>
          <a:ext cx="396816" cy="39681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6EA552-C4A8-4150-AC30-5AAC67EFC6D3}">
      <dsp:nvSpPr>
        <dsp:cNvPr id="0" name=""/>
        <dsp:cNvSpPr/>
      </dsp:nvSpPr>
      <dsp:spPr>
        <a:xfrm rot="5400000">
          <a:off x="3039551" y="828064"/>
          <a:ext cx="1399987" cy="232954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745DED-721D-4524-A6E8-38AB09F6F736}">
      <dsp:nvSpPr>
        <dsp:cNvPr id="0" name=""/>
        <dsp:cNvSpPr/>
      </dsp:nvSpPr>
      <dsp:spPr>
        <a:xfrm>
          <a:off x="2805858" y="1524097"/>
          <a:ext cx="2103129" cy="184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Promote cost-effective innovation through open-source platforms and public-private partnerships.</a:t>
          </a:r>
        </a:p>
      </dsp:txBody>
      <dsp:txXfrm>
        <a:off x="2805858" y="1524097"/>
        <a:ext cx="2103129" cy="1843516"/>
      </dsp:txXfrm>
    </dsp:sp>
    <dsp:sp modelId="{99E7099A-980C-4375-BFEA-56EAA2738665}">
      <dsp:nvSpPr>
        <dsp:cNvPr id="0" name=""/>
        <dsp:cNvSpPr/>
      </dsp:nvSpPr>
      <dsp:spPr>
        <a:xfrm>
          <a:off x="4512170" y="656560"/>
          <a:ext cx="396816" cy="39681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E4399-AE87-457A-AE8B-C3B420CB3FCF}">
      <dsp:nvSpPr>
        <dsp:cNvPr id="0" name=""/>
        <dsp:cNvSpPr/>
      </dsp:nvSpPr>
      <dsp:spPr>
        <a:xfrm rot="5400000">
          <a:off x="5614192" y="190966"/>
          <a:ext cx="1399987" cy="232954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66F7D4-B153-4516-BBDE-D8C668AADE12}">
      <dsp:nvSpPr>
        <dsp:cNvPr id="0" name=""/>
        <dsp:cNvSpPr/>
      </dsp:nvSpPr>
      <dsp:spPr>
        <a:xfrm>
          <a:off x="5380499" y="886999"/>
          <a:ext cx="2103129" cy="184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Involve end-users in co-design processes to ensure functional and emotional alignment with real-world use.</a:t>
          </a:r>
        </a:p>
      </dsp:txBody>
      <dsp:txXfrm>
        <a:off x="5380499" y="886999"/>
        <a:ext cx="2103129" cy="1843516"/>
      </dsp:txXfrm>
    </dsp:sp>
    <dsp:sp modelId="{241E21C9-1371-44BE-9CE5-679497C5D4CB}">
      <dsp:nvSpPr>
        <dsp:cNvPr id="0" name=""/>
        <dsp:cNvSpPr/>
      </dsp:nvSpPr>
      <dsp:spPr>
        <a:xfrm>
          <a:off x="7086812" y="19462"/>
          <a:ext cx="396816" cy="39681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F7C96D-26A7-4929-B009-0A37EA3E7DFE}">
      <dsp:nvSpPr>
        <dsp:cNvPr id="0" name=""/>
        <dsp:cNvSpPr/>
      </dsp:nvSpPr>
      <dsp:spPr>
        <a:xfrm rot="5400000">
          <a:off x="8188833" y="-446130"/>
          <a:ext cx="1399987" cy="232954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916F53-57B2-46B7-B2A4-0246AE5989C7}">
      <dsp:nvSpPr>
        <dsp:cNvPr id="0" name=""/>
        <dsp:cNvSpPr/>
      </dsp:nvSpPr>
      <dsp:spPr>
        <a:xfrm>
          <a:off x="7955140" y="249902"/>
          <a:ext cx="2103129" cy="184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Foster interdisciplinary collaboration across fields such as medicine, engineering, ethics, and public policy.</a:t>
          </a:r>
        </a:p>
      </dsp:txBody>
      <dsp:txXfrm>
        <a:off x="7955140" y="249902"/>
        <a:ext cx="2103129" cy="184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2F2F9-15E2-47A9-9DE3-D6DB1D0359F2}" type="datetimeFigureOut">
              <a:rPr lang="en-AE" smtClean="0"/>
              <a:t>20/07/2025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12CF-9C1F-4444-BEB8-FB1E010993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09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9081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8278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75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842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620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48602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46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0296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17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6523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664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763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649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6041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093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479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3603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512CF-9C1F-4444-BEB8-FB1E010993DD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90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0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9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5D7D5C-E811-4380-9F42-380AA32CE7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992644-4EF9-40DB-8FA4-735800228D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89/frai.2024.1349668" TargetMode="External"/><Relationship Id="rId3" Type="http://schemas.openxmlformats.org/officeDocument/2006/relationships/hyperlink" Target="https://doi.org/10.57197/JDR-2023-0060" TargetMode="External"/><Relationship Id="rId7" Type="http://schemas.openxmlformats.org/officeDocument/2006/relationships/hyperlink" Target="https://doi.org/10.33050/italic.v3i1.64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47/IJGM.S453903" TargetMode="External"/><Relationship Id="rId5" Type="http://schemas.openxmlformats.org/officeDocument/2006/relationships/hyperlink" Target="https://doi.org/10.1109/ACCESS.2025.3555923" TargetMode="External"/><Relationship Id="rId4" Type="http://schemas.openxmlformats.org/officeDocument/2006/relationships/hyperlink" Target="https://arxiv.org/abs/2412.20059" TargetMode="External"/><Relationship Id="rId9" Type="http://schemas.openxmlformats.org/officeDocument/2006/relationships/hyperlink" Target="http://dx.doi.org/10.2139/ssrn.5196816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socscimed.2024.117560" TargetMode="External"/><Relationship Id="rId3" Type="http://schemas.openxmlformats.org/officeDocument/2006/relationships/hyperlink" Target="https://doi.org/10.1080/17483107.2022.2146768" TargetMode="External"/><Relationship Id="rId7" Type="http://schemas.openxmlformats.org/officeDocument/2006/relationships/hyperlink" Target="https://doi.org/10.1007/978-3-030-87132-1_13" TargetMode="External"/><Relationship Id="rId2" Type="http://schemas.openxmlformats.org/officeDocument/2006/relationships/hyperlink" Target="https://doi.org/10.3390/healthcare130505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3-031-75599-6_1" TargetMode="External"/><Relationship Id="rId5" Type="http://schemas.openxmlformats.org/officeDocument/2006/relationships/hyperlink" Target="https://doi.org/10.54455/MCN2505" TargetMode="External"/><Relationship Id="rId4" Type="http://schemas.openxmlformats.org/officeDocument/2006/relationships/hyperlink" Target="https://doi.org/10.58506/ajstss.v1i2.12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7483107.2020.1817163" TargetMode="External"/><Relationship Id="rId2" Type="http://schemas.openxmlformats.org/officeDocument/2006/relationships/hyperlink" Target="https://doi.org/10.1146/annurev-bioeng-082222-0125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978-3-031-04662-9_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7441-15C2-E836-EAAE-E355DF663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400" b="1" dirty="0"/>
              <a:t>AI-Based Assistive Technology for the Physically Disabled and the Elderly: Opportunities, Challenges, and Ethical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330323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42D0-88E8-AED4-410A-22E629C6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Benefits and 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8C42-0C34-607E-EEBC-8D0CBEB2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6" y="1845734"/>
            <a:ext cx="6801394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AI enables greater independence, supports routine tasks, and offers personalized care experiences (</a:t>
            </a:r>
            <a:r>
              <a:rPr lang="en-US" sz="1800" dirty="0" err="1"/>
              <a:t>Bint</a:t>
            </a:r>
            <a:r>
              <a:rPr lang="en-US" sz="1800"/>
              <a:t> Khalid et al., 2024).</a:t>
            </a:r>
            <a:endParaRPr lang="en-US" sz="18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Adaptive learning systems adjust to user behavior over time, improving engagement and usability.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Conversational agents and companion robots contribute to emotional well-being and reduce social isolation (Ran et al., 2022; Bastola et al., 2025).</a:t>
            </a:r>
          </a:p>
        </p:txBody>
      </p:sp>
      <p:pic>
        <p:nvPicPr>
          <p:cNvPr id="2051" name="Picture 3" descr="On Interacting with Research Participants with Disabilities">
            <a:extLst>
              <a:ext uri="{FF2B5EF4-FFF2-40B4-BE49-F238E27FC236}">
                <a16:creationId xmlns:a16="http://schemas.microsoft.com/office/drawing/2014/main" id="{C37D45C7-8C1E-35CA-E054-CB4FC2E5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9" y="2459490"/>
            <a:ext cx="3289662" cy="33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69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4D5B-41F3-4230-BD3E-0E156FBD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32298"/>
            <a:ext cx="10058400" cy="1450757"/>
          </a:xfrm>
        </p:spPr>
        <p:txBody>
          <a:bodyPr/>
          <a:lstStyle/>
          <a:p>
            <a:pPr algn="ctr"/>
            <a:r>
              <a:rPr lang="en-US" b="1" i="1" dirty="0"/>
              <a:t>Ethical Considerations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62FE31-D194-F3CB-2A19-15B99DFF9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58711"/>
              </p:ext>
            </p:extLst>
          </p:nvPr>
        </p:nvGraphicFramePr>
        <p:xfrm>
          <a:off x="1480458" y="2133601"/>
          <a:ext cx="9035142" cy="379911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77303">
                  <a:extLst>
                    <a:ext uri="{9D8B030D-6E8A-4147-A177-3AD203B41FA5}">
                      <a16:colId xmlns:a16="http://schemas.microsoft.com/office/drawing/2014/main" val="459786306"/>
                    </a:ext>
                  </a:extLst>
                </a:gridCol>
                <a:gridCol w="6157839">
                  <a:extLst>
                    <a:ext uri="{9D8B030D-6E8A-4147-A177-3AD203B41FA5}">
                      <a16:colId xmlns:a16="http://schemas.microsoft.com/office/drawing/2014/main" val="4224328660"/>
                    </a:ext>
                  </a:extLst>
                </a:gridCol>
              </a:tblGrid>
              <a:tr h="54273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Issue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Implications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402987"/>
                  </a:ext>
                </a:extLst>
              </a:tr>
              <a:tr h="5427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Data 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Risk of surveillance and misuse (</a:t>
                      </a:r>
                      <a:r>
                        <a:rPr lang="en-US" sz="2000" dirty="0" err="1"/>
                        <a:t>Zdravkova</a:t>
                      </a:r>
                      <a:r>
                        <a:rPr lang="en-US" sz="2000" dirty="0"/>
                        <a:t>, 2022)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131860"/>
                  </a:ext>
                </a:extLst>
              </a:tr>
              <a:tr h="5427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Elderly and disabled may not fully understand data 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15724"/>
                  </a:ext>
                </a:extLst>
              </a:tr>
              <a:tr h="5427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Algorithmic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Disparities in training data (Das, 2025)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541954"/>
                  </a:ext>
                </a:extLst>
              </a:tr>
              <a:tr h="5427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Explainability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Black-box AI decisions lack transparency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422713"/>
                  </a:ext>
                </a:extLst>
              </a:tr>
              <a:tr h="5427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Autonomy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Risk of replacing human care with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1344"/>
                  </a:ext>
                </a:extLst>
              </a:tr>
              <a:tr h="5427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Need for clear communication and safeguards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27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1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000-2508-1995-913B-E4482AA1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Barriers to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5716-5D5A-95E4-0154-1AD18924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75120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High development and maintenance costs limit widespread deployment and affordability (</a:t>
            </a:r>
            <a:r>
              <a:rPr lang="en-US" sz="1800" dirty="0" err="1"/>
              <a:t>Chemnad</a:t>
            </a:r>
            <a:r>
              <a:rPr lang="en-US" sz="1800" dirty="0"/>
              <a:t> &amp; Othman, 2024).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Digital illiteracy among elderly users and caregivers can hinder effective utilization.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Infrastructural deficits, such as inadequate connectivity or home integration, present further challenges (</a:t>
            </a:r>
            <a:r>
              <a:rPr lang="en-US" sz="1800" dirty="0" err="1"/>
              <a:t>Kirongo</a:t>
            </a:r>
            <a:r>
              <a:rPr lang="en-US" sz="1800" dirty="0"/>
              <a:t> et al., 2022).</a:t>
            </a:r>
          </a:p>
        </p:txBody>
      </p:sp>
      <p:pic>
        <p:nvPicPr>
          <p:cNvPr id="4099" name="Picture 3" descr="Biggest Barriers to Cardiac CT? Old ...">
            <a:extLst>
              <a:ext uri="{FF2B5EF4-FFF2-40B4-BE49-F238E27FC236}">
                <a16:creationId xmlns:a16="http://schemas.microsoft.com/office/drawing/2014/main" id="{CD9D5D83-7C09-0356-D6C0-49404209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205" y="2479691"/>
            <a:ext cx="3038475" cy="27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8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B9E7-5C48-96E6-268B-5E95610B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2286000"/>
            <a:ext cx="3200400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i="1" dirty="0"/>
              <a:t>Policy and Regulation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4447-D82F-06DA-DDDF-DB5A7E10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There is a notable absence of standardized regulatory frameworks governing AI in assistive technology.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Compliance and accessibility requirements vary widely, leading to inconsistency in quality and equity.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Ethical AI governance must be prioritized to ensure inclusive, responsible deployment.</a:t>
            </a:r>
          </a:p>
        </p:txBody>
      </p:sp>
    </p:spTree>
    <p:extLst>
      <p:ext uri="{BB962C8B-B14F-4D97-AF65-F5344CB8AC3E}">
        <p14:creationId xmlns:p14="http://schemas.microsoft.com/office/powerpoint/2010/main" val="34783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6D8B-5657-EBC3-44AA-7D21D5A3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Critical Evaluation and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71AE-38E6-C724-96D5-71897048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94863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Literature consistently supports the potential of AI-based assistive technologies, though practical implementation remains fragmented (Lee &amp; Jung, 2024).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Research is predominantly centered on developed regions, with limited exploration in underserved contexts (</a:t>
            </a:r>
            <a:r>
              <a:rPr lang="en-US" sz="1800" dirty="0" err="1"/>
              <a:t>Huq</a:t>
            </a:r>
            <a:r>
              <a:rPr lang="en-US" sz="1800" dirty="0"/>
              <a:t> et al., 2024).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Psychological and emotional dimensions—such as mental health and human connection—require more thorough examination (</a:t>
            </a:r>
            <a:r>
              <a:rPr lang="en-US" sz="1800" dirty="0" err="1"/>
              <a:t>Chemnad</a:t>
            </a:r>
            <a:r>
              <a:rPr lang="en-US" sz="1800" dirty="0"/>
              <a:t> &amp; Othman, 2024).</a:t>
            </a:r>
          </a:p>
        </p:txBody>
      </p:sp>
      <p:pic>
        <p:nvPicPr>
          <p:cNvPr id="5123" name="Picture 3" descr="Understanding Artificial Intelligence – and how it affects the disability  community. - European Disability Forum">
            <a:extLst>
              <a:ext uri="{FF2B5EF4-FFF2-40B4-BE49-F238E27FC236}">
                <a16:creationId xmlns:a16="http://schemas.microsoft.com/office/drawing/2014/main" id="{205D8D33-8962-AF9F-0147-CAE95585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80" y="2400981"/>
            <a:ext cx="2705100" cy="346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0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786F-F6B8-EF37-0D7A-BC2250AB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217420"/>
            <a:ext cx="3200400" cy="2286000"/>
          </a:xfrm>
        </p:spPr>
        <p:txBody>
          <a:bodyPr anchor="ctr"/>
          <a:lstStyle/>
          <a:p>
            <a:pPr algn="ctr"/>
            <a:r>
              <a:rPr lang="en-US" sz="4400" b="1" i="1" dirty="0"/>
              <a:t>Conclusion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AA3F-A39D-5EDC-6E41-0B83687E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AI-based assistive technologies represent a promising but complex advancement in elder and disability care.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Ethical design, affordability, and user inclusivity must be central to development and deployment.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Sustainable impact requires collaborative efforts across healthcare, technology, and policy domains.</a:t>
            </a:r>
          </a:p>
        </p:txBody>
      </p:sp>
    </p:spTree>
    <p:extLst>
      <p:ext uri="{BB962C8B-B14F-4D97-AF65-F5344CB8AC3E}">
        <p14:creationId xmlns:p14="http://schemas.microsoft.com/office/powerpoint/2010/main" val="371542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4C69-2F68-EADB-6007-A55BC20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Recommendations and Future Directions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ADB8F-5503-7E5B-7380-ECB86D489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31711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13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058DD-37E3-E7AF-13DD-6532B95FC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35C-450B-63DB-8127-3F0DAA0F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3CF7-5A7A-39A6-FC4A-040DDDD34975}"/>
              </a:ext>
            </a:extLst>
          </p:cNvPr>
          <p:cNvSpPr txBox="1"/>
          <p:nvPr/>
        </p:nvSpPr>
        <p:spPr>
          <a:xfrm>
            <a:off x="1097280" y="1828799"/>
            <a:ext cx="9997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1200" dirty="0" err="1"/>
              <a:t>Almufareh</a:t>
            </a:r>
            <a:r>
              <a:rPr lang="en-AE" sz="1200" dirty="0"/>
              <a:t>, M. F., Kausar, S., Humayun, M., et al. (2024). A conceptual model for inclusive technology: Advancing disability inclusion through artificial intelligence. </a:t>
            </a:r>
            <a:r>
              <a:rPr lang="en-AE" sz="1200" i="1" dirty="0"/>
              <a:t>Journal of Digital Responsibility, 3</a:t>
            </a:r>
            <a:r>
              <a:rPr lang="en-AE" sz="1200" dirty="0"/>
              <a:t>(1).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https://doi.org/10.57197/JDR-2023-0060</a:t>
            </a:r>
            <a:r>
              <a:rPr lang="en-US" sz="1200" dirty="0"/>
              <a:t> (Accessed: 04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Baig, M. S., Gillani, S. A., Shah, S. M., </a:t>
            </a:r>
            <a:r>
              <a:rPr lang="en-AE" sz="1200" dirty="0" err="1"/>
              <a:t>Aljawarneh</a:t>
            </a:r>
            <a:r>
              <a:rPr lang="en-AE" sz="1200" dirty="0"/>
              <a:t>, M., Khan, A. A., &amp; Siddiqui, M. H. (2024). AI-based wearable vision assistance system for the visually impaired: Integrating real-time object recognition and contextual understanding using large vision-language models. </a:t>
            </a:r>
            <a:r>
              <a:rPr lang="en-AE" sz="1200" i="1" dirty="0" err="1"/>
              <a:t>ArXiv</a:t>
            </a:r>
            <a:r>
              <a:rPr lang="en-AE" sz="1200" i="1" dirty="0"/>
              <a:t>.</a:t>
            </a:r>
            <a:r>
              <a:rPr lang="en-AE" sz="1200" dirty="0"/>
              <a:t>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https://arxiv.org/abs/2412.20059</a:t>
            </a:r>
            <a:r>
              <a:rPr lang="en-US" sz="1200" dirty="0"/>
              <a:t> (Accessed: 04 July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/>
              <a:t>Bastola, A., Wang, H., </a:t>
            </a:r>
            <a:r>
              <a:rPr lang="en-AE" sz="1200" dirty="0" err="1"/>
              <a:t>Boroujeni</a:t>
            </a:r>
            <a:r>
              <a:rPr lang="en-AE" sz="1200" dirty="0"/>
              <a:t>, S. P. H., Brinkley, J., </a:t>
            </a:r>
            <a:r>
              <a:rPr lang="en-AE" sz="1200" dirty="0" err="1"/>
              <a:t>Moshayedi</a:t>
            </a:r>
            <a:r>
              <a:rPr lang="en-AE" sz="1200" dirty="0"/>
              <a:t>, A. J., &amp; Razi, A. (2025). Driving toward inclusion: A systematic review of AI-powered accessibility enhancements for people with disability in autonomous vehicles. </a:t>
            </a:r>
            <a:r>
              <a:rPr lang="en-AE" sz="1200" i="1" dirty="0"/>
              <a:t>IEEE Access, 13</a:t>
            </a:r>
            <a:r>
              <a:rPr lang="en-AE" sz="1200" dirty="0"/>
              <a:t>, 61384–61415.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https://doi.org/10.1109/ACCESS.2025.3555923</a:t>
            </a:r>
            <a:r>
              <a:rPr lang="en-AE" sz="1200" dirty="0"/>
              <a:t> </a:t>
            </a:r>
            <a:r>
              <a:rPr lang="en-US" sz="1200" dirty="0"/>
              <a:t>(Accessed: 04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Bint Khalid, U., Naeem, M., </a:t>
            </a:r>
            <a:r>
              <a:rPr lang="en-AE" sz="1200" dirty="0" err="1"/>
              <a:t>Stasolla</a:t>
            </a:r>
            <a:r>
              <a:rPr lang="en-AE" sz="1200" dirty="0"/>
              <a:t>, F., Syed, M. H., Abbas, M., &amp; Coronato, A. (2024). Impact of AI-powered solutions in the rehabilitation process: Recent improvements and future trends. </a:t>
            </a:r>
            <a:r>
              <a:rPr lang="en-AE" sz="1200" i="1" dirty="0"/>
              <a:t>International Journal of General Medicine, 17</a:t>
            </a:r>
            <a:r>
              <a:rPr lang="en-AE" sz="1200" dirty="0"/>
              <a:t>, 943–969.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https://doi.org/10.2147/IJGM.S453903</a:t>
            </a:r>
            <a:r>
              <a:rPr lang="en-US" sz="1200" dirty="0"/>
              <a:t> (Accessed: 04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 err="1"/>
              <a:t>Brotosaputro</a:t>
            </a:r>
            <a:r>
              <a:rPr lang="en-AE" sz="1200" dirty="0"/>
              <a:t>, G., Supriyadi, A., &amp; Jones, M. (2024). AI-powered assistive technologies for improved accessibility. </a:t>
            </a:r>
            <a:r>
              <a:rPr lang="en-AE" sz="1200" i="1" dirty="0"/>
              <a:t>International Transactions on Artificial Intelligence, 3</a:t>
            </a:r>
            <a:r>
              <a:rPr lang="en-AE" sz="1200" dirty="0"/>
              <a:t>(1), 76–84.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https://doi.org/10.33050/italic.v3i1.645</a:t>
            </a:r>
            <a:r>
              <a:rPr lang="en-US" sz="1200" dirty="0"/>
              <a:t> (Accessed: 04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 err="1"/>
              <a:t>Chemnad</a:t>
            </a:r>
            <a:r>
              <a:rPr lang="en-AE" sz="1200" dirty="0"/>
              <a:t>, K., &amp; Othman, A. (2024). Digital accessibility in the era of artificial intelligence—Bibliometric analysis and systematic review. </a:t>
            </a:r>
            <a:r>
              <a:rPr lang="en-AE" sz="1200" i="1" dirty="0"/>
              <a:t>Frontiers in Artificial Intelligence, 7</a:t>
            </a:r>
            <a:r>
              <a:rPr lang="en-AE" sz="1200" dirty="0"/>
              <a:t>, 1349668.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https://doi.org/10.3389/frai.2024.1349668</a:t>
            </a:r>
            <a:r>
              <a:rPr lang="en-US" sz="1200" dirty="0"/>
              <a:t> (Accessed: 05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Das, S. (2025). Navigating accessibility rights in the age of AI with special reference to assistive technologies—Challenges and opportunities. </a:t>
            </a:r>
            <a:r>
              <a:rPr lang="en-AE" sz="1200" i="1" dirty="0"/>
              <a:t>International Journal of Creative Research Thoughts (IJCRT).</a:t>
            </a:r>
            <a:r>
              <a:rPr lang="en-AE" sz="1200" dirty="0"/>
              <a:t>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http://dx.doi.org/10.2139/ssrn.5196816</a:t>
            </a:r>
            <a:r>
              <a:rPr lang="en-US" sz="1200" dirty="0"/>
              <a:t> (Accessed: 05 July 2025).</a:t>
            </a:r>
          </a:p>
          <a:p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8327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76106-6364-ECE7-B201-243BCD20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C945-340C-F511-B575-E5C488DE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C3CFC-F0D2-8B88-FDB0-C331795C4C11}"/>
              </a:ext>
            </a:extLst>
          </p:cNvPr>
          <p:cNvSpPr txBox="1"/>
          <p:nvPr/>
        </p:nvSpPr>
        <p:spPr>
          <a:xfrm>
            <a:off x="1097280" y="1828799"/>
            <a:ext cx="9997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1200" dirty="0"/>
              <a:t>Giansanti, D., &amp; Pirrera, A. (2025). Integrating AI and assistive technologies in healthcare: Insights from a narrative review of reviews. </a:t>
            </a:r>
            <a:r>
              <a:rPr lang="en-AE" sz="1200" i="1" dirty="0"/>
              <a:t>Healthcare, 13</a:t>
            </a:r>
            <a:r>
              <a:rPr lang="en-AE" sz="1200" dirty="0"/>
              <a:t>(5), 556.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https://doi.org/10.3390/healthcare13050556</a:t>
            </a:r>
            <a:r>
              <a:rPr lang="en-US" sz="1200" dirty="0"/>
              <a:t> (Accessed: 05 July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/>
              <a:t>Huq, S. M., </a:t>
            </a:r>
            <a:r>
              <a:rPr lang="en-AE" sz="1200" dirty="0" err="1"/>
              <a:t>Maskeliūnas</a:t>
            </a:r>
            <a:r>
              <a:rPr lang="en-AE" sz="1200" dirty="0"/>
              <a:t>, R., &amp; </a:t>
            </a:r>
            <a:r>
              <a:rPr lang="en-AE" sz="1200" dirty="0" err="1"/>
              <a:t>Damaševičius</a:t>
            </a:r>
            <a:r>
              <a:rPr lang="en-AE" sz="1200" dirty="0"/>
              <a:t>, R. (2024). Dialogue agents for artificial intelligence-based conversational systems for cognitively disabled: A systematic review. </a:t>
            </a:r>
            <a:r>
              <a:rPr lang="en-AE" sz="1200" i="1" dirty="0"/>
              <a:t>Disability and Rehabilitation: Assistive Technology, 19</a:t>
            </a:r>
            <a:r>
              <a:rPr lang="en-AE" sz="1200" dirty="0"/>
              <a:t>(3), 1059–1078.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https://doi.org/10.1080/17483107.2022.2146768</a:t>
            </a:r>
            <a:r>
              <a:rPr lang="en-US" sz="1200" dirty="0"/>
              <a:t> (Accessed: 05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 err="1"/>
              <a:t>Kirongo</a:t>
            </a:r>
            <a:r>
              <a:rPr lang="en-AE" sz="1200" dirty="0"/>
              <a:t>, A. C., Huka, G., Bundi, D., </a:t>
            </a:r>
            <a:r>
              <a:rPr lang="en-AE" sz="1200" dirty="0" err="1"/>
              <a:t>Kitaria</a:t>
            </a:r>
            <a:r>
              <a:rPr lang="en-AE" sz="1200" dirty="0"/>
              <a:t>, D., &amp; Muchiri, G. (2022). Implementation of AI-based assistive technologies for learners with physical disabilities in areas of innovation and special schools: A practical design thinking approach. </a:t>
            </a:r>
            <a:r>
              <a:rPr lang="en-AE" sz="1200" i="1" dirty="0"/>
              <a:t>African Journal of Science, Technology and Social Sciences, 1</a:t>
            </a:r>
            <a:r>
              <a:rPr lang="en-AE" sz="1200" dirty="0"/>
              <a:t>(2), 73–76.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https://doi.org/10.58506/ajstss.v1i2.124</a:t>
            </a:r>
            <a:r>
              <a:rPr lang="en-AE" sz="1200" dirty="0"/>
              <a:t> </a:t>
            </a:r>
            <a:r>
              <a:rPr lang="en-US" sz="1200" dirty="0"/>
              <a:t>(Accessed: 05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Krishnan, R., &amp; Manickam, S. (2024). Enhancing accessibility: Exploring the impact of AI in assistive technologies for disabled persons. </a:t>
            </a:r>
            <a:r>
              <a:rPr lang="en-AE" sz="1200" i="1" dirty="0"/>
              <a:t>Nafath, 9</a:t>
            </a:r>
            <a:r>
              <a:rPr lang="en-AE" sz="1200" dirty="0"/>
              <a:t>(25).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https://doi.org/10.54455/MCN2505</a:t>
            </a:r>
            <a:r>
              <a:rPr lang="en-US" sz="1200" dirty="0"/>
              <a:t> (Accessed: 05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Lee, J., &amp; Jung, J. (2024). Empirical case study of AI service and application for people with disabilities. In </a:t>
            </a:r>
            <a:r>
              <a:rPr lang="en-AE" sz="1200" i="1" dirty="0"/>
              <a:t>International Conference on Conceptual </a:t>
            </a:r>
            <a:r>
              <a:rPr lang="en-AE" sz="1200" i="1" dirty="0" err="1"/>
              <a:t>Modeling</a:t>
            </a:r>
            <a:r>
              <a:rPr lang="en-AE" sz="1200" dirty="0"/>
              <a:t> (pp. 5–20). Springer.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https://doi.org/10.1007/978-3-031-75599-6_1</a:t>
            </a:r>
            <a:r>
              <a:rPr lang="en-US" sz="1200" dirty="0"/>
              <a:t> (Accessed: 06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 err="1"/>
              <a:t>Müftüoğlu</a:t>
            </a:r>
            <a:r>
              <a:rPr lang="en-AE" sz="1200" dirty="0"/>
              <a:t>, Z., </a:t>
            </a:r>
            <a:r>
              <a:rPr lang="en-AE" sz="1200" dirty="0" err="1"/>
              <a:t>Kızrak</a:t>
            </a:r>
            <a:r>
              <a:rPr lang="en-AE" sz="1200" dirty="0"/>
              <a:t>, M. A., &amp; Yıldırım, T. (2021). Privacy-preserving mechanisms with explainability in assistive AI technologies. In </a:t>
            </a:r>
            <a:r>
              <a:rPr lang="en-AE" sz="1200" i="1" dirty="0"/>
              <a:t>Advances in Assistive Technologies: Selected Papers in Honour of Professor Nikolaos G. </a:t>
            </a:r>
            <a:r>
              <a:rPr lang="en-AE" sz="1200" i="1" dirty="0" err="1"/>
              <a:t>Bourbakis</a:t>
            </a:r>
            <a:r>
              <a:rPr lang="en-AE" sz="1200" i="1" dirty="0"/>
              <a:t> – Vol. 3</a:t>
            </a:r>
            <a:r>
              <a:rPr lang="en-AE" sz="1200" dirty="0"/>
              <a:t> (pp. 287–309). Springer.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https://doi.org/10.1007/978-3-030-87132-1_13</a:t>
            </a:r>
            <a:r>
              <a:rPr lang="en-AE" sz="1200" dirty="0"/>
              <a:t> </a:t>
            </a:r>
            <a:r>
              <a:rPr lang="en-US" sz="1200" dirty="0"/>
              <a:t>(Accessed: 06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 err="1"/>
              <a:t>Olawade</a:t>
            </a:r>
            <a:r>
              <a:rPr lang="en-AE" sz="1200" dirty="0"/>
              <a:t>, D. B., Bolarinwa, O. A., Adebisi, Y. A., &amp; Shongwe, S. (2025). The role of artificial intelligence in enhancing healthcare for people with disabilities. </a:t>
            </a:r>
            <a:r>
              <a:rPr lang="en-AE" sz="1200" i="1" dirty="0"/>
              <a:t>Social Science &amp; Medicine, 364</a:t>
            </a:r>
            <a:r>
              <a:rPr lang="en-AE" sz="1200" dirty="0"/>
              <a:t>, 117560.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https://doi.org/10.1016/j.socscimed.2024.117560</a:t>
            </a:r>
            <a:r>
              <a:rPr lang="en-US" sz="1200" dirty="0"/>
              <a:t> (Accessed: 06 July 2025).</a:t>
            </a:r>
          </a:p>
          <a:p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15305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6E7-A24C-B0C3-0A12-32A03C5B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349D-F29D-AA89-FCCE-A13C704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ED635-2503-62AD-9E6B-69DE782E81F1}"/>
              </a:ext>
            </a:extLst>
          </p:cNvPr>
          <p:cNvSpPr txBox="1"/>
          <p:nvPr/>
        </p:nvSpPr>
        <p:spPr>
          <a:xfrm>
            <a:off x="1097280" y="1828799"/>
            <a:ext cx="999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1200" dirty="0"/>
              <a:t>Pancholi, S., Wachs, J. P., &amp; Duerstock, B. S. (2024). Use of artificial intelligence techniques to assist individuals with physical disabilities. </a:t>
            </a:r>
            <a:r>
              <a:rPr lang="en-AE" sz="1200" i="1" dirty="0"/>
              <a:t>Annual Review of Biomedical Engineering, 26.</a:t>
            </a:r>
            <a:r>
              <a:rPr lang="en-AE" sz="1200" dirty="0"/>
              <a:t>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https://doi.org/10.1146/annurev-bioeng-082222-012531</a:t>
            </a:r>
            <a:r>
              <a:rPr lang="en-AE" sz="1200" dirty="0"/>
              <a:t> </a:t>
            </a:r>
            <a:r>
              <a:rPr lang="en-US" sz="1200" dirty="0"/>
              <a:t>(Accessed: 06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Ran, M., Banes, D., &amp; Scherer, M. J. (2022). Basic principles for the development of an AI-based tool for assistive technology decision making. </a:t>
            </a:r>
            <a:r>
              <a:rPr lang="en-AE" sz="1200" i="1" dirty="0"/>
              <a:t>Disability and Rehabilitation: Assistive Technology, 17</a:t>
            </a:r>
            <a:r>
              <a:rPr lang="en-AE" sz="1200" dirty="0"/>
              <a:t>(7), 778–781.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https://doi.org/10.1080/17483107.2020.1817163</a:t>
            </a:r>
            <a:r>
              <a:rPr lang="en-AE" sz="1200" dirty="0"/>
              <a:t> </a:t>
            </a:r>
            <a:r>
              <a:rPr lang="en-US" sz="1200" dirty="0"/>
              <a:t>(Accessed: 06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 err="1"/>
              <a:t>Zdravkova</a:t>
            </a:r>
            <a:r>
              <a:rPr lang="en-AE" sz="1200" dirty="0"/>
              <a:t>, K. (2022). The potential of artificial intelligence for assistive technology in education. In </a:t>
            </a:r>
            <a:r>
              <a:rPr lang="en-AE" sz="1200" i="1" dirty="0"/>
              <a:t>Handbook on intelligent techniques in the educational process: Vol. 1 recent advances and case studies</a:t>
            </a:r>
            <a:r>
              <a:rPr lang="en-AE" sz="1200" dirty="0"/>
              <a:t> (pp. 61–85). Springer.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https://doi.org/10.1007/978-3-031-04662-9_4</a:t>
            </a:r>
            <a:r>
              <a:rPr lang="en-US" sz="1200" dirty="0"/>
              <a:t> (Accessed: 06 July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8365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27EF-FE88-24BD-E36B-60051E1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679E-A277-12E4-08E4-9D17B33D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98920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There is a growing demand for assistive technologies due to aging populations and increased awareness of disability support (</a:t>
            </a:r>
            <a:r>
              <a:rPr lang="en-US" sz="1800" dirty="0" err="1"/>
              <a:t>Pancholi</a:t>
            </a:r>
            <a:r>
              <a:rPr lang="en-US" sz="1800" dirty="0"/>
              <a:t> et al., 2024).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Artificial Intelligence (AI) is playing a rising role in promoting independence, safety, and quality of life for these groups (</a:t>
            </a:r>
            <a:r>
              <a:rPr lang="en-US" sz="1800" dirty="0" err="1"/>
              <a:t>Bastola</a:t>
            </a:r>
            <a:r>
              <a:rPr lang="en-US" sz="1800" dirty="0"/>
              <a:t> et al., 2025).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review evaluates the benefits, challenges, ethical considerations, and adoption of AI-based assistive technologies.</a:t>
            </a:r>
          </a:p>
        </p:txBody>
      </p:sp>
      <p:pic>
        <p:nvPicPr>
          <p:cNvPr id="6146" name="Picture 2" descr="New Assistive Technologies for 2024 ...">
            <a:extLst>
              <a:ext uri="{FF2B5EF4-FFF2-40B4-BE49-F238E27FC236}">
                <a16:creationId xmlns:a16="http://schemas.microsoft.com/office/drawing/2014/main" id="{05332E0A-1536-3F88-E10A-7E3B603F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9" y="2181014"/>
            <a:ext cx="3100251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CFFB-F4CD-118F-40D2-B366DB68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Research Aims and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C176C3-FE78-DB78-BD44-FA7693463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0025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22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87E8-CEFA-4BC9-18FC-C86751F1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Background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DC86-4B03-1C9B-5E1C-BA11F0F4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656" y="1845734"/>
            <a:ext cx="6551023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Aging populations are driving the need for intelligent assistive solutions (</a:t>
            </a:r>
            <a:r>
              <a:rPr lang="en-US" sz="1800" dirty="0" err="1"/>
              <a:t>Baig</a:t>
            </a:r>
            <a:r>
              <a:rPr lang="en-US" sz="1800" dirty="0"/>
              <a:t> et al., 2024).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AI is being integrated into tools that support mobility, communication, and daily activities (</a:t>
            </a:r>
            <a:r>
              <a:rPr lang="en-US" sz="1800" dirty="0" err="1"/>
              <a:t>Zdravkova</a:t>
            </a:r>
            <a:r>
              <a:rPr lang="en-US" sz="1800" dirty="0"/>
              <a:t>, 2022).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Human-Centered Design and socio-technical approaches focus on user needs and system-level integration</a:t>
            </a:r>
          </a:p>
        </p:txBody>
      </p:sp>
      <p:pic>
        <p:nvPicPr>
          <p:cNvPr id="7170" name="Picture 2" descr="High-Tech Assistive Technology ...">
            <a:extLst>
              <a:ext uri="{FF2B5EF4-FFF2-40B4-BE49-F238E27FC236}">
                <a16:creationId xmlns:a16="http://schemas.microsoft.com/office/drawing/2014/main" id="{2A692F9F-3C92-9D75-AD43-6E815B6C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6295"/>
            <a:ext cx="3118076" cy="31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9613-EA06-3646-223F-081C829A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Methodology and Source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3DE4A5-586E-1F91-5F3E-0CE6D1D8C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883711"/>
              </p:ext>
            </p:extLst>
          </p:nvPr>
        </p:nvGraphicFramePr>
        <p:xfrm>
          <a:off x="1097280" y="1987248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38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A587-0E58-14C1-4395-5FBB16BE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 of AI-Based Assistive Technologies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B8099D-AB3C-DDEB-A07C-22FA2B7EA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53997"/>
              </p:ext>
            </p:extLst>
          </p:nvPr>
        </p:nvGraphicFramePr>
        <p:xfrm>
          <a:off x="1097280" y="1878391"/>
          <a:ext cx="10058400" cy="440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644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638-637C-5D25-34A8-1499DCC1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Use Cases in Vision and Hearing Assistance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4ACD14-1D34-63F4-7969-18965CD1D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44628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832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3921-ED52-F37C-E070-B55CF49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AI for Health and Safety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A2DF-4981-D1ED-5FE1-BB2B40EA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2" y="1845734"/>
            <a:ext cx="6540137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AI-driven systems monitor movement patterns to detect falls, health anomalies, and environmental hazards.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Real-time alert systems notify caregivers, enabling swift intervention and reducing emergency risks (</a:t>
            </a:r>
            <a:r>
              <a:rPr lang="en-US" sz="1800" dirty="0" err="1"/>
              <a:t>Bint</a:t>
            </a:r>
            <a:r>
              <a:rPr lang="en-US" sz="1800" dirty="0"/>
              <a:t> Khalid et al., 2024).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Predictive analytics support proactive healthcare management through behavior and physiological trend analysis.</a:t>
            </a:r>
          </a:p>
        </p:txBody>
      </p:sp>
      <p:pic>
        <p:nvPicPr>
          <p:cNvPr id="8194" name="Picture 2" descr="Top 15 Assistive Tech Products for ...">
            <a:extLst>
              <a:ext uri="{FF2B5EF4-FFF2-40B4-BE49-F238E27FC236}">
                <a16:creationId xmlns:a16="http://schemas.microsoft.com/office/drawing/2014/main" id="{57101FCA-25B8-DD52-2883-F5C4E3DA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524125"/>
            <a:ext cx="3141345" cy="29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6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6E59-0515-C1B4-14D1-5A2811AD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Needs of Target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4A21-C3BC-D3C1-9EE8-6F113969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69034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Users require solutions that are intuitive, reliable, and adaptable to individual physical and cognitive capacities.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Inclusive design processes involving users, caregivers, and clinicians are vital for product effectiveness (</a:t>
            </a:r>
            <a:r>
              <a:rPr lang="en-US" sz="1800" dirty="0" err="1"/>
              <a:t>Kirongo</a:t>
            </a:r>
            <a:r>
              <a:rPr lang="en-US" sz="1800" dirty="0"/>
              <a:t> et al., 2022).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Diverse user groups—elderly versus disabled individuals—have distinct needs, requiring tailored design approaches.</a:t>
            </a:r>
          </a:p>
        </p:txBody>
      </p:sp>
      <p:pic>
        <p:nvPicPr>
          <p:cNvPr id="9218" name="Picture 2" descr="Role of Artificial Intelligence in ...">
            <a:extLst>
              <a:ext uri="{FF2B5EF4-FFF2-40B4-BE49-F238E27FC236}">
                <a16:creationId xmlns:a16="http://schemas.microsoft.com/office/drawing/2014/main" id="{6B7971EF-EAA8-2BEB-DCEA-A7423456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657" y="2178502"/>
            <a:ext cx="2741023" cy="36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01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2004</Words>
  <Application>Microsoft Office PowerPoint</Application>
  <PresentationFormat>Widescreen</PresentationFormat>
  <Paragraphs>126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Calibri</vt:lpstr>
      <vt:lpstr>Times New Roman</vt:lpstr>
      <vt:lpstr>Wingdings</vt:lpstr>
      <vt:lpstr>Retrospect</vt:lpstr>
      <vt:lpstr>AI-Based Assistive Technology for the Physically Disabled and the Elderly: Opportunities, Challenges, and Ethical Implications</vt:lpstr>
      <vt:lpstr>Introduction</vt:lpstr>
      <vt:lpstr>Research Aims and Questions</vt:lpstr>
      <vt:lpstr>Background and Context</vt:lpstr>
      <vt:lpstr>Methodology and Source Selection</vt:lpstr>
      <vt:lpstr>Overview of AI-Based Assistive Technologies</vt:lpstr>
      <vt:lpstr>Use Cases in Vision and Hearing Assistance</vt:lpstr>
      <vt:lpstr>AI for Health and Safety Monitoring</vt:lpstr>
      <vt:lpstr>Needs of Target Populations</vt:lpstr>
      <vt:lpstr>Benefits and Innovations</vt:lpstr>
      <vt:lpstr>Ethical Considerations</vt:lpstr>
      <vt:lpstr>Barriers to Adoption</vt:lpstr>
      <vt:lpstr>Policy and Regulation Gaps</vt:lpstr>
      <vt:lpstr>Critical Evaluation and Synthesis</vt:lpstr>
      <vt:lpstr>Conclusion</vt:lpstr>
      <vt:lpstr>Recommendations and Future Directions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Assistive Technology for the Physically Disabled and the Elderly: Opportunities, Challenges, and Ethical Implications</dc:title>
  <dc:creator>Kinza Khan</dc:creator>
  <cp:lastModifiedBy>Fahad Saleh Murad Abdallah</cp:lastModifiedBy>
  <cp:revision>9</cp:revision>
  <dcterms:created xsi:type="dcterms:W3CDTF">2025-06-26T22:23:12Z</dcterms:created>
  <dcterms:modified xsi:type="dcterms:W3CDTF">2025-07-20T18:03:20Z</dcterms:modified>
</cp:coreProperties>
</file>