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58" r:id="rId4"/>
    <p:sldId id="260" r:id="rId5"/>
    <p:sldId id="268" r:id="rId6"/>
    <p:sldId id="259" r:id="rId7"/>
    <p:sldId id="261" r:id="rId8"/>
    <p:sldId id="278" r:id="rId9"/>
    <p:sldId id="262" r:id="rId10"/>
    <p:sldId id="270" r:id="rId11"/>
    <p:sldId id="271" r:id="rId12"/>
    <p:sldId id="279" r:id="rId13"/>
    <p:sldId id="269" r:id="rId14"/>
    <p:sldId id="275" r:id="rId15"/>
    <p:sldId id="274" r:id="rId16"/>
    <p:sldId id="280" r:id="rId17"/>
    <p:sldId id="281" r:id="rId18"/>
    <p:sldId id="282" r:id="rId19"/>
    <p:sldId id="264" r:id="rId20"/>
    <p:sldId id="265"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94660"/>
  </p:normalViewPr>
  <p:slideViewPr>
    <p:cSldViewPr snapToGrid="0">
      <p:cViewPr varScale="1">
        <p:scale>
          <a:sx n="59" d="100"/>
          <a:sy n="59" d="100"/>
        </p:scale>
        <p:origin x="77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019A9-D2A6-43AD-8AE0-58EEDCE32472}" type="datetimeFigureOut">
              <a:rPr lang="en-AE" smtClean="0"/>
              <a:t>20/07/2025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7E581D-7CBA-45DF-A872-2D45297AE21F}" type="slidenum">
              <a:rPr lang="en-AE" smtClean="0"/>
              <a:t>‹#›</a:t>
            </a:fld>
            <a:endParaRPr lang="en-AE"/>
          </a:p>
        </p:txBody>
      </p:sp>
    </p:spTree>
    <p:extLst>
      <p:ext uri="{BB962C8B-B14F-4D97-AF65-F5344CB8AC3E}">
        <p14:creationId xmlns:p14="http://schemas.microsoft.com/office/powerpoint/2010/main" val="1203547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1</a:t>
            </a:fld>
            <a:endParaRPr lang="en-AE"/>
          </a:p>
        </p:txBody>
      </p:sp>
    </p:spTree>
    <p:extLst>
      <p:ext uri="{BB962C8B-B14F-4D97-AF65-F5344CB8AC3E}">
        <p14:creationId xmlns:p14="http://schemas.microsoft.com/office/powerpoint/2010/main" val="90277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11</a:t>
            </a:fld>
            <a:endParaRPr lang="en-AE"/>
          </a:p>
        </p:txBody>
      </p:sp>
    </p:spTree>
    <p:extLst>
      <p:ext uri="{BB962C8B-B14F-4D97-AF65-F5344CB8AC3E}">
        <p14:creationId xmlns:p14="http://schemas.microsoft.com/office/powerpoint/2010/main" val="166716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13</a:t>
            </a:fld>
            <a:endParaRPr lang="en-AE"/>
          </a:p>
        </p:txBody>
      </p:sp>
    </p:spTree>
    <p:extLst>
      <p:ext uri="{BB962C8B-B14F-4D97-AF65-F5344CB8AC3E}">
        <p14:creationId xmlns:p14="http://schemas.microsoft.com/office/powerpoint/2010/main" val="2714132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14</a:t>
            </a:fld>
            <a:endParaRPr lang="en-AE"/>
          </a:p>
        </p:txBody>
      </p:sp>
    </p:spTree>
    <p:extLst>
      <p:ext uri="{BB962C8B-B14F-4D97-AF65-F5344CB8AC3E}">
        <p14:creationId xmlns:p14="http://schemas.microsoft.com/office/powerpoint/2010/main" val="26723359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15</a:t>
            </a:fld>
            <a:endParaRPr lang="en-AE"/>
          </a:p>
        </p:txBody>
      </p:sp>
    </p:spTree>
    <p:extLst>
      <p:ext uri="{BB962C8B-B14F-4D97-AF65-F5344CB8AC3E}">
        <p14:creationId xmlns:p14="http://schemas.microsoft.com/office/powerpoint/2010/main" val="1994732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16</a:t>
            </a:fld>
            <a:endParaRPr lang="en-AE"/>
          </a:p>
        </p:txBody>
      </p:sp>
    </p:spTree>
    <p:extLst>
      <p:ext uri="{BB962C8B-B14F-4D97-AF65-F5344CB8AC3E}">
        <p14:creationId xmlns:p14="http://schemas.microsoft.com/office/powerpoint/2010/main" val="4122663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E" sz="1200" kern="1200" dirty="0">
                <a:solidFill>
                  <a:schemeClr val="tx1"/>
                </a:solidFill>
                <a:effectLst/>
                <a:latin typeface="+mn-lt"/>
                <a:ea typeface="+mn-ea"/>
                <a:cs typeface="+mn-cs"/>
              </a:rPr>
              <a:t>It was evident that the MobileNetV2 transfer learning model scored above the custom CNN in terms of accuracy and convergence. Validation sets, dropout, and early stopping were crucial in their model-building process with regard to generating generalizable models.</a:t>
            </a:r>
          </a:p>
          <a:p>
            <a:r>
              <a:rPr lang="en-AE" sz="1200" kern="1200" dirty="0">
                <a:solidFill>
                  <a:schemeClr val="tx1"/>
                </a:solidFill>
                <a:effectLst/>
                <a:latin typeface="+mn-lt"/>
                <a:ea typeface="+mn-ea"/>
                <a:cs typeface="+mn-cs"/>
              </a:rPr>
              <a:t>This project limits the overall conclusion to the fact that transfer learning is an outstanding approach in the case of small datasets and CIFAR-10 study is one of the great benchmarks to estimate classification models.</a:t>
            </a:r>
          </a:p>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19</a:t>
            </a:fld>
            <a:endParaRPr lang="en-AE"/>
          </a:p>
        </p:txBody>
      </p:sp>
    </p:spTree>
    <p:extLst>
      <p:ext uri="{BB962C8B-B14F-4D97-AF65-F5344CB8AC3E}">
        <p14:creationId xmlns:p14="http://schemas.microsoft.com/office/powerpoint/2010/main" val="4109709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3</a:t>
            </a:fld>
            <a:endParaRPr lang="en-AE"/>
          </a:p>
        </p:txBody>
      </p:sp>
    </p:spTree>
    <p:extLst>
      <p:ext uri="{BB962C8B-B14F-4D97-AF65-F5344CB8AC3E}">
        <p14:creationId xmlns:p14="http://schemas.microsoft.com/office/powerpoint/2010/main" val="3915526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4</a:t>
            </a:fld>
            <a:endParaRPr lang="en-AE"/>
          </a:p>
        </p:txBody>
      </p:sp>
    </p:spTree>
    <p:extLst>
      <p:ext uri="{BB962C8B-B14F-4D97-AF65-F5344CB8AC3E}">
        <p14:creationId xmlns:p14="http://schemas.microsoft.com/office/powerpoint/2010/main" val="2558958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5</a:t>
            </a:fld>
            <a:endParaRPr lang="en-AE"/>
          </a:p>
        </p:txBody>
      </p:sp>
    </p:spTree>
    <p:extLst>
      <p:ext uri="{BB962C8B-B14F-4D97-AF65-F5344CB8AC3E}">
        <p14:creationId xmlns:p14="http://schemas.microsoft.com/office/powerpoint/2010/main" val="400877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6</a:t>
            </a:fld>
            <a:endParaRPr lang="en-AE"/>
          </a:p>
        </p:txBody>
      </p:sp>
    </p:spTree>
    <p:extLst>
      <p:ext uri="{BB962C8B-B14F-4D97-AF65-F5344CB8AC3E}">
        <p14:creationId xmlns:p14="http://schemas.microsoft.com/office/powerpoint/2010/main" val="848366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7</a:t>
            </a:fld>
            <a:endParaRPr lang="en-AE"/>
          </a:p>
        </p:txBody>
      </p:sp>
    </p:spTree>
    <p:extLst>
      <p:ext uri="{BB962C8B-B14F-4D97-AF65-F5344CB8AC3E}">
        <p14:creationId xmlns:p14="http://schemas.microsoft.com/office/powerpoint/2010/main" val="168327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8</a:t>
            </a:fld>
            <a:endParaRPr lang="en-AE"/>
          </a:p>
        </p:txBody>
      </p:sp>
    </p:spTree>
    <p:extLst>
      <p:ext uri="{BB962C8B-B14F-4D97-AF65-F5344CB8AC3E}">
        <p14:creationId xmlns:p14="http://schemas.microsoft.com/office/powerpoint/2010/main" val="2634618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9</a:t>
            </a:fld>
            <a:endParaRPr lang="en-AE"/>
          </a:p>
        </p:txBody>
      </p:sp>
    </p:spTree>
    <p:extLst>
      <p:ext uri="{BB962C8B-B14F-4D97-AF65-F5344CB8AC3E}">
        <p14:creationId xmlns:p14="http://schemas.microsoft.com/office/powerpoint/2010/main" val="4186111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E" dirty="0"/>
          </a:p>
        </p:txBody>
      </p:sp>
      <p:sp>
        <p:nvSpPr>
          <p:cNvPr id="4" name="Slide Number Placeholder 3"/>
          <p:cNvSpPr>
            <a:spLocks noGrp="1"/>
          </p:cNvSpPr>
          <p:nvPr>
            <p:ph type="sldNum" sz="quarter" idx="5"/>
          </p:nvPr>
        </p:nvSpPr>
        <p:spPr/>
        <p:txBody>
          <a:bodyPr/>
          <a:lstStyle/>
          <a:p>
            <a:fld id="{767E581D-7CBA-45DF-A872-2D45297AE21F}" type="slidenum">
              <a:rPr lang="en-AE" smtClean="0"/>
              <a:t>10</a:t>
            </a:fld>
            <a:endParaRPr lang="en-AE"/>
          </a:p>
        </p:txBody>
      </p:sp>
    </p:spTree>
    <p:extLst>
      <p:ext uri="{BB962C8B-B14F-4D97-AF65-F5344CB8AC3E}">
        <p14:creationId xmlns:p14="http://schemas.microsoft.com/office/powerpoint/2010/main" val="2409433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7/20/2025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tensorflow.org/tutorials/images/transfer_learning" TargetMode="External"/><Relationship Id="rId3" Type="http://schemas.openxmlformats.org/officeDocument/2006/relationships/hyperlink" Target="https://sourestdeeds.github.io/pdf/Deep%20Learning%20with%20Python.pdf" TargetMode="External"/><Relationship Id="rId7" Type="http://schemas.openxmlformats.org/officeDocument/2006/relationships/hyperlink" Target="https://www.cs.toronto.edu/~kriz/learning-features-2009-TR.pdf" TargetMode="External"/><Relationship Id="rId2" Type="http://schemas.openxmlformats.org/officeDocument/2006/relationships/hyperlink" Target="https://machinelearningmastery.com/how-to-develop-a-cnn-from-scratch-for-cifar-10-photo-classification/" TargetMode="External"/><Relationship Id="rId1" Type="http://schemas.openxmlformats.org/officeDocument/2006/relationships/slideLayout" Target="../slideLayouts/slideLayout2.xml"/><Relationship Id="rId6" Type="http://schemas.openxmlformats.org/officeDocument/2006/relationships/hyperlink" Target="https://keras.io/api/datasets/cifar10/" TargetMode="External"/><Relationship Id="rId5" Type="http://schemas.openxmlformats.org/officeDocument/2006/relationships/hyperlink" Target="https://arxiv.org/abs/1704.04861" TargetMode="External"/><Relationship Id="rId4" Type="http://schemas.openxmlformats.org/officeDocument/2006/relationships/hyperlink" Target="https://ieeexplore.ieee.org/document/5206848"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schemeClr>
            </a:gs>
            <a:gs pos="35000">
              <a:schemeClr val="accent4">
                <a:lumMod val="0"/>
                <a:lumOff val="100000"/>
              </a:schemeClr>
            </a:gs>
            <a:gs pos="100000">
              <a:schemeClr val="accent4">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2" name="Group 21">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13" name="Freeform: Shape 12">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descr="Individual Presentation&#10;(Track 2)"/>
          <p:cNvSpPr>
            <a:spLocks noGrp="1"/>
          </p:cNvSpPr>
          <p:nvPr>
            <p:ph type="ctrTitle"/>
          </p:nvPr>
        </p:nvSpPr>
        <p:spPr>
          <a:xfrm>
            <a:off x="3130069" y="2236703"/>
            <a:ext cx="6105194" cy="2031055"/>
          </a:xfrm>
        </p:spPr>
        <p:txBody>
          <a:bodyPr>
            <a:normAutofit/>
          </a:bodyPr>
          <a:lstStyle/>
          <a:p>
            <a:r>
              <a:rPr lang="en-US" sz="4400" dirty="0">
                <a:solidFill>
                  <a:schemeClr val="tx2"/>
                </a:solidFill>
              </a:rPr>
              <a:t>Individual Presentation</a:t>
            </a:r>
          </a:p>
          <a:p>
            <a:r>
              <a:rPr lang="en-US" sz="4400" dirty="0">
                <a:solidFill>
                  <a:schemeClr val="tx2"/>
                </a:solidFill>
              </a:rPr>
              <a:t>(Track 2)</a:t>
            </a:r>
          </a:p>
        </p:txBody>
      </p:sp>
      <p:sp>
        <p:nvSpPr>
          <p:cNvPr id="3" name="Subtitle 2"/>
          <p:cNvSpPr>
            <a:spLocks noGrp="1"/>
          </p:cNvSpPr>
          <p:nvPr>
            <p:ph type="subTitle" idx="1"/>
          </p:nvPr>
        </p:nvSpPr>
        <p:spPr>
          <a:xfrm>
            <a:off x="3045368" y="4343006"/>
            <a:ext cx="6105194" cy="682079"/>
          </a:xfrm>
        </p:spPr>
        <p:txBody>
          <a:bodyPr vert="horz" lIns="91440" tIns="45720" rIns="91440" bIns="45720" rtlCol="0" anchor="t">
            <a:normAutofit/>
          </a:bodyPr>
          <a:lstStyle/>
          <a:p>
            <a:r>
              <a:rPr lang="en-US" sz="1500" u="sng" dirty="0">
                <a:solidFill>
                  <a:schemeClr val="tx2"/>
                </a:solidFill>
              </a:rPr>
              <a:t>Assignment Topic</a:t>
            </a:r>
            <a:r>
              <a:rPr lang="en-US" sz="1500" dirty="0">
                <a:solidFill>
                  <a:schemeClr val="tx2"/>
                </a:solidFill>
              </a:rPr>
              <a:t>: Neural Network Models for Object Recognition</a:t>
            </a:r>
          </a:p>
          <a:p>
            <a:endParaRPr lang="en-US" sz="1500" dirty="0">
              <a:solidFill>
                <a:schemeClr val="tx2"/>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74DE03-69AC-F805-2381-8B9FD6F57E9B}"/>
              </a:ext>
            </a:extLst>
          </p:cNvPr>
          <p:cNvSpPr>
            <a:spLocks noGrp="1"/>
          </p:cNvSpPr>
          <p:nvPr>
            <p:ph type="title"/>
          </p:nvPr>
        </p:nvSpPr>
        <p:spPr>
          <a:xfrm>
            <a:off x="1115568" y="548640"/>
            <a:ext cx="10168128" cy="1179576"/>
          </a:xfrm>
        </p:spPr>
        <p:txBody>
          <a:bodyPr>
            <a:normAutofit/>
          </a:bodyPr>
          <a:lstStyle/>
          <a:p>
            <a:r>
              <a:rPr lang="en-US" sz="4000"/>
              <a:t>Evaluation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ECBDAAA-E149-5C9D-E742-955D0BAD3030}"/>
              </a:ext>
            </a:extLst>
          </p:cNvPr>
          <p:cNvSpPr>
            <a:spLocks noGrp="1"/>
          </p:cNvSpPr>
          <p:nvPr>
            <p:ph idx="1"/>
          </p:nvPr>
        </p:nvSpPr>
        <p:spPr>
          <a:xfrm>
            <a:off x="496443" y="2481943"/>
            <a:ext cx="4100703" cy="3695020"/>
          </a:xfrm>
        </p:spPr>
        <p:txBody>
          <a:bodyPr vert="horz" lIns="91440" tIns="45720" rIns="91440" bIns="45720" rtlCol="0" anchor="ctr">
            <a:normAutofit/>
          </a:bodyPr>
          <a:lstStyle/>
          <a:p>
            <a:pPr lvl="0"/>
            <a:r>
              <a:rPr lang="en-US" sz="2400" b="1" dirty="0"/>
              <a:t>CNN Test Accuracy:</a:t>
            </a:r>
            <a:r>
              <a:rPr lang="en-US" sz="2400" dirty="0"/>
              <a:t> ~72%</a:t>
            </a:r>
          </a:p>
          <a:p>
            <a:pPr lvl="0"/>
            <a:r>
              <a:rPr lang="en-US" sz="2400" b="1" dirty="0"/>
              <a:t>MobileNetV2 Accuracy:</a:t>
            </a:r>
            <a:r>
              <a:rPr lang="en-US" sz="2400" dirty="0"/>
              <a:t> ~85%</a:t>
            </a:r>
          </a:p>
          <a:p>
            <a:pPr lvl="0"/>
            <a:r>
              <a:rPr lang="en-US" sz="2400" dirty="0"/>
              <a:t>Confusion Matrix: Shows improved class separation</a:t>
            </a:r>
          </a:p>
          <a:p>
            <a:pPr lvl="0"/>
            <a:r>
              <a:rPr lang="en-US" sz="2400" dirty="0"/>
              <a:t>Classification Report: High precision/recall for most classes</a:t>
            </a:r>
          </a:p>
        </p:txBody>
      </p:sp>
    </p:spTree>
    <p:extLst>
      <p:ext uri="{BB962C8B-B14F-4D97-AF65-F5344CB8AC3E}">
        <p14:creationId xmlns:p14="http://schemas.microsoft.com/office/powerpoint/2010/main" val="2091202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A37AD92-1BB8-9467-23F8-323B0E0CA4C3}"/>
              </a:ext>
            </a:extLst>
          </p:cNvPr>
          <p:cNvPicPr>
            <a:picLocks noGrp="1" noChangeAspect="1"/>
          </p:cNvPicPr>
          <p:nvPr>
            <p:ph idx="1"/>
          </p:nvPr>
        </p:nvPicPr>
        <p:blipFill>
          <a:blip r:embed="rId3"/>
          <a:stretch>
            <a:fillRect/>
          </a:stretch>
        </p:blipFill>
        <p:spPr>
          <a:xfrm>
            <a:off x="491067" y="653257"/>
            <a:ext cx="5291666" cy="3214686"/>
          </a:xfrm>
          <a:prstGeom prst="rect">
            <a:avLst/>
          </a:prstGeom>
        </p:spPr>
      </p:pic>
      <p:pic>
        <p:nvPicPr>
          <p:cNvPr id="7" name="Picture 6">
            <a:extLst>
              <a:ext uri="{FF2B5EF4-FFF2-40B4-BE49-F238E27FC236}">
                <a16:creationId xmlns:a16="http://schemas.microsoft.com/office/drawing/2014/main" id="{4C73CD0E-9FEF-FC92-E2C6-F5D787A358F5}"/>
              </a:ext>
            </a:extLst>
          </p:cNvPr>
          <p:cNvPicPr>
            <a:picLocks noChangeAspect="1"/>
          </p:cNvPicPr>
          <p:nvPr/>
        </p:nvPicPr>
        <p:blipFill>
          <a:blip r:embed="rId4"/>
          <a:stretch>
            <a:fillRect/>
          </a:stretch>
        </p:blipFill>
        <p:spPr>
          <a:xfrm>
            <a:off x="6246705" y="653257"/>
            <a:ext cx="5291667" cy="2950103"/>
          </a:xfrm>
          <a:prstGeom prst="rect">
            <a:avLst/>
          </a:prstGeom>
        </p:spPr>
      </p:pic>
      <p:sp>
        <p:nvSpPr>
          <p:cNvPr id="6" name="TextBox 5">
            <a:extLst>
              <a:ext uri="{FF2B5EF4-FFF2-40B4-BE49-F238E27FC236}">
                <a16:creationId xmlns:a16="http://schemas.microsoft.com/office/drawing/2014/main" id="{2F22EB6E-3B34-1FC1-BB35-070392523618}"/>
              </a:ext>
            </a:extLst>
          </p:cNvPr>
          <p:cNvSpPr txBox="1"/>
          <p:nvPr/>
        </p:nvSpPr>
        <p:spPr>
          <a:xfrm>
            <a:off x="335280" y="4065677"/>
            <a:ext cx="5760720" cy="2031325"/>
          </a:xfrm>
          <a:prstGeom prst="rect">
            <a:avLst/>
          </a:prstGeom>
          <a:noFill/>
        </p:spPr>
        <p:txBody>
          <a:bodyPr wrap="square">
            <a:spAutoFit/>
          </a:bodyPr>
          <a:lstStyle/>
          <a:p>
            <a:r>
              <a:rPr lang="en-US" dirty="0"/>
              <a:t>This line plot shows the training and validation loss over 10 epochs for the custom CNN. Initially, both losses decrease steadily, indicating that the model is learning. Around epoch 6–7, the validation loss plateaus slightly, which may signal early signs of overfitting. However, the trend suggests the model is still generalizing reasonably well.</a:t>
            </a:r>
          </a:p>
        </p:txBody>
      </p:sp>
      <p:sp>
        <p:nvSpPr>
          <p:cNvPr id="9" name="Rectangle 8">
            <a:extLst>
              <a:ext uri="{FF2B5EF4-FFF2-40B4-BE49-F238E27FC236}">
                <a16:creationId xmlns:a16="http://schemas.microsoft.com/office/drawing/2014/main" id="{F1F6774E-9F5A-08EE-7FAE-89FFFE96F264}"/>
              </a:ext>
            </a:extLst>
          </p:cNvPr>
          <p:cNvSpPr/>
          <p:nvPr/>
        </p:nvSpPr>
        <p:spPr>
          <a:xfrm>
            <a:off x="6409269" y="3867943"/>
            <a:ext cx="4878491" cy="222905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en-US" dirty="0">
                <a:solidFill>
                  <a:schemeClr val="tx1"/>
                </a:solidFill>
                <a:latin typeface="Arial" panose="020B0604020202020204" pitchFamily="34" charset="0"/>
              </a:rPr>
              <a:t>The training accuracy steadily improves across all epochs, showing the CNN is fitting to the training data. Validation accuracy also increases but at a slower rate. The gap between training and validation accuracy remains small, meaning the model </a:t>
            </a:r>
            <a:r>
              <a:rPr lang="en-US" altLang="en-US" dirty="0" err="1">
                <a:solidFill>
                  <a:schemeClr val="tx1"/>
                </a:solidFill>
                <a:latin typeface="Arial" panose="020B0604020202020204" pitchFamily="34" charset="0"/>
              </a:rPr>
              <a:t>generalises</a:t>
            </a:r>
            <a:r>
              <a:rPr lang="en-US" altLang="en-US" dirty="0">
                <a:solidFill>
                  <a:schemeClr val="tx1"/>
                </a:solidFill>
                <a:latin typeface="Arial" panose="020B0604020202020204" pitchFamily="34" charset="0"/>
              </a:rPr>
              <a:t> well and isn't heavily overfitting.</a:t>
            </a:r>
          </a:p>
          <a:p>
            <a:pPr algn="ctr"/>
            <a:endParaRPr lang="en-US" dirty="0"/>
          </a:p>
        </p:txBody>
      </p:sp>
    </p:spTree>
    <p:extLst>
      <p:ext uri="{BB962C8B-B14F-4D97-AF65-F5344CB8AC3E}">
        <p14:creationId xmlns:p14="http://schemas.microsoft.com/office/powerpoint/2010/main" val="410885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75BE322-937D-8F3A-3B12-1AD1C8EB315F}"/>
              </a:ext>
            </a:extLst>
          </p:cNvPr>
          <p:cNvPicPr>
            <a:picLocks noChangeAspect="1"/>
          </p:cNvPicPr>
          <p:nvPr/>
        </p:nvPicPr>
        <p:blipFill>
          <a:blip r:embed="rId2"/>
          <a:stretch>
            <a:fillRect/>
          </a:stretch>
        </p:blipFill>
        <p:spPr>
          <a:xfrm>
            <a:off x="287867" y="412751"/>
            <a:ext cx="5291666" cy="3016249"/>
          </a:xfrm>
          <a:prstGeom prst="rect">
            <a:avLst/>
          </a:prstGeom>
        </p:spPr>
      </p:pic>
      <p:pic>
        <p:nvPicPr>
          <p:cNvPr id="4" name="Picture 3">
            <a:extLst>
              <a:ext uri="{FF2B5EF4-FFF2-40B4-BE49-F238E27FC236}">
                <a16:creationId xmlns:a16="http://schemas.microsoft.com/office/drawing/2014/main" id="{7951FC10-537F-9A65-0556-241F22257B98}"/>
              </a:ext>
            </a:extLst>
          </p:cNvPr>
          <p:cNvPicPr>
            <a:picLocks noChangeAspect="1"/>
          </p:cNvPicPr>
          <p:nvPr/>
        </p:nvPicPr>
        <p:blipFill>
          <a:blip r:embed="rId3"/>
          <a:stretch>
            <a:fillRect/>
          </a:stretch>
        </p:blipFill>
        <p:spPr>
          <a:xfrm>
            <a:off x="6096000" y="412751"/>
            <a:ext cx="5291667" cy="2725208"/>
          </a:xfrm>
          <a:prstGeom prst="rect">
            <a:avLst/>
          </a:prstGeom>
        </p:spPr>
      </p:pic>
      <p:sp>
        <p:nvSpPr>
          <p:cNvPr id="3" name="Rectangle 2">
            <a:extLst>
              <a:ext uri="{FF2B5EF4-FFF2-40B4-BE49-F238E27FC236}">
                <a16:creationId xmlns:a16="http://schemas.microsoft.com/office/drawing/2014/main" id="{D1D7B2BB-F546-71C7-CD44-A629D4148E89}"/>
              </a:ext>
            </a:extLst>
          </p:cNvPr>
          <p:cNvSpPr/>
          <p:nvPr/>
        </p:nvSpPr>
        <p:spPr>
          <a:xfrm>
            <a:off x="6644640" y="3429000"/>
            <a:ext cx="5435600" cy="301624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en-US" dirty="0">
                <a:solidFill>
                  <a:schemeClr val="tx1"/>
                </a:solidFill>
                <a:latin typeface="Arial" panose="020B0604020202020204" pitchFamily="34" charset="0"/>
              </a:rPr>
              <a:t>This plot shows a sharper and faster decrease in both training and validation loss, especially in early epochs. Since MobileNetV2 uses pretrained weights, it converges more quickly. The consistently low validation loss across epochs indicates strong generalization and minimal overfitting.</a:t>
            </a:r>
          </a:p>
          <a:p>
            <a:pPr algn="ctr"/>
            <a:endParaRPr lang="en-US" dirty="0"/>
          </a:p>
        </p:txBody>
      </p:sp>
      <p:sp>
        <p:nvSpPr>
          <p:cNvPr id="7" name="Rectangle 6">
            <a:extLst>
              <a:ext uri="{FF2B5EF4-FFF2-40B4-BE49-F238E27FC236}">
                <a16:creationId xmlns:a16="http://schemas.microsoft.com/office/drawing/2014/main" id="{ABBFDD4E-2A6C-ACC9-08AA-89090BD365F1}"/>
              </a:ext>
            </a:extLst>
          </p:cNvPr>
          <p:cNvSpPr/>
          <p:nvPr/>
        </p:nvSpPr>
        <p:spPr>
          <a:xfrm>
            <a:off x="599440" y="3789680"/>
            <a:ext cx="5080000" cy="245872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dirty="0"/>
              <a:t>The pretrained MobileNetV2 model achieves high accuracy quickly, with both training and validation accuracy surpassing 80% within a few epochs. The narrow gap between the curves shows good model calibration and confirms that fine-tuning improves performance.</a:t>
            </a:r>
          </a:p>
        </p:txBody>
      </p:sp>
    </p:spTree>
    <p:extLst>
      <p:ext uri="{BB962C8B-B14F-4D97-AF65-F5344CB8AC3E}">
        <p14:creationId xmlns:p14="http://schemas.microsoft.com/office/powerpoint/2010/main" val="29082150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DE03-69AC-F805-2381-8B9FD6F57E9B}"/>
              </a:ext>
            </a:extLst>
          </p:cNvPr>
          <p:cNvSpPr>
            <a:spLocks noGrp="1"/>
          </p:cNvSpPr>
          <p:nvPr>
            <p:ph type="title"/>
          </p:nvPr>
        </p:nvSpPr>
        <p:spPr/>
        <p:txBody>
          <a:bodyPr/>
          <a:lstStyle/>
          <a:p>
            <a:pPr algn="ctr"/>
            <a:r>
              <a:rPr lang="en-US" dirty="0"/>
              <a:t>Confusion matrix</a:t>
            </a:r>
          </a:p>
        </p:txBody>
      </p:sp>
      <p:pic>
        <p:nvPicPr>
          <p:cNvPr id="5" name="Content Placeholder 4">
            <a:extLst>
              <a:ext uri="{FF2B5EF4-FFF2-40B4-BE49-F238E27FC236}">
                <a16:creationId xmlns:a16="http://schemas.microsoft.com/office/drawing/2014/main" id="{1A2BB99E-98D8-85DC-77A6-DCECE3762EB3}"/>
              </a:ext>
            </a:extLst>
          </p:cNvPr>
          <p:cNvPicPr>
            <a:picLocks noChangeAspect="1"/>
          </p:cNvPicPr>
          <p:nvPr/>
        </p:nvPicPr>
        <p:blipFill>
          <a:blip r:embed="rId3"/>
          <a:stretch>
            <a:fillRect/>
          </a:stretch>
        </p:blipFill>
        <p:spPr>
          <a:xfrm>
            <a:off x="6096000" y="1690688"/>
            <a:ext cx="5943600" cy="4351338"/>
          </a:xfrm>
          <a:prstGeom prst="rect">
            <a:avLst/>
          </a:prstGeom>
        </p:spPr>
      </p:pic>
      <p:sp>
        <p:nvSpPr>
          <p:cNvPr id="4" name="TextBox 3">
            <a:extLst>
              <a:ext uri="{FF2B5EF4-FFF2-40B4-BE49-F238E27FC236}">
                <a16:creationId xmlns:a16="http://schemas.microsoft.com/office/drawing/2014/main" id="{9C0A5C76-5653-0D56-7BA3-7BA6C892D706}"/>
              </a:ext>
            </a:extLst>
          </p:cNvPr>
          <p:cNvSpPr txBox="1"/>
          <p:nvPr/>
        </p:nvSpPr>
        <p:spPr>
          <a:xfrm>
            <a:off x="152400" y="2870538"/>
            <a:ext cx="6096000" cy="2031325"/>
          </a:xfrm>
          <a:prstGeom prst="rect">
            <a:avLst/>
          </a:prstGeom>
          <a:noFill/>
        </p:spPr>
        <p:txBody>
          <a:bodyPr wrap="square">
            <a:spAutoFit/>
          </a:bodyPr>
          <a:lstStyle/>
          <a:p>
            <a:r>
              <a:rPr lang="en-US" dirty="0"/>
              <a:t>This confusion matrix shows how many times the model correctly (diagonal) or incorrectly (off-diagonal) predicted each class. The strongest diagonals are observed in clearly distinguishable classes like airplane, ship, and automobile. Confusion is more common between classes with similar shapes like cat vs. dog or deer vs. horse, which is expected given CIFAR-10 image quality.</a:t>
            </a:r>
          </a:p>
        </p:txBody>
      </p:sp>
    </p:spTree>
    <p:extLst>
      <p:ext uri="{BB962C8B-B14F-4D97-AF65-F5344CB8AC3E}">
        <p14:creationId xmlns:p14="http://schemas.microsoft.com/office/powerpoint/2010/main" val="3949685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DE03-69AC-F805-2381-8B9FD6F57E9B}"/>
              </a:ext>
            </a:extLst>
          </p:cNvPr>
          <p:cNvSpPr>
            <a:spLocks noGrp="1"/>
          </p:cNvSpPr>
          <p:nvPr>
            <p:ph type="title"/>
          </p:nvPr>
        </p:nvSpPr>
        <p:spPr/>
        <p:txBody>
          <a:bodyPr/>
          <a:lstStyle/>
          <a:p>
            <a:pPr algn="ctr"/>
            <a:r>
              <a:rPr lang="en-US"/>
              <a:t>Single Image test</a:t>
            </a:r>
          </a:p>
        </p:txBody>
      </p:sp>
      <p:pic>
        <p:nvPicPr>
          <p:cNvPr id="7" name="Picture 6">
            <a:extLst>
              <a:ext uri="{FF2B5EF4-FFF2-40B4-BE49-F238E27FC236}">
                <a16:creationId xmlns:a16="http://schemas.microsoft.com/office/drawing/2014/main" id="{98A274BB-1086-105A-EE49-C5C6933B8601}"/>
              </a:ext>
            </a:extLst>
          </p:cNvPr>
          <p:cNvPicPr>
            <a:picLocks noChangeAspect="1"/>
          </p:cNvPicPr>
          <p:nvPr/>
        </p:nvPicPr>
        <p:blipFill>
          <a:blip r:embed="rId3"/>
          <a:stretch>
            <a:fillRect/>
          </a:stretch>
        </p:blipFill>
        <p:spPr>
          <a:xfrm>
            <a:off x="5211306" y="1352549"/>
            <a:ext cx="6142494" cy="4982963"/>
          </a:xfrm>
          <a:prstGeom prst="rect">
            <a:avLst/>
          </a:prstGeom>
        </p:spPr>
      </p:pic>
      <p:sp>
        <p:nvSpPr>
          <p:cNvPr id="4" name="TextBox 3">
            <a:extLst>
              <a:ext uri="{FF2B5EF4-FFF2-40B4-BE49-F238E27FC236}">
                <a16:creationId xmlns:a16="http://schemas.microsoft.com/office/drawing/2014/main" id="{BCEE69BF-9427-7936-6AA8-846DEF6FAFFB}"/>
              </a:ext>
            </a:extLst>
          </p:cNvPr>
          <p:cNvSpPr txBox="1"/>
          <p:nvPr/>
        </p:nvSpPr>
        <p:spPr>
          <a:xfrm>
            <a:off x="162560" y="3105366"/>
            <a:ext cx="5283200" cy="1754326"/>
          </a:xfrm>
          <a:prstGeom prst="rect">
            <a:avLst/>
          </a:prstGeom>
          <a:noFill/>
        </p:spPr>
        <p:txBody>
          <a:bodyPr wrap="square">
            <a:spAutoFit/>
          </a:bodyPr>
          <a:lstStyle/>
          <a:p>
            <a:r>
              <a:rPr lang="en-US" dirty="0"/>
              <a:t>Here, a randomly selected image from the test set is displayed, and the model predicts the class. The predicted label and confidence score are shown alongside the actual class. This demonstrates how the trained model behaves on unseen real-world data.</a:t>
            </a:r>
          </a:p>
        </p:txBody>
      </p:sp>
    </p:spTree>
    <p:extLst>
      <p:ext uri="{BB962C8B-B14F-4D97-AF65-F5344CB8AC3E}">
        <p14:creationId xmlns:p14="http://schemas.microsoft.com/office/powerpoint/2010/main" val="3569272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029D5AD-8348-4446-B191-6A9B6FE03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Freeform: Shape 27">
            <a:extLst>
              <a:ext uri="{FF2B5EF4-FFF2-40B4-BE49-F238E27FC236}">
                <a16:creationId xmlns:a16="http://schemas.microsoft.com/office/drawing/2014/main" id="{A3F395A2-2B64-4749-BD93-2F159C7E1F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1899601"/>
          </a:xfrm>
          <a:custGeom>
            <a:avLst/>
            <a:gdLst>
              <a:gd name="connsiteX0" fmla="*/ 0 w 12188952"/>
              <a:gd name="connsiteY0" fmla="*/ 0 h 1899601"/>
              <a:gd name="connsiteX1" fmla="*/ 12188952 w 12188952"/>
              <a:gd name="connsiteY1" fmla="*/ 0 h 1899601"/>
              <a:gd name="connsiteX2" fmla="*/ 12188952 w 12188952"/>
              <a:gd name="connsiteY2" fmla="*/ 1635106 h 1899601"/>
              <a:gd name="connsiteX3" fmla="*/ 11356325 w 12188952"/>
              <a:gd name="connsiteY3" fmla="*/ 1707615 h 1899601"/>
              <a:gd name="connsiteX4" fmla="*/ 6096001 w 12188952"/>
              <a:gd name="connsiteY4" fmla="*/ 1899601 h 1899601"/>
              <a:gd name="connsiteX5" fmla="*/ 835678 w 12188952"/>
              <a:gd name="connsiteY5" fmla="*/ 1707615 h 1899601"/>
              <a:gd name="connsiteX6" fmla="*/ 0 w 12188952"/>
              <a:gd name="connsiteY6" fmla="*/ 1634841 h 1899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1899601">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ln w="9525">
            <a:solidFill>
              <a:srgbClr val="E6E6E6"/>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9" name="Freeform: Shape 28">
            <a:extLst>
              <a:ext uri="{FF2B5EF4-FFF2-40B4-BE49-F238E27FC236}">
                <a16:creationId xmlns:a16="http://schemas.microsoft.com/office/drawing/2014/main" id="{5CF0135B-EAB8-4CA0-896C-2D897ECD28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1890722"/>
          </a:xfrm>
          <a:custGeom>
            <a:avLst/>
            <a:gdLst>
              <a:gd name="connsiteX0" fmla="*/ 0 w 12192000"/>
              <a:gd name="connsiteY0" fmla="*/ 0 h 1890722"/>
              <a:gd name="connsiteX1" fmla="*/ 12192000 w 12192000"/>
              <a:gd name="connsiteY1" fmla="*/ 0 h 1890722"/>
              <a:gd name="connsiteX2" fmla="*/ 12192000 w 12192000"/>
              <a:gd name="connsiteY2" fmla="*/ 1626227 h 1890722"/>
              <a:gd name="connsiteX3" fmla="*/ 11359165 w 12192000"/>
              <a:gd name="connsiteY3" fmla="*/ 1698736 h 1890722"/>
              <a:gd name="connsiteX4" fmla="*/ 6097526 w 12192000"/>
              <a:gd name="connsiteY4" fmla="*/ 1890722 h 1890722"/>
              <a:gd name="connsiteX5" fmla="*/ 835887 w 12192000"/>
              <a:gd name="connsiteY5" fmla="*/ 1698736 h 1890722"/>
              <a:gd name="connsiteX6" fmla="*/ 0 w 12192000"/>
              <a:gd name="connsiteY6" fmla="*/ 1625962 h 1890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74DE03-69AC-F805-2381-8B9FD6F57E9B}"/>
              </a:ext>
            </a:extLst>
          </p:cNvPr>
          <p:cNvSpPr>
            <a:spLocks noGrp="1"/>
          </p:cNvSpPr>
          <p:nvPr>
            <p:ph type="title"/>
          </p:nvPr>
        </p:nvSpPr>
        <p:spPr>
          <a:xfrm>
            <a:off x="838200" y="253397"/>
            <a:ext cx="10515600" cy="1273233"/>
          </a:xfrm>
        </p:spPr>
        <p:txBody>
          <a:bodyPr>
            <a:normAutofit/>
          </a:bodyPr>
          <a:lstStyle/>
          <a:p>
            <a:r>
              <a:rPr lang="en-US" sz="4000"/>
              <a:t>Strengths &amp; Weaknesses</a:t>
            </a:r>
          </a:p>
        </p:txBody>
      </p:sp>
      <p:sp>
        <p:nvSpPr>
          <p:cNvPr id="30" name="Rectangle 29">
            <a:extLst>
              <a:ext uri="{FF2B5EF4-FFF2-40B4-BE49-F238E27FC236}">
                <a16:creationId xmlns:a16="http://schemas.microsoft.com/office/drawing/2014/main" id="{92C3387C-D24F-4737-8A37-1DC5CFF09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452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ECBDAAA-E149-5C9D-E742-955D0BAD3030}"/>
              </a:ext>
            </a:extLst>
          </p:cNvPr>
          <p:cNvSpPr>
            <a:spLocks noGrp="1"/>
          </p:cNvSpPr>
          <p:nvPr>
            <p:ph idx="1"/>
          </p:nvPr>
        </p:nvSpPr>
        <p:spPr>
          <a:xfrm>
            <a:off x="838200" y="2478024"/>
            <a:ext cx="10515600" cy="3694176"/>
          </a:xfrm>
        </p:spPr>
        <p:txBody>
          <a:bodyPr vert="horz" lIns="91440" tIns="45720" rIns="91440" bIns="45720" rtlCol="0" anchor="t">
            <a:normAutofit/>
          </a:bodyPr>
          <a:lstStyle/>
          <a:p>
            <a:pPr lvl="0"/>
            <a:r>
              <a:rPr lang="en-US" sz="2400" b="1" dirty="0"/>
              <a:t>Strengths:</a:t>
            </a:r>
            <a:endParaRPr lang="en-US" sz="2400" dirty="0"/>
          </a:p>
          <a:p>
            <a:pPr lvl="0"/>
            <a:r>
              <a:rPr lang="en-US" sz="2400" dirty="0"/>
              <a:t>Transfer Learning reduces training time</a:t>
            </a:r>
          </a:p>
          <a:p>
            <a:pPr lvl="0"/>
            <a:r>
              <a:rPr lang="en-US" sz="2400" dirty="0"/>
              <a:t>High accuracy with small data (Howard et al., 2017).</a:t>
            </a:r>
          </a:p>
          <a:p>
            <a:pPr lvl="0"/>
            <a:r>
              <a:rPr lang="en-US" sz="2400" dirty="0"/>
              <a:t>Works well on small devices (</a:t>
            </a:r>
            <a:r>
              <a:rPr lang="en-US" sz="2400" dirty="0" err="1"/>
              <a:t>MobileNet</a:t>
            </a:r>
            <a:r>
              <a:rPr lang="en-US" sz="2400" dirty="0"/>
              <a:t>)</a:t>
            </a:r>
          </a:p>
          <a:p>
            <a:pPr lvl="0"/>
            <a:r>
              <a:rPr lang="en-US" sz="2400" b="1" dirty="0"/>
              <a:t>Weaknesses:</a:t>
            </a:r>
            <a:endParaRPr lang="en-US" sz="2400" dirty="0"/>
          </a:p>
          <a:p>
            <a:pPr lvl="0"/>
            <a:r>
              <a:rPr lang="en-US" sz="2400" dirty="0"/>
              <a:t>Limited flexibility in MobileNetV2</a:t>
            </a:r>
          </a:p>
          <a:p>
            <a:pPr lvl="0"/>
            <a:r>
              <a:rPr lang="en-US" sz="2400" dirty="0"/>
              <a:t>Requires resizing and pre-processing</a:t>
            </a:r>
          </a:p>
          <a:p>
            <a:pPr lvl="0"/>
            <a:r>
              <a:rPr lang="en-US" sz="2400" dirty="0"/>
              <a:t>Custom CNN prone to overfitting</a:t>
            </a:r>
          </a:p>
        </p:txBody>
      </p:sp>
    </p:spTree>
    <p:extLst>
      <p:ext uri="{BB962C8B-B14F-4D97-AF65-F5344CB8AC3E}">
        <p14:creationId xmlns:p14="http://schemas.microsoft.com/office/powerpoint/2010/main" val="2152686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2FD4E-E9FA-46B6-65FB-A1BA0BF89E86}"/>
              </a:ext>
            </a:extLst>
          </p:cNvPr>
          <p:cNvSpPr>
            <a:spLocks noGrp="1"/>
          </p:cNvSpPr>
          <p:nvPr>
            <p:ph type="title"/>
          </p:nvPr>
        </p:nvSpPr>
        <p:spPr/>
        <p:txBody>
          <a:bodyPr/>
          <a:lstStyle/>
          <a:p>
            <a:r>
              <a:rPr lang="en-US" dirty="0"/>
              <a:t>Code</a:t>
            </a:r>
          </a:p>
        </p:txBody>
      </p:sp>
      <p:pic>
        <p:nvPicPr>
          <p:cNvPr id="5" name="Content Placeholder 4">
            <a:extLst>
              <a:ext uri="{FF2B5EF4-FFF2-40B4-BE49-F238E27FC236}">
                <a16:creationId xmlns:a16="http://schemas.microsoft.com/office/drawing/2014/main" id="{360A0814-6C1D-DCE5-8907-F1FA9C275F20}"/>
              </a:ext>
            </a:extLst>
          </p:cNvPr>
          <p:cNvPicPr>
            <a:picLocks noGrp="1" noChangeAspect="1"/>
          </p:cNvPicPr>
          <p:nvPr>
            <p:ph idx="1"/>
          </p:nvPr>
        </p:nvPicPr>
        <p:blipFill>
          <a:blip r:embed="rId3"/>
          <a:stretch>
            <a:fillRect/>
          </a:stretch>
        </p:blipFill>
        <p:spPr>
          <a:xfrm>
            <a:off x="304873" y="1690688"/>
            <a:ext cx="5669134" cy="4351338"/>
          </a:xfrm>
        </p:spPr>
      </p:pic>
      <p:pic>
        <p:nvPicPr>
          <p:cNvPr id="7" name="Picture 6">
            <a:extLst>
              <a:ext uri="{FF2B5EF4-FFF2-40B4-BE49-F238E27FC236}">
                <a16:creationId xmlns:a16="http://schemas.microsoft.com/office/drawing/2014/main" id="{0869640E-3204-138B-EF47-D5D4A55293F3}"/>
              </a:ext>
            </a:extLst>
          </p:cNvPr>
          <p:cNvPicPr>
            <a:picLocks noChangeAspect="1"/>
          </p:cNvPicPr>
          <p:nvPr/>
        </p:nvPicPr>
        <p:blipFill>
          <a:blip r:embed="rId4"/>
          <a:stretch>
            <a:fillRect/>
          </a:stretch>
        </p:blipFill>
        <p:spPr>
          <a:xfrm>
            <a:off x="6096000" y="1690688"/>
            <a:ext cx="5821606" cy="4567303"/>
          </a:xfrm>
          <a:prstGeom prst="rect">
            <a:avLst/>
          </a:prstGeom>
        </p:spPr>
      </p:pic>
    </p:spTree>
    <p:extLst>
      <p:ext uri="{BB962C8B-B14F-4D97-AF65-F5344CB8AC3E}">
        <p14:creationId xmlns:p14="http://schemas.microsoft.com/office/powerpoint/2010/main" val="6089848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25F56A3-7CFE-0E0C-B1CC-428036B77762}"/>
              </a:ext>
            </a:extLst>
          </p:cNvPr>
          <p:cNvPicPr>
            <a:picLocks noChangeAspect="1"/>
          </p:cNvPicPr>
          <p:nvPr/>
        </p:nvPicPr>
        <p:blipFill>
          <a:blip r:embed="rId2"/>
          <a:stretch>
            <a:fillRect/>
          </a:stretch>
        </p:blipFill>
        <p:spPr>
          <a:xfrm>
            <a:off x="0" y="985520"/>
            <a:ext cx="5631243" cy="4346381"/>
          </a:xfrm>
          <a:prstGeom prst="rect">
            <a:avLst/>
          </a:prstGeom>
        </p:spPr>
      </p:pic>
      <p:pic>
        <p:nvPicPr>
          <p:cNvPr id="7" name="Picture 6">
            <a:extLst>
              <a:ext uri="{FF2B5EF4-FFF2-40B4-BE49-F238E27FC236}">
                <a16:creationId xmlns:a16="http://schemas.microsoft.com/office/drawing/2014/main" id="{4FED8BB9-A2DE-9F6A-E1C9-DFA5B35617B9}"/>
              </a:ext>
            </a:extLst>
          </p:cNvPr>
          <p:cNvPicPr>
            <a:picLocks noChangeAspect="1"/>
          </p:cNvPicPr>
          <p:nvPr/>
        </p:nvPicPr>
        <p:blipFill>
          <a:blip r:embed="rId3"/>
          <a:stretch>
            <a:fillRect/>
          </a:stretch>
        </p:blipFill>
        <p:spPr>
          <a:xfrm>
            <a:off x="5631242" y="985520"/>
            <a:ext cx="6560757" cy="4573696"/>
          </a:xfrm>
          <a:prstGeom prst="rect">
            <a:avLst/>
          </a:prstGeom>
        </p:spPr>
      </p:pic>
    </p:spTree>
    <p:extLst>
      <p:ext uri="{BB962C8B-B14F-4D97-AF65-F5344CB8AC3E}">
        <p14:creationId xmlns:p14="http://schemas.microsoft.com/office/powerpoint/2010/main" val="3196273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A39A08-7EAE-EFD0-C778-2B30CBE347BC}"/>
              </a:ext>
            </a:extLst>
          </p:cNvPr>
          <p:cNvPicPr>
            <a:picLocks noChangeAspect="1"/>
          </p:cNvPicPr>
          <p:nvPr/>
        </p:nvPicPr>
        <p:blipFill>
          <a:blip r:embed="rId2"/>
          <a:stretch>
            <a:fillRect/>
          </a:stretch>
        </p:blipFill>
        <p:spPr>
          <a:xfrm>
            <a:off x="128122" y="935605"/>
            <a:ext cx="5726430" cy="4986790"/>
          </a:xfrm>
          <a:prstGeom prst="rect">
            <a:avLst/>
          </a:prstGeom>
        </p:spPr>
      </p:pic>
      <p:pic>
        <p:nvPicPr>
          <p:cNvPr id="7" name="Picture 6">
            <a:extLst>
              <a:ext uri="{FF2B5EF4-FFF2-40B4-BE49-F238E27FC236}">
                <a16:creationId xmlns:a16="http://schemas.microsoft.com/office/drawing/2014/main" id="{48B57FC0-541E-383D-B392-CF9E130B642E}"/>
              </a:ext>
            </a:extLst>
          </p:cNvPr>
          <p:cNvPicPr>
            <a:picLocks noChangeAspect="1"/>
          </p:cNvPicPr>
          <p:nvPr/>
        </p:nvPicPr>
        <p:blipFill>
          <a:blip r:embed="rId3"/>
          <a:stretch>
            <a:fillRect/>
          </a:stretch>
        </p:blipFill>
        <p:spPr>
          <a:xfrm>
            <a:off x="6229350" y="1558767"/>
            <a:ext cx="5834528" cy="3238952"/>
          </a:xfrm>
          <a:prstGeom prst="rect">
            <a:avLst/>
          </a:prstGeom>
        </p:spPr>
      </p:pic>
    </p:spTree>
    <p:extLst>
      <p:ext uri="{BB962C8B-B14F-4D97-AF65-F5344CB8AC3E}">
        <p14:creationId xmlns:p14="http://schemas.microsoft.com/office/powerpoint/2010/main" val="3308941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4DE03-69AC-F805-2381-8B9FD6F57E9B}"/>
              </a:ext>
            </a:extLst>
          </p:cNvPr>
          <p:cNvSpPr>
            <a:spLocks noGrp="1"/>
          </p:cNvSpPr>
          <p:nvPr>
            <p:ph type="title"/>
          </p:nvPr>
        </p:nvSpPr>
        <p:spPr>
          <a:xfrm>
            <a:off x="686834" y="1153572"/>
            <a:ext cx="3200400" cy="4461163"/>
          </a:xfrm>
        </p:spPr>
        <p:txBody>
          <a:bodyPr>
            <a:normAutofit/>
          </a:bodyPr>
          <a:lstStyle/>
          <a:p>
            <a:r>
              <a:rPr lang="en-US">
                <a:solidFill>
                  <a:srgbClr val="FFFFFF"/>
                </a:solidFill>
              </a:rPr>
              <a:t>Conclusion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ECBDAAA-E149-5C9D-E742-955D0BAD3030}"/>
              </a:ext>
            </a:extLst>
          </p:cNvPr>
          <p:cNvSpPr>
            <a:spLocks noGrp="1"/>
          </p:cNvSpPr>
          <p:nvPr>
            <p:ph idx="1"/>
          </p:nvPr>
        </p:nvSpPr>
        <p:spPr>
          <a:xfrm>
            <a:off x="4447308" y="591344"/>
            <a:ext cx="6906491" cy="5585619"/>
          </a:xfrm>
        </p:spPr>
        <p:txBody>
          <a:bodyPr vert="horz" lIns="91440" tIns="45720" rIns="91440" bIns="45720" rtlCol="0" anchor="ctr">
            <a:normAutofit/>
          </a:bodyPr>
          <a:lstStyle/>
          <a:p>
            <a:pPr lvl="0"/>
            <a:r>
              <a:rPr lang="en-US" dirty="0"/>
              <a:t>Transfer learning outperformed the custom CNN.</a:t>
            </a:r>
          </a:p>
          <a:p>
            <a:pPr lvl="0"/>
            <a:r>
              <a:rPr lang="en-US" dirty="0"/>
              <a:t>MobileNetV2 achieved higher test accuracy and faster convergence (Howard et al., 2017; Chollet, 2017).</a:t>
            </a:r>
          </a:p>
          <a:p>
            <a:pPr lvl="0"/>
            <a:r>
              <a:rPr lang="en-US" dirty="0"/>
              <a:t>Validation set proved essential to avoid overfitting.</a:t>
            </a:r>
          </a:p>
          <a:p>
            <a:pPr lvl="0"/>
            <a:r>
              <a:rPr lang="en-US" dirty="0"/>
              <a:t>Deep Learning + Pretraining = strong results on real-world image classification.</a:t>
            </a:r>
          </a:p>
        </p:txBody>
      </p:sp>
    </p:spTree>
    <p:extLst>
      <p:ext uri="{BB962C8B-B14F-4D97-AF65-F5344CB8AC3E}">
        <p14:creationId xmlns:p14="http://schemas.microsoft.com/office/powerpoint/2010/main" val="3599431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9FAEE9-42A8-420B-F6EB-DE57E57D9086}"/>
              </a:ext>
            </a:extLst>
          </p:cNvPr>
          <p:cNvSpPr>
            <a:spLocks noGrp="1"/>
          </p:cNvSpPr>
          <p:nvPr>
            <p:ph type="title"/>
          </p:nvPr>
        </p:nvSpPr>
        <p:spPr>
          <a:xfrm>
            <a:off x="841248" y="548640"/>
            <a:ext cx="3600860" cy="5431536"/>
          </a:xfrm>
        </p:spPr>
        <p:txBody>
          <a:bodyPr>
            <a:normAutofit/>
          </a:bodyPr>
          <a:lstStyle/>
          <a:p>
            <a:r>
              <a:rPr lang="en-US" sz="5400" dirty="0"/>
              <a:t>Contents</a:t>
            </a:r>
          </a:p>
        </p:txBody>
      </p:sp>
      <p:sp>
        <p:nvSpPr>
          <p:cNvPr id="2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C9ED903F-49B3-046D-6BBB-22970CCB5C2B}"/>
              </a:ext>
            </a:extLst>
          </p:cNvPr>
          <p:cNvSpPr>
            <a:spLocks noGrp="1"/>
          </p:cNvSpPr>
          <p:nvPr>
            <p:ph idx="1"/>
          </p:nvPr>
        </p:nvSpPr>
        <p:spPr>
          <a:xfrm>
            <a:off x="5126418" y="552091"/>
            <a:ext cx="6224335" cy="5431536"/>
          </a:xfrm>
        </p:spPr>
        <p:txBody>
          <a:bodyPr vert="horz" lIns="91440" tIns="45720" rIns="91440" bIns="45720" rtlCol="0" anchor="ctr">
            <a:normAutofit/>
          </a:bodyPr>
          <a:lstStyle/>
          <a:p>
            <a:pPr marL="0" indent="0">
              <a:buNone/>
            </a:pPr>
            <a:r>
              <a:rPr lang="en-US" sz="2200" dirty="0"/>
              <a:t>Introduction</a:t>
            </a:r>
          </a:p>
          <a:p>
            <a:pPr marL="0" indent="0">
              <a:buNone/>
            </a:pPr>
            <a:r>
              <a:rPr lang="en-US" sz="2200" dirty="0"/>
              <a:t>EDA</a:t>
            </a:r>
          </a:p>
          <a:p>
            <a:pPr marL="0" indent="0">
              <a:buNone/>
            </a:pPr>
            <a:r>
              <a:rPr lang="en-US" sz="2200" dirty="0"/>
              <a:t>Pre-Processing</a:t>
            </a:r>
          </a:p>
          <a:p>
            <a:pPr marL="0" indent="0">
              <a:buNone/>
            </a:pPr>
            <a:r>
              <a:rPr lang="en-US" sz="2200" dirty="0"/>
              <a:t>Data partitioning</a:t>
            </a:r>
          </a:p>
          <a:p>
            <a:pPr marL="0" indent="0">
              <a:buNone/>
            </a:pPr>
            <a:r>
              <a:rPr lang="en-US" sz="2200" dirty="0"/>
              <a:t>Architecture</a:t>
            </a:r>
          </a:p>
          <a:p>
            <a:pPr marL="0" indent="0">
              <a:buNone/>
            </a:pPr>
            <a:r>
              <a:rPr lang="en-US" sz="2200" dirty="0"/>
              <a:t>Training</a:t>
            </a:r>
          </a:p>
          <a:p>
            <a:pPr marL="0" indent="0">
              <a:buNone/>
            </a:pPr>
            <a:r>
              <a:rPr lang="en-US" sz="2200" dirty="0"/>
              <a:t>Evaluation</a:t>
            </a:r>
          </a:p>
          <a:p>
            <a:pPr marL="0" indent="0">
              <a:buNone/>
            </a:pPr>
            <a:r>
              <a:rPr lang="en-US" sz="2200" dirty="0"/>
              <a:t>Code</a:t>
            </a:r>
          </a:p>
          <a:p>
            <a:pPr marL="0" indent="0">
              <a:buNone/>
            </a:pPr>
            <a:r>
              <a:rPr lang="en-US" sz="2200" dirty="0"/>
              <a:t>Conclusion</a:t>
            </a:r>
          </a:p>
          <a:p>
            <a:pPr marL="0" indent="0">
              <a:buNone/>
            </a:pPr>
            <a:r>
              <a:rPr lang="en-US" sz="2200" dirty="0"/>
              <a:t>References</a:t>
            </a:r>
          </a:p>
        </p:txBody>
      </p:sp>
    </p:spTree>
    <p:extLst>
      <p:ext uri="{BB962C8B-B14F-4D97-AF65-F5344CB8AC3E}">
        <p14:creationId xmlns:p14="http://schemas.microsoft.com/office/powerpoint/2010/main" val="193736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4DE03-69AC-F805-2381-8B9FD6F57E9B}"/>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FECBDAAA-E149-5C9D-E742-955D0BAD3030}"/>
              </a:ext>
            </a:extLst>
          </p:cNvPr>
          <p:cNvSpPr>
            <a:spLocks noGrp="1"/>
          </p:cNvSpPr>
          <p:nvPr>
            <p:ph idx="1"/>
          </p:nvPr>
        </p:nvSpPr>
        <p:spPr>
          <a:xfrm>
            <a:off x="838200" y="1424572"/>
            <a:ext cx="10515600" cy="5433428"/>
          </a:xfrm>
        </p:spPr>
        <p:txBody>
          <a:bodyPr vert="horz" lIns="91440" tIns="45720" rIns="91440" bIns="45720" rtlCol="0" anchor="t">
            <a:noAutofit/>
          </a:bodyPr>
          <a:lstStyle/>
          <a:p>
            <a:pPr marL="0" indent="0" algn="just">
              <a:buNone/>
            </a:pPr>
            <a:r>
              <a:rPr lang="en-US" sz="1800" dirty="0">
                <a:latin typeface="Times New Roman" panose="02020603050405020304" pitchFamily="18" charset="0"/>
                <a:cs typeface="Times New Roman" panose="02020603050405020304" pitchFamily="18" charset="0"/>
              </a:rPr>
              <a:t>Brownlee, J. (2022). How to Develop a CNN From Scratch for CIFAR-10 Photo Classification. Machine Learning Mastery.</a:t>
            </a:r>
            <a:br>
              <a:rPr lang="en-US" sz="1800" dirty="0">
                <a:latin typeface="Times New Roman" panose="02020603050405020304" pitchFamily="18" charset="0"/>
                <a:cs typeface="Times New Roman" panose="02020603050405020304" pitchFamily="18" charset="0"/>
              </a:rPr>
            </a:br>
            <a:r>
              <a:rPr lang="en-US" sz="1800" u="sng"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https://machinelearningmastery.com/how-to-develop-a-cnn-from-scratch-for-cifar-10-photo-classification/</a:t>
            </a:r>
            <a:r>
              <a:rPr lang="en-US" sz="1800" dirty="0">
                <a:latin typeface="Times New Roman" panose="02020603050405020304" pitchFamily="18" charset="0"/>
                <a:cs typeface="Times New Roman" panose="02020603050405020304" pitchFamily="18" charset="0"/>
              </a:rPr>
              <a:t> (Accessed: 11 July 2025)</a:t>
            </a:r>
            <a:endParaRPr lang="en-AE"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Chollet, F. (2017). Deep Learning with Python. Manning Publications. Available at: </a:t>
            </a:r>
            <a:r>
              <a:rPr lang="en-US" sz="1800" u="sng"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https://sourestdeeds.github.io/pdf/Deep%20Learning%20with%20Python.pdf</a:t>
            </a:r>
            <a:r>
              <a:rPr lang="en-US" sz="1800" dirty="0">
                <a:latin typeface="Times New Roman" panose="02020603050405020304" pitchFamily="18" charset="0"/>
                <a:cs typeface="Times New Roman" panose="02020603050405020304" pitchFamily="18" charset="0"/>
              </a:rPr>
              <a:t> (Accessed: 11 July 2025)</a:t>
            </a:r>
            <a:endParaRPr lang="en-AE" sz="1800" dirty="0">
              <a:latin typeface="Times New Roman" panose="02020603050405020304" pitchFamily="18" charset="0"/>
              <a:cs typeface="Times New Roman" panose="02020603050405020304" pitchFamily="18" charset="0"/>
            </a:endParaRPr>
          </a:p>
          <a:p>
            <a:pPr marL="0" indent="0" algn="just">
              <a:buNone/>
            </a:pPr>
            <a:r>
              <a:rPr lang="en-US" sz="1800" dirty="0">
                <a:latin typeface="Times New Roman" panose="02020603050405020304" pitchFamily="18" charset="0"/>
                <a:cs typeface="Times New Roman" panose="02020603050405020304" pitchFamily="18" charset="0"/>
              </a:rPr>
              <a:t>Deng, J., Dong, W., Socher, R., Li, L.-J., Li, K., &amp; Fei-Fei, L. (2009). ImageNet: A Large-Scale Hierarchical Image Database. IEEE Conference on Computer Vision and Pattern Recognition (CVPR). Available at:</a:t>
            </a:r>
            <a:br>
              <a:rPr lang="en-US" sz="1800" dirty="0">
                <a:latin typeface="Times New Roman" panose="02020603050405020304" pitchFamily="18" charset="0"/>
                <a:cs typeface="Times New Roman" panose="02020603050405020304" pitchFamily="18" charset="0"/>
              </a:rPr>
            </a:br>
            <a:r>
              <a:rPr lang="en-US" sz="1800" u="sng"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https://ieeexplore.ieee.org/document/5206848</a:t>
            </a:r>
            <a:r>
              <a:rPr lang="en-US" sz="1800" dirty="0">
                <a:latin typeface="Times New Roman" panose="02020603050405020304" pitchFamily="18" charset="0"/>
                <a:cs typeface="Times New Roman" panose="02020603050405020304" pitchFamily="18" charset="0"/>
              </a:rPr>
              <a:t> (Accessed: 12 July 2025)</a:t>
            </a:r>
            <a:endParaRPr lang="en-AE" sz="1800" dirty="0">
              <a:latin typeface="Times New Roman" panose="02020603050405020304" pitchFamily="18" charset="0"/>
              <a:cs typeface="Times New Roman" panose="02020603050405020304" pitchFamily="18" charset="0"/>
            </a:endParaRPr>
          </a:p>
          <a:p>
            <a:pPr marL="0" indent="0" algn="just">
              <a:buNone/>
            </a:pPr>
            <a:r>
              <a:rPr lang="fr-FR" sz="1800" dirty="0">
                <a:latin typeface="Times New Roman" panose="02020603050405020304" pitchFamily="18" charset="0"/>
                <a:cs typeface="Times New Roman" panose="02020603050405020304" pitchFamily="18" charset="0"/>
              </a:rPr>
              <a:t>Howard, A. G., et al. (2017). </a:t>
            </a:r>
            <a:r>
              <a:rPr lang="fr-FR" sz="1800" dirty="0" err="1">
                <a:latin typeface="Times New Roman" panose="02020603050405020304" pitchFamily="18" charset="0"/>
                <a:cs typeface="Times New Roman" panose="02020603050405020304" pitchFamily="18" charset="0"/>
              </a:rPr>
              <a:t>MobileNets</a:t>
            </a:r>
            <a:r>
              <a:rPr lang="fr-FR" sz="1800" dirty="0">
                <a:latin typeface="Times New Roman" panose="02020603050405020304" pitchFamily="18" charset="0"/>
                <a:cs typeface="Times New Roman" panose="02020603050405020304" pitchFamily="18" charset="0"/>
              </a:rPr>
              <a:t>: Efficient </a:t>
            </a:r>
            <a:r>
              <a:rPr lang="fr-FR" sz="1800" dirty="0" err="1">
                <a:latin typeface="Times New Roman" panose="02020603050405020304" pitchFamily="18" charset="0"/>
                <a:cs typeface="Times New Roman" panose="02020603050405020304" pitchFamily="18" charset="0"/>
              </a:rPr>
              <a:t>Convolutional</a:t>
            </a:r>
            <a:r>
              <a:rPr lang="fr-FR" sz="1800" dirty="0">
                <a:latin typeface="Times New Roman" panose="02020603050405020304" pitchFamily="18" charset="0"/>
                <a:cs typeface="Times New Roman" panose="02020603050405020304" pitchFamily="18" charset="0"/>
              </a:rPr>
              <a:t> Neural Networks for Mobile Vision Applications. </a:t>
            </a:r>
            <a:r>
              <a:rPr lang="fr-FR" sz="1800" dirty="0" err="1">
                <a:latin typeface="Times New Roman" panose="02020603050405020304" pitchFamily="18" charset="0"/>
                <a:cs typeface="Times New Roman" panose="02020603050405020304" pitchFamily="18" charset="0"/>
              </a:rPr>
              <a:t>arXiv</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preprint</a:t>
            </a:r>
            <a:r>
              <a:rPr lang="fr-FR" sz="1800" dirty="0">
                <a:latin typeface="Times New Roman" panose="02020603050405020304" pitchFamily="18" charset="0"/>
                <a:cs typeface="Times New Roman" panose="02020603050405020304" pitchFamily="18" charset="0"/>
              </a:rPr>
              <a:t> arXiv:1704.04861.</a:t>
            </a:r>
            <a:br>
              <a:rPr lang="fr-FR" sz="1800" dirty="0">
                <a:latin typeface="Times New Roman" panose="02020603050405020304" pitchFamily="18" charset="0"/>
                <a:cs typeface="Times New Roman" panose="02020603050405020304" pitchFamily="18" charset="0"/>
              </a:rPr>
            </a:br>
            <a:r>
              <a:rPr lang="fr-FR" sz="1800" u="sng"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https://arxiv.org/abs/1704.04861</a:t>
            </a:r>
            <a:r>
              <a:rPr lang="fr-FR" sz="1800" dirty="0">
                <a:latin typeface="Times New Roman" panose="02020603050405020304" pitchFamily="18" charset="0"/>
                <a:cs typeface="Times New Roman" panose="02020603050405020304" pitchFamily="18" charset="0"/>
              </a:rPr>
              <a:t> (</a:t>
            </a:r>
            <a:r>
              <a:rPr lang="fr-FR" sz="1800" dirty="0" err="1">
                <a:latin typeface="Times New Roman" panose="02020603050405020304" pitchFamily="18" charset="0"/>
                <a:cs typeface="Times New Roman" panose="02020603050405020304" pitchFamily="18" charset="0"/>
              </a:rPr>
              <a:t>Accessed</a:t>
            </a:r>
            <a:r>
              <a:rPr lang="fr-FR" sz="1800" dirty="0">
                <a:latin typeface="Times New Roman" panose="02020603050405020304" pitchFamily="18" charset="0"/>
                <a:cs typeface="Times New Roman" panose="02020603050405020304" pitchFamily="18" charset="0"/>
              </a:rPr>
              <a:t>: 12 July 2025)</a:t>
            </a:r>
            <a:endParaRPr lang="en-AE" sz="1800" dirty="0">
              <a:latin typeface="Times New Roman" panose="02020603050405020304" pitchFamily="18" charset="0"/>
              <a:cs typeface="Times New Roman" panose="02020603050405020304" pitchFamily="18" charset="0"/>
            </a:endParaRPr>
          </a:p>
          <a:p>
            <a:pPr marL="0" indent="0" algn="just">
              <a:buNone/>
            </a:pPr>
            <a:r>
              <a:rPr lang="en-US" sz="1800" dirty="0" err="1">
                <a:latin typeface="Times New Roman" panose="02020603050405020304" pitchFamily="18" charset="0"/>
                <a:cs typeface="Times New Roman" panose="02020603050405020304" pitchFamily="18" charset="0"/>
              </a:rPr>
              <a:t>Keras</a:t>
            </a:r>
            <a:r>
              <a:rPr lang="en-US" sz="1800" dirty="0">
                <a:latin typeface="Times New Roman" panose="02020603050405020304" pitchFamily="18" charset="0"/>
                <a:cs typeface="Times New Roman" panose="02020603050405020304" pitchFamily="18" charset="0"/>
              </a:rPr>
              <a:t> CIFAR-10 example. Available at: </a:t>
            </a:r>
            <a:r>
              <a:rPr lang="en-US" sz="1800" u="sng"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https://keras.io/api/datasets/cifar10/</a:t>
            </a:r>
            <a:r>
              <a:rPr lang="en-US" sz="1800" dirty="0">
                <a:latin typeface="Times New Roman" panose="02020603050405020304" pitchFamily="18" charset="0"/>
                <a:cs typeface="Times New Roman" panose="02020603050405020304" pitchFamily="18" charset="0"/>
              </a:rPr>
              <a:t> (Accessed: 13 July 2025)</a:t>
            </a:r>
            <a:endParaRPr lang="en-AE" sz="1800" dirty="0">
              <a:latin typeface="Times New Roman" panose="02020603050405020304" pitchFamily="18" charset="0"/>
              <a:cs typeface="Times New Roman" panose="02020603050405020304" pitchFamily="18" charset="0"/>
            </a:endParaRPr>
          </a:p>
          <a:p>
            <a:pPr marL="0" indent="0" algn="just">
              <a:buNone/>
            </a:pPr>
            <a:r>
              <a:rPr lang="en-US" sz="1800" dirty="0" err="1">
                <a:latin typeface="Times New Roman" panose="02020603050405020304" pitchFamily="18" charset="0"/>
                <a:cs typeface="Times New Roman" panose="02020603050405020304" pitchFamily="18" charset="0"/>
              </a:rPr>
              <a:t>Krizhevsky</a:t>
            </a:r>
            <a:r>
              <a:rPr lang="en-US" sz="1800" dirty="0">
                <a:latin typeface="Times New Roman" panose="02020603050405020304" pitchFamily="18" charset="0"/>
                <a:cs typeface="Times New Roman" panose="02020603050405020304" pitchFamily="18" charset="0"/>
              </a:rPr>
              <a:t>, A. (2009). Learning Multiple Layers of Features from Tiny Images. University of Toronto. Available at: </a:t>
            </a:r>
            <a:r>
              <a:rPr lang="en-US" sz="1800" u="sng"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https://www.cs.toronto.edu/~kriz/learning-features-2009-TR.pdf</a:t>
            </a:r>
            <a:r>
              <a:rPr lang="en-AE"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(Accessed: 13 July 2025)</a:t>
            </a:r>
            <a:endParaRPr lang="en-AE" sz="1800" dirty="0">
              <a:latin typeface="Times New Roman" panose="02020603050405020304" pitchFamily="18" charset="0"/>
              <a:cs typeface="Times New Roman" panose="02020603050405020304" pitchFamily="18" charset="0"/>
            </a:endParaRPr>
          </a:p>
          <a:p>
            <a:pPr marL="0" indent="0" algn="just">
              <a:buNone/>
            </a:pPr>
            <a:r>
              <a:rPr lang="fr-FR" sz="1800" dirty="0" err="1">
                <a:latin typeface="Times New Roman" panose="02020603050405020304" pitchFamily="18" charset="0"/>
                <a:cs typeface="Times New Roman" panose="02020603050405020304" pitchFamily="18" charset="0"/>
              </a:rPr>
              <a:t>TensorFlow</a:t>
            </a:r>
            <a:r>
              <a:rPr lang="fr-FR" sz="1800" dirty="0">
                <a:latin typeface="Times New Roman" panose="02020603050405020304" pitchFamily="18" charset="0"/>
                <a:cs typeface="Times New Roman" panose="02020603050405020304" pitchFamily="18" charset="0"/>
              </a:rPr>
              <a:t>/</a:t>
            </a:r>
            <a:r>
              <a:rPr lang="fr-FR" sz="1800" dirty="0" err="1">
                <a:latin typeface="Times New Roman" panose="02020603050405020304" pitchFamily="18" charset="0"/>
                <a:cs typeface="Times New Roman" panose="02020603050405020304" pitchFamily="18" charset="0"/>
              </a:rPr>
              <a:t>Keras</a:t>
            </a:r>
            <a:r>
              <a:rPr lang="fr-FR" sz="1800" dirty="0">
                <a:latin typeface="Times New Roman" panose="02020603050405020304" pitchFamily="18" charset="0"/>
                <a:cs typeface="Times New Roman" panose="02020603050405020304" pitchFamily="18" charset="0"/>
              </a:rPr>
              <a:t> Documentation. </a:t>
            </a:r>
            <a:r>
              <a:rPr lang="en-US" sz="1800" dirty="0">
                <a:latin typeface="Times New Roman" panose="02020603050405020304" pitchFamily="18" charset="0"/>
                <a:cs typeface="Times New Roman" panose="02020603050405020304" pitchFamily="18" charset="0"/>
              </a:rPr>
              <a:t>Transfer learning and fine-tuning guide.</a:t>
            </a:r>
            <a:br>
              <a:rPr lang="en-US" sz="1800" dirty="0">
                <a:latin typeface="Times New Roman" panose="02020603050405020304" pitchFamily="18" charset="0"/>
                <a:cs typeface="Times New Roman" panose="02020603050405020304" pitchFamily="18" charset="0"/>
              </a:rPr>
            </a:br>
            <a:r>
              <a:rPr lang="en-US" sz="1800" u="sng"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https://www.tensorflow.org/tutorials/images/transfer_learning</a:t>
            </a:r>
            <a:r>
              <a:rPr lang="en-US" sz="1800" dirty="0">
                <a:latin typeface="Times New Roman" panose="02020603050405020304" pitchFamily="18" charset="0"/>
                <a:cs typeface="Times New Roman" panose="02020603050405020304" pitchFamily="18" charset="0"/>
              </a:rPr>
              <a:t> (Accessed: 13 July 2025)</a:t>
            </a:r>
            <a:endParaRPr lang="en-AE"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3091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5" name="Picture 4" descr="A white rectangular sign with blue text">
            <a:extLst>
              <a:ext uri="{FF2B5EF4-FFF2-40B4-BE49-F238E27FC236}">
                <a16:creationId xmlns:a16="http://schemas.microsoft.com/office/drawing/2014/main" id="{2450D34E-0698-E12B-13C6-7075AB4A13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41844" y="1918295"/>
            <a:ext cx="4768755" cy="2673392"/>
          </a:xfrm>
          <a:prstGeom prst="rect">
            <a:avLst/>
          </a:prstGeom>
        </p:spPr>
      </p:pic>
    </p:spTree>
    <p:extLst>
      <p:ext uri="{BB962C8B-B14F-4D97-AF65-F5344CB8AC3E}">
        <p14:creationId xmlns:p14="http://schemas.microsoft.com/office/powerpoint/2010/main" val="349026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9">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0E7B8B0-81A9-39F7-B09E-5674343F448A}"/>
              </a:ext>
            </a:extLst>
          </p:cNvPr>
          <p:cNvSpPr>
            <a:spLocks noGrp="1"/>
          </p:cNvSpPr>
          <p:nvPr>
            <p:ph type="title"/>
          </p:nvPr>
        </p:nvSpPr>
        <p:spPr>
          <a:xfrm>
            <a:off x="371094" y="1161288"/>
            <a:ext cx="3438144" cy="1239012"/>
          </a:xfrm>
        </p:spPr>
        <p:txBody>
          <a:bodyPr anchor="ctr">
            <a:normAutofit/>
          </a:bodyPr>
          <a:lstStyle/>
          <a:p>
            <a:r>
              <a:rPr lang="en-US" sz="2800"/>
              <a:t>Introduction</a:t>
            </a:r>
          </a:p>
        </p:txBody>
      </p:sp>
      <p:sp>
        <p:nvSpPr>
          <p:cNvPr id="21" name="Rectangle 20">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descr="A collage of images of animals&#10;&#10;Description automatically generated">
            <a:extLst>
              <a:ext uri="{FF2B5EF4-FFF2-40B4-BE49-F238E27FC236}">
                <a16:creationId xmlns:a16="http://schemas.microsoft.com/office/drawing/2014/main" id="{F517FD75-C67A-4B0E-4191-C86241C61CAE}"/>
              </a:ext>
            </a:extLst>
          </p:cNvPr>
          <p:cNvPicPr>
            <a:picLocks noChangeAspect="1"/>
          </p:cNvPicPr>
          <p:nvPr/>
        </p:nvPicPr>
        <p:blipFill>
          <a:blip r:embed="rId3"/>
          <a:stretch>
            <a:fillRect/>
          </a:stretch>
        </p:blipFill>
        <p:spPr>
          <a:xfrm>
            <a:off x="4901184" y="1825296"/>
            <a:ext cx="6922008" cy="3307991"/>
          </a:xfrm>
          <a:prstGeom prst="rect">
            <a:avLst/>
          </a:prstGeom>
        </p:spPr>
      </p:pic>
      <p:sp>
        <p:nvSpPr>
          <p:cNvPr id="24" name="TextBox 23">
            <a:extLst>
              <a:ext uri="{FF2B5EF4-FFF2-40B4-BE49-F238E27FC236}">
                <a16:creationId xmlns:a16="http://schemas.microsoft.com/office/drawing/2014/main" id="{5A74803A-83A4-98C3-D011-0132B0C22455}"/>
              </a:ext>
            </a:extLst>
          </p:cNvPr>
          <p:cNvSpPr txBox="1"/>
          <p:nvPr/>
        </p:nvSpPr>
        <p:spPr>
          <a:xfrm>
            <a:off x="283028" y="2699656"/>
            <a:ext cx="374740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sz="2000" dirty="0"/>
              <a:t>Developed object recognition model using CIFAR-10 (</a:t>
            </a:r>
            <a:r>
              <a:rPr lang="en-US" sz="2000" dirty="0" err="1"/>
              <a:t>Krizhevsky</a:t>
            </a:r>
            <a:r>
              <a:rPr lang="en-US" sz="2000" dirty="0"/>
              <a:t>, 2009).</a:t>
            </a:r>
          </a:p>
          <a:p>
            <a:endParaRPr lang="en-US" sz="2000" dirty="0"/>
          </a:p>
          <a:p>
            <a:pPr marL="285750" indent="-285750">
              <a:buFont typeface="Arial" panose="020B0604020202020204" pitchFamily="34" charset="0"/>
              <a:buChar char="•"/>
            </a:pPr>
            <a:r>
              <a:rPr lang="en-US" sz="2000" dirty="0"/>
              <a:t>Used Deep Learning (CNNs + Transfer Learning) (Chollet, 2017).</a:t>
            </a:r>
          </a:p>
          <a:p>
            <a:endParaRPr lang="en-US" sz="2000" dirty="0"/>
          </a:p>
          <a:p>
            <a:pPr marL="285750" indent="-285750">
              <a:buFont typeface="Arial" panose="020B0604020202020204" pitchFamily="34" charset="0"/>
              <a:buChar char="•"/>
            </a:pPr>
            <a:r>
              <a:rPr lang="en-US" sz="2000" dirty="0"/>
              <a:t>Evaluated model performance on classification task.</a:t>
            </a:r>
          </a:p>
          <a:p>
            <a:endParaRPr lang="en-US" sz="2000" dirty="0"/>
          </a:p>
        </p:txBody>
      </p:sp>
    </p:spTree>
    <p:extLst>
      <p:ext uri="{BB962C8B-B14F-4D97-AF65-F5344CB8AC3E}">
        <p14:creationId xmlns:p14="http://schemas.microsoft.com/office/powerpoint/2010/main" val="228797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2F8593-1C84-06B0-4F9D-E14EB59882CE}"/>
              </a:ext>
            </a:extLst>
          </p:cNvPr>
          <p:cNvSpPr>
            <a:spLocks noGrp="1"/>
          </p:cNvSpPr>
          <p:nvPr>
            <p:ph type="title"/>
          </p:nvPr>
        </p:nvSpPr>
        <p:spPr>
          <a:xfrm>
            <a:off x="371094" y="1161288"/>
            <a:ext cx="3438144" cy="1239012"/>
          </a:xfrm>
        </p:spPr>
        <p:txBody>
          <a:bodyPr anchor="ctr">
            <a:normAutofit/>
          </a:bodyPr>
          <a:lstStyle/>
          <a:p>
            <a:r>
              <a:rPr lang="en-US" sz="2800"/>
              <a:t>EDA</a:t>
            </a: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9B70D2D-4B5B-5C85-9EB8-7F06EE40A3C0}"/>
              </a:ext>
            </a:extLst>
          </p:cNvPr>
          <p:cNvSpPr>
            <a:spLocks noGrp="1"/>
          </p:cNvSpPr>
          <p:nvPr>
            <p:ph idx="1"/>
          </p:nvPr>
        </p:nvSpPr>
        <p:spPr>
          <a:xfrm>
            <a:off x="371093" y="2080449"/>
            <a:ext cx="4616717" cy="4645471"/>
          </a:xfrm>
        </p:spPr>
        <p:txBody>
          <a:bodyPr vert="horz" lIns="91440" tIns="45720" rIns="91440" bIns="45720" rtlCol="0" anchor="t">
            <a:normAutofit fontScale="92500"/>
          </a:bodyPr>
          <a:lstStyle/>
          <a:p>
            <a:r>
              <a:rPr lang="en-US" sz="2000" dirty="0"/>
              <a:t>CIFAR-10: 60,000 images (32×32 RGB).</a:t>
            </a:r>
          </a:p>
          <a:p>
            <a:pPr marL="0" indent="0">
              <a:buNone/>
            </a:pPr>
            <a:endParaRPr lang="en-US" sz="2000" dirty="0"/>
          </a:p>
          <a:p>
            <a:r>
              <a:rPr lang="en-US" sz="2000" dirty="0"/>
              <a:t>10 balanced classes (</a:t>
            </a:r>
            <a:r>
              <a:rPr lang="en-US" sz="2000" dirty="0" err="1"/>
              <a:t>Krizhevsky</a:t>
            </a:r>
            <a:r>
              <a:rPr lang="en-US" sz="2000" dirty="0"/>
              <a:t>, 2009): airplane, automobile, bird, cat, deer, etc.</a:t>
            </a:r>
          </a:p>
          <a:p>
            <a:pPr marL="0" indent="0">
              <a:buNone/>
            </a:pPr>
            <a:endParaRPr lang="en-US" sz="2000" dirty="0"/>
          </a:p>
          <a:p>
            <a:r>
              <a:rPr lang="en-US" sz="2000" dirty="0"/>
              <a:t>Images are low-resolution and contain diverse features.</a:t>
            </a:r>
          </a:p>
          <a:p>
            <a:r>
              <a:rPr lang="en-US" sz="2000" dirty="0"/>
              <a:t>These bar plots illustrate the number of samples for each class in the training, validation, and test sets. All classes are equally distributed (6,000 total images per class), ensuring the model is not biased toward any category. This class balance helps improve the fairness and accuracy of evaluation metrics.</a:t>
            </a:r>
          </a:p>
          <a:p>
            <a:endParaRPr lang="en-US" sz="2000" dirty="0"/>
          </a:p>
          <a:p>
            <a:pPr marL="0" indent="0">
              <a:buNone/>
            </a:pPr>
            <a:endParaRPr lang="en-US" sz="2000" dirty="0"/>
          </a:p>
        </p:txBody>
      </p:sp>
      <p:pic>
        <p:nvPicPr>
          <p:cNvPr id="5" name="Picture 4">
            <a:extLst>
              <a:ext uri="{FF2B5EF4-FFF2-40B4-BE49-F238E27FC236}">
                <a16:creationId xmlns:a16="http://schemas.microsoft.com/office/drawing/2014/main" id="{5908DC77-4782-0AC1-6330-1446D9CF0D98}"/>
              </a:ext>
            </a:extLst>
          </p:cNvPr>
          <p:cNvPicPr>
            <a:picLocks noChangeAspect="1"/>
          </p:cNvPicPr>
          <p:nvPr/>
        </p:nvPicPr>
        <p:blipFill>
          <a:blip r:embed="rId3"/>
          <a:srcRect t="281" r="1" b="10099"/>
          <a:stretch>
            <a:fillRect/>
          </a:stretch>
        </p:blipFill>
        <p:spPr>
          <a:xfrm>
            <a:off x="5034155" y="590366"/>
            <a:ext cx="6731126" cy="2623097"/>
          </a:xfrm>
          <a:prstGeom prst="rect">
            <a:avLst/>
          </a:prstGeom>
        </p:spPr>
      </p:pic>
      <p:pic>
        <p:nvPicPr>
          <p:cNvPr id="6" name="Picture 5">
            <a:extLst>
              <a:ext uri="{FF2B5EF4-FFF2-40B4-BE49-F238E27FC236}">
                <a16:creationId xmlns:a16="http://schemas.microsoft.com/office/drawing/2014/main" id="{DB30A706-8E30-F9F8-6F01-8D5B6FAA23B9}"/>
              </a:ext>
            </a:extLst>
          </p:cNvPr>
          <p:cNvPicPr>
            <a:picLocks noChangeAspect="1"/>
          </p:cNvPicPr>
          <p:nvPr/>
        </p:nvPicPr>
        <p:blipFill>
          <a:blip r:embed="rId4"/>
          <a:srcRect l="13715" r="-2" b="-2"/>
          <a:stretch>
            <a:fillRect/>
          </a:stretch>
        </p:blipFill>
        <p:spPr>
          <a:xfrm>
            <a:off x="5186554" y="3535995"/>
            <a:ext cx="6806703" cy="3352653"/>
          </a:xfrm>
          <a:prstGeom prst="rect">
            <a:avLst/>
          </a:prstGeom>
        </p:spPr>
      </p:pic>
    </p:spTree>
    <p:extLst>
      <p:ext uri="{BB962C8B-B14F-4D97-AF65-F5344CB8AC3E}">
        <p14:creationId xmlns:p14="http://schemas.microsoft.com/office/powerpoint/2010/main" val="4241685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72F8593-1C84-06B0-4F9D-E14EB59882CE}"/>
              </a:ext>
            </a:extLst>
          </p:cNvPr>
          <p:cNvSpPr>
            <a:spLocks noGrp="1"/>
          </p:cNvSpPr>
          <p:nvPr>
            <p:ph type="title"/>
          </p:nvPr>
        </p:nvSpPr>
        <p:spPr>
          <a:xfrm>
            <a:off x="371094" y="1161288"/>
            <a:ext cx="3438144" cy="1239012"/>
          </a:xfrm>
        </p:spPr>
        <p:txBody>
          <a:bodyPr anchor="ctr">
            <a:normAutofit/>
          </a:bodyPr>
          <a:lstStyle/>
          <a:p>
            <a:r>
              <a:rPr lang="en-US" sz="2800"/>
              <a:t>Preprocessing</a:t>
            </a:r>
          </a:p>
        </p:txBody>
      </p:sp>
      <p:sp>
        <p:nvSpPr>
          <p:cNvPr id="15" name="Rectangle 14">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29B70D2D-4B5B-5C85-9EB8-7F06EE40A3C0}"/>
              </a:ext>
            </a:extLst>
          </p:cNvPr>
          <p:cNvSpPr>
            <a:spLocks noGrp="1"/>
          </p:cNvSpPr>
          <p:nvPr>
            <p:ph idx="1"/>
          </p:nvPr>
        </p:nvSpPr>
        <p:spPr>
          <a:xfrm>
            <a:off x="126679" y="2718054"/>
            <a:ext cx="4315924" cy="3207258"/>
          </a:xfrm>
        </p:spPr>
        <p:txBody>
          <a:bodyPr vert="horz" lIns="91440" tIns="45720" rIns="91440" bIns="45720" rtlCol="0" anchor="t">
            <a:normAutofit/>
          </a:bodyPr>
          <a:lstStyle/>
          <a:p>
            <a:pPr lvl="0"/>
            <a:r>
              <a:rPr lang="en-US" sz="2000" dirty="0"/>
              <a:t>Normalized pixel values: [0–255] → [0–1] (Brownlee, 2022).</a:t>
            </a:r>
          </a:p>
          <a:p>
            <a:pPr lvl="0"/>
            <a:r>
              <a:rPr lang="en-US" sz="2000" dirty="0"/>
              <a:t>Labels encoded using </a:t>
            </a:r>
            <a:r>
              <a:rPr lang="en-US" sz="2000" dirty="0" err="1"/>
              <a:t>sparse_categorical</a:t>
            </a:r>
            <a:endParaRPr lang="en-US" sz="2000" dirty="0"/>
          </a:p>
          <a:p>
            <a:pPr lvl="0"/>
            <a:r>
              <a:rPr lang="en-US" sz="2000" dirty="0"/>
              <a:t>Resized images to 96×96 for MobileNetV2 (Howard et al., 2017).</a:t>
            </a:r>
          </a:p>
          <a:p>
            <a:pPr lvl="0"/>
            <a:r>
              <a:rPr lang="en-US" sz="2000" dirty="0"/>
              <a:t>Partitioned data: 40,000 train / 10,000 </a:t>
            </a:r>
            <a:r>
              <a:rPr lang="en-US" sz="2000" dirty="0" err="1"/>
              <a:t>val</a:t>
            </a:r>
            <a:r>
              <a:rPr lang="en-US" sz="2000" dirty="0"/>
              <a:t> / 10,000 test</a:t>
            </a:r>
          </a:p>
        </p:txBody>
      </p:sp>
      <p:pic>
        <p:nvPicPr>
          <p:cNvPr id="5" name="Picture 4" descr="A screenshot of a computer program&#10;&#10;AI-generated content may be incorrect.">
            <a:extLst>
              <a:ext uri="{FF2B5EF4-FFF2-40B4-BE49-F238E27FC236}">
                <a16:creationId xmlns:a16="http://schemas.microsoft.com/office/drawing/2014/main" id="{AAD046DC-B8FE-D538-76A0-39434BE7EBE1}"/>
              </a:ext>
            </a:extLst>
          </p:cNvPr>
          <p:cNvPicPr>
            <a:picLocks noChangeAspect="1"/>
          </p:cNvPicPr>
          <p:nvPr/>
        </p:nvPicPr>
        <p:blipFill>
          <a:blip r:embed="rId3"/>
          <a:stretch>
            <a:fillRect/>
          </a:stretch>
        </p:blipFill>
        <p:spPr>
          <a:xfrm>
            <a:off x="5684065" y="1426546"/>
            <a:ext cx="6112042" cy="4549510"/>
          </a:xfrm>
          <a:prstGeom prst="rect">
            <a:avLst/>
          </a:prstGeom>
        </p:spPr>
      </p:pic>
    </p:spTree>
    <p:extLst>
      <p:ext uri="{BB962C8B-B14F-4D97-AF65-F5344CB8AC3E}">
        <p14:creationId xmlns:p14="http://schemas.microsoft.com/office/powerpoint/2010/main" val="25250988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7" name="Rectangle 9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9" name="Freeform: Shape 9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1" name="Freeform: Shape 10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AB56DB6-0B61-D6A6-395B-A1399440C849}"/>
              </a:ext>
            </a:extLst>
          </p:cNvPr>
          <p:cNvSpPr>
            <a:spLocks noGrp="1"/>
          </p:cNvSpPr>
          <p:nvPr>
            <p:ph type="title"/>
          </p:nvPr>
        </p:nvSpPr>
        <p:spPr>
          <a:xfrm>
            <a:off x="371094" y="1161288"/>
            <a:ext cx="3438144" cy="1239012"/>
          </a:xfrm>
        </p:spPr>
        <p:txBody>
          <a:bodyPr anchor="ctr">
            <a:normAutofit/>
          </a:bodyPr>
          <a:lstStyle/>
          <a:p>
            <a:r>
              <a:rPr lang="en-US" sz="2800"/>
              <a:t>Data partitions</a:t>
            </a:r>
          </a:p>
        </p:txBody>
      </p:sp>
      <p:sp>
        <p:nvSpPr>
          <p:cNvPr id="103" name="Rectangle 10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5" name="Rectangle 10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38C8B893-114F-5CF0-854A-E9F3BD0F2252}"/>
              </a:ext>
            </a:extLst>
          </p:cNvPr>
          <p:cNvSpPr>
            <a:spLocks noGrp="1"/>
          </p:cNvSpPr>
          <p:nvPr>
            <p:ph idx="1"/>
          </p:nvPr>
        </p:nvSpPr>
        <p:spPr>
          <a:xfrm>
            <a:off x="371094" y="2718054"/>
            <a:ext cx="3438906" cy="3207258"/>
          </a:xfrm>
        </p:spPr>
        <p:txBody>
          <a:bodyPr vert="horz" lIns="91440" tIns="45720" rIns="91440" bIns="45720" rtlCol="0" anchor="t">
            <a:noAutofit/>
          </a:bodyPr>
          <a:lstStyle/>
          <a:p>
            <a:pPr lvl="0"/>
            <a:r>
              <a:rPr lang="en-US" sz="2000" dirty="0"/>
              <a:t>Training set: 40,000 images</a:t>
            </a:r>
          </a:p>
          <a:p>
            <a:pPr lvl="0"/>
            <a:r>
              <a:rPr lang="en-US" sz="2000" dirty="0"/>
              <a:t>Validation set: 10,000 images</a:t>
            </a:r>
          </a:p>
          <a:p>
            <a:pPr lvl="0"/>
            <a:r>
              <a:rPr lang="en-US" sz="2000" dirty="0"/>
              <a:t>Test set: 10,000 images</a:t>
            </a:r>
          </a:p>
          <a:p>
            <a:pPr lvl="0"/>
            <a:r>
              <a:rPr lang="en-US" sz="2000" dirty="0"/>
              <a:t>Split helps tune hyperparameters and avoid overfitting.</a:t>
            </a:r>
          </a:p>
        </p:txBody>
      </p:sp>
      <p:pic>
        <p:nvPicPr>
          <p:cNvPr id="92" name="Picture 91" descr="Training Set คืออะไร ทำไมเราต้องแยกชุดข้อมูล Train / Test Split เป็น ...">
            <a:extLst>
              <a:ext uri="{FF2B5EF4-FFF2-40B4-BE49-F238E27FC236}">
                <a16:creationId xmlns:a16="http://schemas.microsoft.com/office/drawing/2014/main" id="{4898B621-3C88-533D-71EC-90E39DE3F36E}"/>
              </a:ext>
            </a:extLst>
          </p:cNvPr>
          <p:cNvPicPr>
            <a:picLocks noChangeAspect="1"/>
          </p:cNvPicPr>
          <p:nvPr/>
        </p:nvPicPr>
        <p:blipFill>
          <a:blip r:embed="rId3"/>
          <a:stretch>
            <a:fillRect/>
          </a:stretch>
        </p:blipFill>
        <p:spPr>
          <a:xfrm>
            <a:off x="4886807" y="1162115"/>
            <a:ext cx="6922008" cy="3512919"/>
          </a:xfrm>
          <a:prstGeom prst="rect">
            <a:avLst/>
          </a:prstGeom>
        </p:spPr>
      </p:pic>
      <p:pic>
        <p:nvPicPr>
          <p:cNvPr id="5" name="Picture 4" descr="A black text on a white background&#10;&#10;AI-generated content may be incorrect.">
            <a:extLst>
              <a:ext uri="{FF2B5EF4-FFF2-40B4-BE49-F238E27FC236}">
                <a16:creationId xmlns:a16="http://schemas.microsoft.com/office/drawing/2014/main" id="{97E8C49F-D511-9DDF-90F1-35333F87BF71}"/>
              </a:ext>
            </a:extLst>
          </p:cNvPr>
          <p:cNvPicPr>
            <a:picLocks noChangeAspect="1"/>
          </p:cNvPicPr>
          <p:nvPr/>
        </p:nvPicPr>
        <p:blipFill>
          <a:blip r:embed="rId4"/>
          <a:stretch>
            <a:fillRect/>
          </a:stretch>
        </p:blipFill>
        <p:spPr>
          <a:xfrm>
            <a:off x="5770880" y="4839886"/>
            <a:ext cx="4927600" cy="1418674"/>
          </a:xfrm>
          <a:prstGeom prst="rect">
            <a:avLst/>
          </a:prstGeom>
        </p:spPr>
      </p:pic>
    </p:spTree>
    <p:extLst>
      <p:ext uri="{BB962C8B-B14F-4D97-AF65-F5344CB8AC3E}">
        <p14:creationId xmlns:p14="http://schemas.microsoft.com/office/powerpoint/2010/main" val="2832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Shape 12">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774DE03-69AC-F805-2381-8B9FD6F57E9B}"/>
              </a:ext>
            </a:extLst>
          </p:cNvPr>
          <p:cNvSpPr>
            <a:spLocks noGrp="1"/>
          </p:cNvSpPr>
          <p:nvPr>
            <p:ph type="title"/>
          </p:nvPr>
        </p:nvSpPr>
        <p:spPr>
          <a:xfrm>
            <a:off x="371094" y="1161288"/>
            <a:ext cx="3438144" cy="1239012"/>
          </a:xfrm>
        </p:spPr>
        <p:txBody>
          <a:bodyPr anchor="ctr">
            <a:normAutofit/>
          </a:bodyPr>
          <a:lstStyle/>
          <a:p>
            <a:r>
              <a:rPr lang="en-US" sz="2800"/>
              <a:t>Architecture</a:t>
            </a:r>
          </a:p>
        </p:txBody>
      </p:sp>
      <p:sp>
        <p:nvSpPr>
          <p:cNvPr id="17" name="Rectangle 16">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0C36F233-D3E7-062F-4932-085C011F7E1C}"/>
              </a:ext>
            </a:extLst>
          </p:cNvPr>
          <p:cNvSpPr>
            <a:spLocks noGrp="1"/>
          </p:cNvSpPr>
          <p:nvPr>
            <p:ph idx="1"/>
          </p:nvPr>
        </p:nvSpPr>
        <p:spPr>
          <a:xfrm>
            <a:off x="123444" y="2718054"/>
            <a:ext cx="4496181" cy="3207258"/>
          </a:xfrm>
        </p:spPr>
        <p:txBody>
          <a:bodyPr anchor="t">
            <a:normAutofit/>
          </a:bodyPr>
          <a:lstStyle/>
          <a:p>
            <a:pPr lvl="0"/>
            <a:r>
              <a:rPr lang="en-US" sz="2000" dirty="0"/>
              <a:t>2 Conv2D Layers + </a:t>
            </a:r>
            <a:r>
              <a:rPr lang="en-US" sz="2000" dirty="0" err="1"/>
              <a:t>MaxPooling</a:t>
            </a:r>
            <a:endParaRPr lang="en-US" sz="2000" dirty="0"/>
          </a:p>
          <a:p>
            <a:pPr lvl="0"/>
            <a:r>
              <a:rPr lang="en-US" sz="2000" dirty="0"/>
              <a:t>Flatten + Dense(128) + Dropout(0.5) (Brownlee, 2022).</a:t>
            </a:r>
          </a:p>
          <a:p>
            <a:pPr lvl="0"/>
            <a:r>
              <a:rPr lang="en-US" sz="2000" dirty="0"/>
              <a:t>Output: Dense(10), </a:t>
            </a:r>
            <a:r>
              <a:rPr lang="en-US" sz="2000" dirty="0" err="1"/>
              <a:t>softmax</a:t>
            </a:r>
            <a:r>
              <a:rPr lang="en-US" sz="2000" dirty="0"/>
              <a:t> activation (Chollet, 2017).</a:t>
            </a:r>
          </a:p>
          <a:p>
            <a:pPr lvl="0"/>
            <a:r>
              <a:rPr lang="en-US" sz="2000" dirty="0"/>
              <a:t>Built using </a:t>
            </a:r>
            <a:r>
              <a:rPr lang="en-US" sz="2000" dirty="0" err="1"/>
              <a:t>keras.Sequential</a:t>
            </a:r>
            <a:endParaRPr lang="en-US" sz="2000" dirty="0"/>
          </a:p>
        </p:txBody>
      </p:sp>
      <p:pic>
        <p:nvPicPr>
          <p:cNvPr id="4" name="Content Placeholder 3" descr="Different Types of CNN Architectures Explained: Examples">
            <a:extLst>
              <a:ext uri="{FF2B5EF4-FFF2-40B4-BE49-F238E27FC236}">
                <a16:creationId xmlns:a16="http://schemas.microsoft.com/office/drawing/2014/main" id="{B72BD3D6-251E-A038-6532-8272E90A6C27}"/>
              </a:ext>
            </a:extLst>
          </p:cNvPr>
          <p:cNvPicPr>
            <a:picLocks noChangeAspect="1"/>
          </p:cNvPicPr>
          <p:nvPr/>
        </p:nvPicPr>
        <p:blipFill>
          <a:blip r:embed="rId3"/>
          <a:stretch>
            <a:fillRect/>
          </a:stretch>
        </p:blipFill>
        <p:spPr>
          <a:xfrm>
            <a:off x="4901184" y="2354466"/>
            <a:ext cx="6922008" cy="2249651"/>
          </a:xfrm>
          <a:prstGeom prst="rect">
            <a:avLst/>
          </a:prstGeom>
        </p:spPr>
      </p:pic>
    </p:spTree>
    <p:extLst>
      <p:ext uri="{BB962C8B-B14F-4D97-AF65-F5344CB8AC3E}">
        <p14:creationId xmlns:p14="http://schemas.microsoft.com/office/powerpoint/2010/main" val="57130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76E4C9-6D98-6473-1D1D-6B58C5F3AC88}"/>
              </a:ext>
            </a:extLst>
          </p:cNvPr>
          <p:cNvSpPr>
            <a:spLocks noGrp="1"/>
          </p:cNvSpPr>
          <p:nvPr>
            <p:ph type="title"/>
          </p:nvPr>
        </p:nvSpPr>
        <p:spPr>
          <a:xfrm>
            <a:off x="621792" y="1161288"/>
            <a:ext cx="3602736" cy="4526280"/>
          </a:xfrm>
        </p:spPr>
        <p:txBody>
          <a:bodyPr>
            <a:normAutofit/>
          </a:bodyPr>
          <a:lstStyle/>
          <a:p>
            <a:r>
              <a:rPr lang="en-US" sz="4000"/>
              <a:t>Architecture (Transfer Learning)</a:t>
            </a:r>
          </a:p>
        </p:txBody>
      </p:sp>
      <p:sp>
        <p:nvSpPr>
          <p:cNvPr id="14" name="Rectangle 13">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DC50272-8BB7-F75A-E460-92F70E2A5541}"/>
              </a:ext>
            </a:extLst>
          </p:cNvPr>
          <p:cNvSpPr>
            <a:spLocks noGrp="1"/>
          </p:cNvSpPr>
          <p:nvPr>
            <p:ph idx="1"/>
          </p:nvPr>
        </p:nvSpPr>
        <p:spPr>
          <a:xfrm>
            <a:off x="5434149" y="932688"/>
            <a:ext cx="5916603" cy="4992624"/>
          </a:xfrm>
        </p:spPr>
        <p:txBody>
          <a:bodyPr anchor="ctr">
            <a:normAutofit/>
          </a:bodyPr>
          <a:lstStyle/>
          <a:p>
            <a:pPr lvl="0"/>
            <a:r>
              <a:rPr lang="en-US" sz="2000" dirty="0"/>
              <a:t>Base: MobileNetV2 (pretrained on ImageNet)</a:t>
            </a:r>
          </a:p>
          <a:p>
            <a:pPr lvl="0"/>
            <a:r>
              <a:rPr lang="en-US" sz="2000" dirty="0"/>
              <a:t>Top layers added: GAP → Dense(128) → Dropout → Dense(10)</a:t>
            </a:r>
          </a:p>
          <a:p>
            <a:pPr lvl="0"/>
            <a:r>
              <a:rPr lang="en-US" sz="2000" dirty="0"/>
              <a:t>Frozen base model initially (Howard et al., 2017; Deng et al., 2009).</a:t>
            </a:r>
          </a:p>
          <a:p>
            <a:pPr lvl="0"/>
            <a:r>
              <a:rPr lang="en-US" sz="2000" dirty="0"/>
              <a:t>Fine-tuned last 50 layers</a:t>
            </a:r>
          </a:p>
          <a:p>
            <a:pPr marL="0" indent="0">
              <a:buNone/>
            </a:pPr>
            <a:endParaRPr lang="en-US" sz="2000" dirty="0"/>
          </a:p>
        </p:txBody>
      </p:sp>
    </p:spTree>
    <p:extLst>
      <p:ext uri="{BB962C8B-B14F-4D97-AF65-F5344CB8AC3E}">
        <p14:creationId xmlns:p14="http://schemas.microsoft.com/office/powerpoint/2010/main" val="2793940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4DE03-69AC-F805-2381-8B9FD6F57E9B}"/>
              </a:ext>
            </a:extLst>
          </p:cNvPr>
          <p:cNvSpPr>
            <a:spLocks noGrp="1"/>
          </p:cNvSpPr>
          <p:nvPr>
            <p:ph type="title"/>
          </p:nvPr>
        </p:nvSpPr>
        <p:spPr>
          <a:xfrm>
            <a:off x="630936" y="502920"/>
            <a:ext cx="3419856" cy="1463040"/>
          </a:xfrm>
        </p:spPr>
        <p:txBody>
          <a:bodyPr anchor="ctr">
            <a:normAutofit/>
          </a:bodyPr>
          <a:lstStyle/>
          <a:p>
            <a:r>
              <a:rPr lang="en-US" sz="4800"/>
              <a:t>Training</a:t>
            </a:r>
          </a:p>
        </p:txBody>
      </p:sp>
      <p:sp>
        <p:nvSpPr>
          <p:cNvPr id="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CBDAAA-E149-5C9D-E742-955D0BAD3030}"/>
              </a:ext>
            </a:extLst>
          </p:cNvPr>
          <p:cNvSpPr>
            <a:spLocks noGrp="1"/>
          </p:cNvSpPr>
          <p:nvPr>
            <p:ph idx="1"/>
          </p:nvPr>
        </p:nvSpPr>
        <p:spPr>
          <a:xfrm>
            <a:off x="4654295" y="502920"/>
            <a:ext cx="6894576" cy="1463040"/>
          </a:xfrm>
        </p:spPr>
        <p:txBody>
          <a:bodyPr vert="horz" lIns="91440" tIns="45720" rIns="91440" bIns="45720" rtlCol="0" anchor="ctr">
            <a:normAutofit fontScale="85000" lnSpcReduction="20000"/>
          </a:bodyPr>
          <a:lstStyle/>
          <a:p>
            <a:pPr lvl="0"/>
            <a:r>
              <a:rPr lang="en-US" sz="1800" dirty="0"/>
              <a:t>Optimizer: Adam</a:t>
            </a:r>
          </a:p>
          <a:p>
            <a:pPr lvl="0"/>
            <a:r>
              <a:rPr lang="en-US" sz="1800" dirty="0"/>
              <a:t>Loss: </a:t>
            </a:r>
            <a:r>
              <a:rPr lang="en-US" sz="1800" dirty="0" err="1"/>
              <a:t>sparse_categorical_crossentropy</a:t>
            </a:r>
            <a:endParaRPr lang="en-US" sz="1800" dirty="0"/>
          </a:p>
          <a:p>
            <a:pPr lvl="0"/>
            <a:r>
              <a:rPr lang="en-US" sz="1800" dirty="0"/>
              <a:t>Epochs: 20 (CNN), 10 + 10 (Transfer model)</a:t>
            </a:r>
          </a:p>
          <a:p>
            <a:pPr lvl="0"/>
            <a:r>
              <a:rPr lang="en-US" sz="1800" dirty="0"/>
              <a:t>Batch size: 64 (TensorFlow/</a:t>
            </a:r>
            <a:r>
              <a:rPr lang="en-US" sz="1800" dirty="0" err="1"/>
              <a:t>Keras</a:t>
            </a:r>
            <a:r>
              <a:rPr lang="en-US" sz="1800" dirty="0"/>
              <a:t> Docs, 2023).</a:t>
            </a:r>
          </a:p>
          <a:p>
            <a:pPr lvl="0"/>
            <a:r>
              <a:rPr lang="en-US" sz="1800" dirty="0"/>
              <a:t>Early stopping based on validation loss</a:t>
            </a:r>
          </a:p>
        </p:txBody>
      </p:sp>
      <p:pic>
        <p:nvPicPr>
          <p:cNvPr id="4" name="Picture 3">
            <a:extLst>
              <a:ext uri="{FF2B5EF4-FFF2-40B4-BE49-F238E27FC236}">
                <a16:creationId xmlns:a16="http://schemas.microsoft.com/office/drawing/2014/main" id="{7C78C975-7AA7-B2FE-E8A3-01F55D264B68}"/>
              </a:ext>
            </a:extLst>
          </p:cNvPr>
          <p:cNvPicPr>
            <a:picLocks noChangeAspect="1"/>
          </p:cNvPicPr>
          <p:nvPr/>
        </p:nvPicPr>
        <p:blipFill>
          <a:blip r:embed="rId3"/>
          <a:stretch>
            <a:fillRect/>
          </a:stretch>
        </p:blipFill>
        <p:spPr>
          <a:xfrm>
            <a:off x="1046144" y="2290936"/>
            <a:ext cx="10087519" cy="3959352"/>
          </a:xfrm>
          <a:prstGeom prst="rect">
            <a:avLst/>
          </a:prstGeom>
        </p:spPr>
      </p:pic>
    </p:spTree>
    <p:extLst>
      <p:ext uri="{BB962C8B-B14F-4D97-AF65-F5344CB8AC3E}">
        <p14:creationId xmlns:p14="http://schemas.microsoft.com/office/powerpoint/2010/main" val="29178979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TM02900688[[fn=Facet]]</Template>
  <TotalTime>228</TotalTime>
  <Words>1194</Words>
  <Application>Microsoft Office PowerPoint</Application>
  <PresentationFormat>Widescreen</PresentationFormat>
  <Paragraphs>107</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Times New Roman</vt:lpstr>
      <vt:lpstr>office theme</vt:lpstr>
      <vt:lpstr>Individual Presentation (Track 2)</vt:lpstr>
      <vt:lpstr>Contents</vt:lpstr>
      <vt:lpstr>Introduction</vt:lpstr>
      <vt:lpstr>EDA</vt:lpstr>
      <vt:lpstr>Preprocessing</vt:lpstr>
      <vt:lpstr>Data partitions</vt:lpstr>
      <vt:lpstr>Architecture</vt:lpstr>
      <vt:lpstr>Architecture (Transfer Learning)</vt:lpstr>
      <vt:lpstr>Training</vt:lpstr>
      <vt:lpstr>Evaluation</vt:lpstr>
      <vt:lpstr>PowerPoint Presentation</vt:lpstr>
      <vt:lpstr>PowerPoint Presentation</vt:lpstr>
      <vt:lpstr>Confusion matrix</vt:lpstr>
      <vt:lpstr>Single Image test</vt:lpstr>
      <vt:lpstr>Strengths &amp; Weaknesses</vt:lpstr>
      <vt:lpstr>Code</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Hassan khan</dc:creator>
  <cp:lastModifiedBy>Fahad Saleh Murad Abdallah</cp:lastModifiedBy>
  <cp:revision>777</cp:revision>
  <dcterms:created xsi:type="dcterms:W3CDTF">2025-01-09T22:29:55Z</dcterms:created>
  <dcterms:modified xsi:type="dcterms:W3CDTF">2025-07-19T23:04:14Z</dcterms:modified>
</cp:coreProperties>
</file>