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DM Serif Display" charset="1" panose="00000000000000000000"/>
      <p:regular r:id="rId26"/>
    </p:embeddedFont>
    <p:embeddedFont>
      <p:font typeface="Montserrat Medium" charset="1" panose="00000600000000000000"/>
      <p:regular r:id="rId27"/>
    </p:embeddedFont>
    <p:embeddedFont>
      <p:font typeface="Montserrat" charset="1" panose="00000500000000000000"/>
      <p:regular r:id="rId28"/>
    </p:embeddedFont>
    <p:embeddedFont>
      <p:font typeface="Montserrat Bold" charset="1" panose="00000800000000000000"/>
      <p:regular r:id="rId29"/>
    </p:embeddedFont>
    <p:embeddedFont>
      <p:font typeface="Montserrat Bold Italics" charset="1" panose="00000800000000000000"/>
      <p:regular r:id="rId30"/>
    </p:embeddedFont>
    <p:embeddedFont>
      <p:font typeface="Montserrat Italics" charset="1" panose="00000500000000000000"/>
      <p:regular r:id="rId31"/>
    </p:embeddedFont>
    <p:embeddedFont>
      <p:font typeface="Sigher" charset="1" panose="00000000000000000000"/>
      <p:regular r:id="rId32"/>
    </p:embeddedFont>
    <p:embeddedFont>
      <p:font typeface="Open Sauce" charset="1" panose="00000500000000000000"/>
      <p:regular r:id="rId33"/>
    </p:embeddedFont>
    <p:embeddedFont>
      <p:font typeface="Open Sauce Italics"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6331D"/>
        </a:solidFill>
      </p:bgPr>
    </p:bg>
    <p:spTree>
      <p:nvGrpSpPr>
        <p:cNvPr id="1" name=""/>
        <p:cNvGrpSpPr/>
        <p:nvPr/>
      </p:nvGrpSpPr>
      <p:grpSpPr>
        <a:xfrm>
          <a:off x="0" y="0"/>
          <a:ext cx="0" cy="0"/>
          <a:chOff x="0" y="0"/>
          <a:chExt cx="0" cy="0"/>
        </a:xfrm>
      </p:grpSpPr>
      <p:sp>
        <p:nvSpPr>
          <p:cNvPr name="Freeform 2" id="2"/>
          <p:cNvSpPr/>
          <p:nvPr/>
        </p:nvSpPr>
        <p:spPr>
          <a:xfrm flipH="false" flipV="false" rot="0">
            <a:off x="-188401" y="-3008781"/>
            <a:ext cx="16958533" cy="9539175"/>
          </a:xfrm>
          <a:custGeom>
            <a:avLst/>
            <a:gdLst/>
            <a:ahLst/>
            <a:cxnLst/>
            <a:rect r="r" b="b" t="t" l="l"/>
            <a:pathLst>
              <a:path h="9539175" w="16958533">
                <a:moveTo>
                  <a:pt x="0" y="0"/>
                </a:moveTo>
                <a:lnTo>
                  <a:pt x="16958533" y="0"/>
                </a:lnTo>
                <a:lnTo>
                  <a:pt x="16958533" y="9539175"/>
                </a:lnTo>
                <a:lnTo>
                  <a:pt x="0" y="9539175"/>
                </a:lnTo>
                <a:lnTo>
                  <a:pt x="0" y="0"/>
                </a:lnTo>
                <a:close/>
              </a:path>
            </a:pathLst>
          </a:custGeom>
          <a:blipFill>
            <a:blip r:embed="rId2"/>
            <a:stretch>
              <a:fillRect l="0" t="0" r="0" b="0"/>
            </a:stretch>
          </a:blipFill>
        </p:spPr>
      </p:sp>
      <p:grpSp>
        <p:nvGrpSpPr>
          <p:cNvPr name="Group 3" id="3"/>
          <p:cNvGrpSpPr/>
          <p:nvPr/>
        </p:nvGrpSpPr>
        <p:grpSpPr>
          <a:xfrm rot="0">
            <a:off x="-188401" y="5945210"/>
            <a:ext cx="16958533" cy="5432593"/>
            <a:chOff x="0" y="0"/>
            <a:chExt cx="4466445" cy="1430807"/>
          </a:xfrm>
        </p:grpSpPr>
        <p:sp>
          <p:nvSpPr>
            <p:cNvPr name="Freeform 4" id="4"/>
            <p:cNvSpPr/>
            <p:nvPr/>
          </p:nvSpPr>
          <p:spPr>
            <a:xfrm flipH="false" flipV="false" rot="0">
              <a:off x="0" y="0"/>
              <a:ext cx="4466445" cy="1430807"/>
            </a:xfrm>
            <a:custGeom>
              <a:avLst/>
              <a:gdLst/>
              <a:ahLst/>
              <a:cxnLst/>
              <a:rect r="r" b="b" t="t" l="l"/>
              <a:pathLst>
                <a:path h="1430807" w="4466445">
                  <a:moveTo>
                    <a:pt x="0" y="0"/>
                  </a:moveTo>
                  <a:lnTo>
                    <a:pt x="4466445" y="0"/>
                  </a:lnTo>
                  <a:lnTo>
                    <a:pt x="4466445" y="1430807"/>
                  </a:lnTo>
                  <a:lnTo>
                    <a:pt x="0" y="1430807"/>
                  </a:lnTo>
                  <a:close/>
                </a:path>
              </a:pathLst>
            </a:custGeom>
            <a:solidFill>
              <a:srgbClr val="819DB2"/>
            </a:solidFill>
          </p:spPr>
        </p:sp>
        <p:sp>
          <p:nvSpPr>
            <p:cNvPr name="TextBox 5" id="5"/>
            <p:cNvSpPr txBox="true"/>
            <p:nvPr/>
          </p:nvSpPr>
          <p:spPr>
            <a:xfrm>
              <a:off x="0" y="-38100"/>
              <a:ext cx="4466445" cy="1468907"/>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16770132" y="-733959"/>
            <a:ext cx="1956300" cy="11720288"/>
            <a:chOff x="0" y="0"/>
            <a:chExt cx="515239" cy="3086825"/>
          </a:xfrm>
        </p:grpSpPr>
        <p:sp>
          <p:nvSpPr>
            <p:cNvPr name="Freeform 7" id="7"/>
            <p:cNvSpPr/>
            <p:nvPr/>
          </p:nvSpPr>
          <p:spPr>
            <a:xfrm flipH="false" flipV="false" rot="0">
              <a:off x="0" y="0"/>
              <a:ext cx="515239" cy="3086825"/>
            </a:xfrm>
            <a:custGeom>
              <a:avLst/>
              <a:gdLst/>
              <a:ahLst/>
              <a:cxnLst/>
              <a:rect r="r" b="b" t="t" l="l"/>
              <a:pathLst>
                <a:path h="3086825" w="515239">
                  <a:moveTo>
                    <a:pt x="0" y="0"/>
                  </a:moveTo>
                  <a:lnTo>
                    <a:pt x="515239" y="0"/>
                  </a:lnTo>
                  <a:lnTo>
                    <a:pt x="515239" y="3086825"/>
                  </a:lnTo>
                  <a:lnTo>
                    <a:pt x="0" y="3086825"/>
                  </a:lnTo>
                  <a:close/>
                </a:path>
              </a:pathLst>
            </a:custGeom>
            <a:solidFill>
              <a:srgbClr val="EEF8FF"/>
            </a:solidFill>
          </p:spPr>
        </p:sp>
        <p:sp>
          <p:nvSpPr>
            <p:cNvPr name="TextBox 8" id="8"/>
            <p:cNvSpPr txBox="true"/>
            <p:nvPr/>
          </p:nvSpPr>
          <p:spPr>
            <a:xfrm>
              <a:off x="0" y="-38100"/>
              <a:ext cx="515239" cy="3124925"/>
            </a:xfrm>
            <a:prstGeom prst="rect">
              <a:avLst/>
            </a:prstGeom>
          </p:spPr>
          <p:txBody>
            <a:bodyPr anchor="ctr" rtlCol="false" tIns="50800" lIns="50800" bIns="50800" rIns="50800"/>
            <a:lstStyle/>
            <a:p>
              <a:pPr algn="ctr">
                <a:lnSpc>
                  <a:spcPts val="2940"/>
                </a:lnSpc>
              </a:pPr>
            </a:p>
          </p:txBody>
        </p:sp>
      </p:grpSp>
      <p:grpSp>
        <p:nvGrpSpPr>
          <p:cNvPr name="Group 9" id="9"/>
          <p:cNvGrpSpPr/>
          <p:nvPr/>
        </p:nvGrpSpPr>
        <p:grpSpPr>
          <a:xfrm rot="0">
            <a:off x="1028700" y="1028700"/>
            <a:ext cx="843898" cy="84389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9DB2"/>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2" id="12"/>
          <p:cNvSpPr/>
          <p:nvPr/>
        </p:nvSpPr>
        <p:spPr>
          <a:xfrm flipH="false" flipV="false" rot="0">
            <a:off x="1246519" y="1250231"/>
            <a:ext cx="408259" cy="400836"/>
          </a:xfrm>
          <a:custGeom>
            <a:avLst/>
            <a:gdLst/>
            <a:ahLst/>
            <a:cxnLst/>
            <a:rect r="r" b="b" t="t" l="l"/>
            <a:pathLst>
              <a:path h="400836" w="408259">
                <a:moveTo>
                  <a:pt x="0" y="0"/>
                </a:moveTo>
                <a:lnTo>
                  <a:pt x="408259" y="0"/>
                </a:lnTo>
                <a:lnTo>
                  <a:pt x="408259" y="400836"/>
                </a:lnTo>
                <a:lnTo>
                  <a:pt x="0" y="4008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028700" y="5939282"/>
            <a:ext cx="13351867" cy="1882984"/>
          </a:xfrm>
          <a:prstGeom prst="rect">
            <a:avLst/>
          </a:prstGeom>
        </p:spPr>
        <p:txBody>
          <a:bodyPr anchor="t" rtlCol="false" tIns="0" lIns="0" bIns="0" rIns="0">
            <a:spAutoFit/>
          </a:bodyPr>
          <a:lstStyle/>
          <a:p>
            <a:pPr algn="l">
              <a:lnSpc>
                <a:spcPts val="15388"/>
              </a:lnSpc>
            </a:pPr>
            <a:r>
              <a:rPr lang="en-US" sz="10991">
                <a:solidFill>
                  <a:srgbClr val="2D4457"/>
                </a:solidFill>
                <a:latin typeface="DM Serif Display"/>
              </a:rPr>
              <a:t>Abdullateef Adebiyi</a:t>
            </a:r>
          </a:p>
        </p:txBody>
      </p:sp>
      <p:sp>
        <p:nvSpPr>
          <p:cNvPr name="TextBox 14" id="14"/>
          <p:cNvSpPr txBox="true"/>
          <p:nvPr/>
        </p:nvSpPr>
        <p:spPr>
          <a:xfrm rot="0">
            <a:off x="1246519" y="7998497"/>
            <a:ext cx="9078030" cy="663010"/>
          </a:xfrm>
          <a:prstGeom prst="rect">
            <a:avLst/>
          </a:prstGeom>
        </p:spPr>
        <p:txBody>
          <a:bodyPr anchor="t" rtlCol="false" tIns="0" lIns="0" bIns="0" rIns="0">
            <a:spAutoFit/>
          </a:bodyPr>
          <a:lstStyle/>
          <a:p>
            <a:pPr algn="l">
              <a:lnSpc>
                <a:spcPts val="5450"/>
              </a:lnSpc>
            </a:pPr>
            <a:r>
              <a:rPr lang="en-US" sz="3892">
                <a:solidFill>
                  <a:srgbClr val="2D4457"/>
                </a:solidFill>
                <a:latin typeface="Montserrat Medium"/>
              </a:rPr>
              <a:t>Hotel Reservation Analysis with SQL</a:t>
            </a:r>
          </a:p>
        </p:txBody>
      </p:sp>
      <p:sp>
        <p:nvSpPr>
          <p:cNvPr name="TextBox 15" id="15"/>
          <p:cNvSpPr txBox="true"/>
          <p:nvPr/>
        </p:nvSpPr>
        <p:spPr>
          <a:xfrm rot="5399999">
            <a:off x="14168493" y="4840317"/>
            <a:ext cx="6541805" cy="605204"/>
          </a:xfrm>
          <a:prstGeom prst="rect">
            <a:avLst/>
          </a:prstGeom>
        </p:spPr>
        <p:txBody>
          <a:bodyPr anchor="t" rtlCol="false" tIns="0" lIns="0" bIns="0" rIns="0">
            <a:spAutoFit/>
          </a:bodyPr>
          <a:lstStyle/>
          <a:p>
            <a:pPr algn="ctr">
              <a:lnSpc>
                <a:spcPts val="4964"/>
              </a:lnSpc>
            </a:pPr>
            <a:r>
              <a:rPr lang="en-US" sz="3545">
                <a:solidFill>
                  <a:srgbClr val="5B778D"/>
                </a:solidFill>
                <a:latin typeface="Montserrat Medium"/>
              </a:rPr>
              <a:t>HOTEL X</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8371" y="205717"/>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540462" y="340059"/>
            <a:ext cx="247579" cy="243078"/>
          </a:xfrm>
          <a:custGeom>
            <a:avLst/>
            <a:gdLst/>
            <a:ahLst/>
            <a:cxnLst/>
            <a:rect r="r" b="b" t="t" l="l"/>
            <a:pathLst>
              <a:path h="243078" w="247579">
                <a:moveTo>
                  <a:pt x="0" y="0"/>
                </a:moveTo>
                <a:lnTo>
                  <a:pt x="247579" y="0"/>
                </a:lnTo>
                <a:lnTo>
                  <a:pt x="247579"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607285" y="1866934"/>
            <a:ext cx="9060968" cy="5172303"/>
          </a:xfrm>
          <a:custGeom>
            <a:avLst/>
            <a:gdLst/>
            <a:ahLst/>
            <a:cxnLst/>
            <a:rect r="r" b="b" t="t" l="l"/>
            <a:pathLst>
              <a:path h="5172303" w="9060968">
                <a:moveTo>
                  <a:pt x="0" y="0"/>
                </a:moveTo>
                <a:lnTo>
                  <a:pt x="9060968" y="0"/>
                </a:lnTo>
                <a:lnTo>
                  <a:pt x="9060968" y="5172302"/>
                </a:lnTo>
                <a:lnTo>
                  <a:pt x="0" y="5172302"/>
                </a:lnTo>
                <a:lnTo>
                  <a:pt x="0" y="0"/>
                </a:lnTo>
                <a:close/>
              </a:path>
            </a:pathLst>
          </a:custGeom>
          <a:blipFill>
            <a:blip r:embed="rId4"/>
            <a:stretch>
              <a:fillRect l="0" t="0" r="0" b="0"/>
            </a:stretch>
          </a:blipFill>
        </p:spPr>
      </p:sp>
      <p:sp>
        <p:nvSpPr>
          <p:cNvPr name="Freeform 7" id="7"/>
          <p:cNvSpPr/>
          <p:nvPr/>
        </p:nvSpPr>
        <p:spPr>
          <a:xfrm flipH="false" flipV="false" rot="0">
            <a:off x="9144000" y="7447883"/>
            <a:ext cx="8571782" cy="2332827"/>
          </a:xfrm>
          <a:custGeom>
            <a:avLst/>
            <a:gdLst/>
            <a:ahLst/>
            <a:cxnLst/>
            <a:rect r="r" b="b" t="t" l="l"/>
            <a:pathLst>
              <a:path h="2332827" w="8571782">
                <a:moveTo>
                  <a:pt x="0" y="0"/>
                </a:moveTo>
                <a:lnTo>
                  <a:pt x="8571782" y="0"/>
                </a:lnTo>
                <a:lnTo>
                  <a:pt x="8571782" y="2332827"/>
                </a:lnTo>
                <a:lnTo>
                  <a:pt x="0" y="2332827"/>
                </a:lnTo>
                <a:lnTo>
                  <a:pt x="0" y="0"/>
                </a:lnTo>
                <a:close/>
              </a:path>
            </a:pathLst>
          </a:custGeom>
          <a:blipFill>
            <a:blip r:embed="rId5"/>
            <a:stretch>
              <a:fillRect l="0" t="0" r="0" b="0"/>
            </a:stretch>
          </a:blipFill>
        </p:spPr>
      </p:sp>
      <p:sp>
        <p:nvSpPr>
          <p:cNvPr name="Freeform 8" id="8"/>
          <p:cNvSpPr/>
          <p:nvPr/>
        </p:nvSpPr>
        <p:spPr>
          <a:xfrm flipH="false" flipV="false" rot="0">
            <a:off x="0" y="2400568"/>
            <a:ext cx="9979783" cy="3364225"/>
          </a:xfrm>
          <a:custGeom>
            <a:avLst/>
            <a:gdLst/>
            <a:ahLst/>
            <a:cxnLst/>
            <a:rect r="r" b="b" t="t" l="l"/>
            <a:pathLst>
              <a:path h="3364225" w="9979783">
                <a:moveTo>
                  <a:pt x="0" y="0"/>
                </a:moveTo>
                <a:lnTo>
                  <a:pt x="9979783" y="0"/>
                </a:lnTo>
                <a:lnTo>
                  <a:pt x="9979783" y="3364226"/>
                </a:lnTo>
                <a:lnTo>
                  <a:pt x="0" y="3364226"/>
                </a:lnTo>
                <a:lnTo>
                  <a:pt x="0" y="0"/>
                </a:lnTo>
                <a:close/>
              </a:path>
            </a:pathLst>
          </a:custGeom>
          <a:blipFill>
            <a:blip r:embed="rId6"/>
            <a:stretch>
              <a:fillRect l="0" t="0" r="0" b="0"/>
            </a:stretch>
          </a:blipFill>
        </p:spPr>
      </p:sp>
      <p:sp>
        <p:nvSpPr>
          <p:cNvPr name="Freeform 9" id="9"/>
          <p:cNvSpPr/>
          <p:nvPr/>
        </p:nvSpPr>
        <p:spPr>
          <a:xfrm flipH="false" flipV="false" rot="0">
            <a:off x="151781" y="5898144"/>
            <a:ext cx="9118726" cy="1725164"/>
          </a:xfrm>
          <a:custGeom>
            <a:avLst/>
            <a:gdLst/>
            <a:ahLst/>
            <a:cxnLst/>
            <a:rect r="r" b="b" t="t" l="l"/>
            <a:pathLst>
              <a:path h="1725164" w="9118726">
                <a:moveTo>
                  <a:pt x="0" y="0"/>
                </a:moveTo>
                <a:lnTo>
                  <a:pt x="9118726" y="0"/>
                </a:lnTo>
                <a:lnTo>
                  <a:pt x="9118726" y="1725164"/>
                </a:lnTo>
                <a:lnTo>
                  <a:pt x="0" y="1725164"/>
                </a:lnTo>
                <a:lnTo>
                  <a:pt x="0" y="0"/>
                </a:lnTo>
                <a:close/>
              </a:path>
            </a:pathLst>
          </a:custGeom>
          <a:blipFill>
            <a:blip r:embed="rId7"/>
            <a:stretch>
              <a:fillRect l="0" t="0" r="0" b="0"/>
            </a:stretch>
          </a:blipFill>
        </p:spPr>
      </p:sp>
      <p:sp>
        <p:nvSpPr>
          <p:cNvPr name="TextBox 10" id="10"/>
          <p:cNvSpPr txBox="true"/>
          <p:nvPr/>
        </p:nvSpPr>
        <p:spPr>
          <a:xfrm rot="0">
            <a:off x="699507" y="736529"/>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11" id="11"/>
          <p:cNvSpPr txBox="true"/>
          <p:nvPr/>
        </p:nvSpPr>
        <p:spPr>
          <a:xfrm rot="0">
            <a:off x="2003215" y="220566"/>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1854"/>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236196"/>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2139640"/>
            <a:ext cx="9677234" cy="4346993"/>
          </a:xfrm>
          <a:custGeom>
            <a:avLst/>
            <a:gdLst/>
            <a:ahLst/>
            <a:cxnLst/>
            <a:rect r="r" b="b" t="t" l="l"/>
            <a:pathLst>
              <a:path h="4346993" w="9677234">
                <a:moveTo>
                  <a:pt x="0" y="0"/>
                </a:moveTo>
                <a:lnTo>
                  <a:pt x="9677234" y="0"/>
                </a:lnTo>
                <a:lnTo>
                  <a:pt x="9677234" y="4346993"/>
                </a:lnTo>
                <a:lnTo>
                  <a:pt x="0" y="4346993"/>
                </a:lnTo>
                <a:lnTo>
                  <a:pt x="0" y="0"/>
                </a:lnTo>
                <a:close/>
              </a:path>
            </a:pathLst>
          </a:custGeom>
          <a:blipFill>
            <a:blip r:embed="rId4"/>
            <a:stretch>
              <a:fillRect l="0" t="0" r="0" b="0"/>
            </a:stretch>
          </a:blipFill>
        </p:spPr>
      </p:sp>
      <p:sp>
        <p:nvSpPr>
          <p:cNvPr name="Freeform 7" id="7"/>
          <p:cNvSpPr/>
          <p:nvPr/>
        </p:nvSpPr>
        <p:spPr>
          <a:xfrm flipH="false" flipV="false" rot="0">
            <a:off x="139561" y="6619983"/>
            <a:ext cx="9004439" cy="1595723"/>
          </a:xfrm>
          <a:custGeom>
            <a:avLst/>
            <a:gdLst/>
            <a:ahLst/>
            <a:cxnLst/>
            <a:rect r="r" b="b" t="t" l="l"/>
            <a:pathLst>
              <a:path h="1595723" w="9004439">
                <a:moveTo>
                  <a:pt x="0" y="0"/>
                </a:moveTo>
                <a:lnTo>
                  <a:pt x="9004439" y="0"/>
                </a:lnTo>
                <a:lnTo>
                  <a:pt x="9004439" y="1595723"/>
                </a:lnTo>
                <a:lnTo>
                  <a:pt x="0" y="1595723"/>
                </a:lnTo>
                <a:lnTo>
                  <a:pt x="0" y="0"/>
                </a:lnTo>
                <a:close/>
              </a:path>
            </a:pathLst>
          </a:custGeom>
          <a:blipFill>
            <a:blip r:embed="rId5"/>
            <a:stretch>
              <a:fillRect l="0" t="0" r="0" b="0"/>
            </a:stretch>
          </a:blipFill>
        </p:spPr>
      </p:sp>
      <p:sp>
        <p:nvSpPr>
          <p:cNvPr name="Freeform 8" id="8"/>
          <p:cNvSpPr/>
          <p:nvPr/>
        </p:nvSpPr>
        <p:spPr>
          <a:xfrm flipH="false" flipV="false" rot="0">
            <a:off x="8855956" y="2139640"/>
            <a:ext cx="9839790" cy="2423948"/>
          </a:xfrm>
          <a:custGeom>
            <a:avLst/>
            <a:gdLst/>
            <a:ahLst/>
            <a:cxnLst/>
            <a:rect r="r" b="b" t="t" l="l"/>
            <a:pathLst>
              <a:path h="2423948" w="9839790">
                <a:moveTo>
                  <a:pt x="0" y="0"/>
                </a:moveTo>
                <a:lnTo>
                  <a:pt x="9839789" y="0"/>
                </a:lnTo>
                <a:lnTo>
                  <a:pt x="9839789" y="2423948"/>
                </a:lnTo>
                <a:lnTo>
                  <a:pt x="0" y="2423948"/>
                </a:lnTo>
                <a:lnTo>
                  <a:pt x="0" y="0"/>
                </a:lnTo>
                <a:close/>
              </a:path>
            </a:pathLst>
          </a:custGeom>
          <a:blipFill>
            <a:blip r:embed="rId6"/>
            <a:stretch>
              <a:fillRect l="0" t="0" r="0" b="0"/>
            </a:stretch>
          </a:blipFill>
        </p:spPr>
      </p:sp>
      <p:sp>
        <p:nvSpPr>
          <p:cNvPr name="Freeform 9" id="9"/>
          <p:cNvSpPr/>
          <p:nvPr/>
        </p:nvSpPr>
        <p:spPr>
          <a:xfrm flipH="false" flipV="false" rot="0">
            <a:off x="9498541" y="4814336"/>
            <a:ext cx="8554620" cy="2068569"/>
          </a:xfrm>
          <a:custGeom>
            <a:avLst/>
            <a:gdLst/>
            <a:ahLst/>
            <a:cxnLst/>
            <a:rect r="r" b="b" t="t" l="l"/>
            <a:pathLst>
              <a:path h="2068569" w="8554620">
                <a:moveTo>
                  <a:pt x="0" y="0"/>
                </a:moveTo>
                <a:lnTo>
                  <a:pt x="8554620" y="0"/>
                </a:lnTo>
                <a:lnTo>
                  <a:pt x="8554620" y="2068569"/>
                </a:lnTo>
                <a:lnTo>
                  <a:pt x="0" y="2068569"/>
                </a:lnTo>
                <a:lnTo>
                  <a:pt x="0" y="0"/>
                </a:lnTo>
                <a:close/>
              </a:path>
            </a:pathLst>
          </a:custGeom>
          <a:blipFill>
            <a:blip r:embed="rId7"/>
            <a:stretch>
              <a:fillRect l="0" t="0" r="0" b="-12059"/>
            </a:stretch>
          </a:blipFill>
        </p:spPr>
      </p:sp>
      <p:sp>
        <p:nvSpPr>
          <p:cNvPr name="TextBox 10" id="10"/>
          <p:cNvSpPr txBox="true"/>
          <p:nvPr/>
        </p:nvSpPr>
        <p:spPr>
          <a:xfrm rot="0">
            <a:off x="1078634" y="632666"/>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11" id="11"/>
          <p:cNvSpPr txBox="true"/>
          <p:nvPr/>
        </p:nvSpPr>
        <p:spPr>
          <a:xfrm rot="0">
            <a:off x="1674022" y="116704"/>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6609" y="274620"/>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028700" y="408962"/>
            <a:ext cx="247579" cy="243078"/>
          </a:xfrm>
          <a:custGeom>
            <a:avLst/>
            <a:gdLst/>
            <a:ahLst/>
            <a:cxnLst/>
            <a:rect r="r" b="b" t="t" l="l"/>
            <a:pathLst>
              <a:path h="243078" w="247579">
                <a:moveTo>
                  <a:pt x="0" y="0"/>
                </a:moveTo>
                <a:lnTo>
                  <a:pt x="247579" y="0"/>
                </a:lnTo>
                <a:lnTo>
                  <a:pt x="247579"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2431425"/>
            <a:ext cx="10352300" cy="2101595"/>
          </a:xfrm>
          <a:custGeom>
            <a:avLst/>
            <a:gdLst/>
            <a:ahLst/>
            <a:cxnLst/>
            <a:rect r="r" b="b" t="t" l="l"/>
            <a:pathLst>
              <a:path h="2101595" w="10352300">
                <a:moveTo>
                  <a:pt x="0" y="0"/>
                </a:moveTo>
                <a:lnTo>
                  <a:pt x="10352300" y="0"/>
                </a:lnTo>
                <a:lnTo>
                  <a:pt x="10352300" y="2101595"/>
                </a:lnTo>
                <a:lnTo>
                  <a:pt x="0" y="2101595"/>
                </a:lnTo>
                <a:lnTo>
                  <a:pt x="0" y="0"/>
                </a:lnTo>
                <a:close/>
              </a:path>
            </a:pathLst>
          </a:custGeom>
          <a:blipFill>
            <a:blip r:embed="rId4"/>
            <a:stretch>
              <a:fillRect l="0" t="0" r="0" b="0"/>
            </a:stretch>
          </a:blipFill>
        </p:spPr>
      </p:sp>
      <p:sp>
        <p:nvSpPr>
          <p:cNvPr name="Freeform 7" id="7"/>
          <p:cNvSpPr/>
          <p:nvPr/>
        </p:nvSpPr>
        <p:spPr>
          <a:xfrm flipH="false" flipV="false" rot="0">
            <a:off x="109716" y="4666370"/>
            <a:ext cx="8444602" cy="2545799"/>
          </a:xfrm>
          <a:custGeom>
            <a:avLst/>
            <a:gdLst/>
            <a:ahLst/>
            <a:cxnLst/>
            <a:rect r="r" b="b" t="t" l="l"/>
            <a:pathLst>
              <a:path h="2545799" w="8444602">
                <a:moveTo>
                  <a:pt x="0" y="0"/>
                </a:moveTo>
                <a:lnTo>
                  <a:pt x="8444602" y="0"/>
                </a:lnTo>
                <a:lnTo>
                  <a:pt x="8444602" y="2545799"/>
                </a:lnTo>
                <a:lnTo>
                  <a:pt x="0" y="2545799"/>
                </a:lnTo>
                <a:lnTo>
                  <a:pt x="0" y="0"/>
                </a:lnTo>
                <a:close/>
              </a:path>
            </a:pathLst>
          </a:custGeom>
          <a:blipFill>
            <a:blip r:embed="rId5"/>
            <a:stretch>
              <a:fillRect l="0" t="0" r="0" b="0"/>
            </a:stretch>
          </a:blipFill>
        </p:spPr>
      </p:sp>
      <p:sp>
        <p:nvSpPr>
          <p:cNvPr name="Freeform 8" id="8"/>
          <p:cNvSpPr/>
          <p:nvPr/>
        </p:nvSpPr>
        <p:spPr>
          <a:xfrm flipH="false" flipV="false" rot="0">
            <a:off x="8554318" y="2875175"/>
            <a:ext cx="10132439" cy="3582390"/>
          </a:xfrm>
          <a:custGeom>
            <a:avLst/>
            <a:gdLst/>
            <a:ahLst/>
            <a:cxnLst/>
            <a:rect r="r" b="b" t="t" l="l"/>
            <a:pathLst>
              <a:path h="3582390" w="10132439">
                <a:moveTo>
                  <a:pt x="0" y="0"/>
                </a:moveTo>
                <a:lnTo>
                  <a:pt x="10132439" y="0"/>
                </a:lnTo>
                <a:lnTo>
                  <a:pt x="10132439" y="3582390"/>
                </a:lnTo>
                <a:lnTo>
                  <a:pt x="0" y="3582390"/>
                </a:lnTo>
                <a:lnTo>
                  <a:pt x="0" y="0"/>
                </a:lnTo>
                <a:close/>
              </a:path>
            </a:pathLst>
          </a:custGeom>
          <a:blipFill>
            <a:blip r:embed="rId6"/>
            <a:stretch>
              <a:fillRect l="0" t="0" r="0" b="0"/>
            </a:stretch>
          </a:blipFill>
        </p:spPr>
      </p:sp>
      <p:sp>
        <p:nvSpPr>
          <p:cNvPr name="Freeform 9" id="9"/>
          <p:cNvSpPr/>
          <p:nvPr/>
        </p:nvSpPr>
        <p:spPr>
          <a:xfrm flipH="false" flipV="false" rot="0">
            <a:off x="8554318" y="6748347"/>
            <a:ext cx="8999183" cy="1677814"/>
          </a:xfrm>
          <a:custGeom>
            <a:avLst/>
            <a:gdLst/>
            <a:ahLst/>
            <a:cxnLst/>
            <a:rect r="r" b="b" t="t" l="l"/>
            <a:pathLst>
              <a:path h="1677814" w="8999183">
                <a:moveTo>
                  <a:pt x="0" y="0"/>
                </a:moveTo>
                <a:lnTo>
                  <a:pt x="8999183" y="0"/>
                </a:lnTo>
                <a:lnTo>
                  <a:pt x="8999183" y="1677814"/>
                </a:lnTo>
                <a:lnTo>
                  <a:pt x="0" y="1677814"/>
                </a:lnTo>
                <a:lnTo>
                  <a:pt x="0" y="0"/>
                </a:lnTo>
                <a:close/>
              </a:path>
            </a:pathLst>
          </a:custGeom>
          <a:blipFill>
            <a:blip r:embed="rId7"/>
            <a:stretch>
              <a:fillRect l="0" t="0" r="0" b="0"/>
            </a:stretch>
          </a:blipFill>
        </p:spPr>
      </p:sp>
      <p:sp>
        <p:nvSpPr>
          <p:cNvPr name="TextBox 10" id="10"/>
          <p:cNvSpPr txBox="true"/>
          <p:nvPr/>
        </p:nvSpPr>
        <p:spPr>
          <a:xfrm rot="0">
            <a:off x="1276279" y="805432"/>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11" id="11"/>
          <p:cNvSpPr txBox="true"/>
          <p:nvPr/>
        </p:nvSpPr>
        <p:spPr>
          <a:xfrm rot="0">
            <a:off x="1624088" y="289477"/>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71690" y="101862"/>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03781" y="236204"/>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5250" y="2307978"/>
            <a:ext cx="10300341" cy="2659433"/>
          </a:xfrm>
          <a:custGeom>
            <a:avLst/>
            <a:gdLst/>
            <a:ahLst/>
            <a:cxnLst/>
            <a:rect r="r" b="b" t="t" l="l"/>
            <a:pathLst>
              <a:path h="2659433" w="10300341">
                <a:moveTo>
                  <a:pt x="0" y="0"/>
                </a:moveTo>
                <a:lnTo>
                  <a:pt x="10300341" y="0"/>
                </a:lnTo>
                <a:lnTo>
                  <a:pt x="10300341" y="2659433"/>
                </a:lnTo>
                <a:lnTo>
                  <a:pt x="0" y="2659433"/>
                </a:lnTo>
                <a:lnTo>
                  <a:pt x="0" y="0"/>
                </a:lnTo>
                <a:close/>
              </a:path>
            </a:pathLst>
          </a:custGeom>
          <a:blipFill>
            <a:blip r:embed="rId4"/>
            <a:stretch>
              <a:fillRect l="0" t="0" r="0" b="0"/>
            </a:stretch>
          </a:blipFill>
        </p:spPr>
      </p:sp>
      <p:sp>
        <p:nvSpPr>
          <p:cNvPr name="Freeform 7" id="7"/>
          <p:cNvSpPr/>
          <p:nvPr/>
        </p:nvSpPr>
        <p:spPr>
          <a:xfrm flipH="false" flipV="false" rot="0">
            <a:off x="198992" y="5034086"/>
            <a:ext cx="8266050" cy="3041282"/>
          </a:xfrm>
          <a:custGeom>
            <a:avLst/>
            <a:gdLst/>
            <a:ahLst/>
            <a:cxnLst/>
            <a:rect r="r" b="b" t="t" l="l"/>
            <a:pathLst>
              <a:path h="3041282" w="8266050">
                <a:moveTo>
                  <a:pt x="0" y="0"/>
                </a:moveTo>
                <a:lnTo>
                  <a:pt x="8266050" y="0"/>
                </a:lnTo>
                <a:lnTo>
                  <a:pt x="8266050" y="3041282"/>
                </a:lnTo>
                <a:lnTo>
                  <a:pt x="0" y="3041282"/>
                </a:lnTo>
                <a:lnTo>
                  <a:pt x="0" y="0"/>
                </a:lnTo>
                <a:close/>
              </a:path>
            </a:pathLst>
          </a:custGeom>
          <a:blipFill>
            <a:blip r:embed="rId5"/>
            <a:stretch>
              <a:fillRect l="0" t="0" r="0" b="0"/>
            </a:stretch>
          </a:blipFill>
        </p:spPr>
      </p:sp>
      <p:sp>
        <p:nvSpPr>
          <p:cNvPr name="Freeform 8" id="8"/>
          <p:cNvSpPr/>
          <p:nvPr/>
        </p:nvSpPr>
        <p:spPr>
          <a:xfrm flipH="false" flipV="false" rot="0">
            <a:off x="7935700" y="2691639"/>
            <a:ext cx="10352300" cy="2451861"/>
          </a:xfrm>
          <a:custGeom>
            <a:avLst/>
            <a:gdLst/>
            <a:ahLst/>
            <a:cxnLst/>
            <a:rect r="r" b="b" t="t" l="l"/>
            <a:pathLst>
              <a:path h="2451861" w="10352300">
                <a:moveTo>
                  <a:pt x="0" y="0"/>
                </a:moveTo>
                <a:lnTo>
                  <a:pt x="10352300" y="0"/>
                </a:lnTo>
                <a:lnTo>
                  <a:pt x="10352300" y="2451861"/>
                </a:lnTo>
                <a:lnTo>
                  <a:pt x="0" y="2451861"/>
                </a:lnTo>
                <a:lnTo>
                  <a:pt x="0" y="0"/>
                </a:lnTo>
                <a:close/>
              </a:path>
            </a:pathLst>
          </a:custGeom>
          <a:blipFill>
            <a:blip r:embed="rId6"/>
            <a:stretch>
              <a:fillRect l="0" t="0" r="0" b="0"/>
            </a:stretch>
          </a:blipFill>
        </p:spPr>
      </p:sp>
      <p:sp>
        <p:nvSpPr>
          <p:cNvPr name="Freeform 9" id="9"/>
          <p:cNvSpPr/>
          <p:nvPr/>
        </p:nvSpPr>
        <p:spPr>
          <a:xfrm flipH="false" flipV="false" rot="0">
            <a:off x="8465042" y="5415360"/>
            <a:ext cx="9485232" cy="1139367"/>
          </a:xfrm>
          <a:custGeom>
            <a:avLst/>
            <a:gdLst/>
            <a:ahLst/>
            <a:cxnLst/>
            <a:rect r="r" b="b" t="t" l="l"/>
            <a:pathLst>
              <a:path h="1139367" w="9485232">
                <a:moveTo>
                  <a:pt x="0" y="0"/>
                </a:moveTo>
                <a:lnTo>
                  <a:pt x="9485232" y="0"/>
                </a:lnTo>
                <a:lnTo>
                  <a:pt x="9485232" y="1139367"/>
                </a:lnTo>
                <a:lnTo>
                  <a:pt x="0" y="1139367"/>
                </a:lnTo>
                <a:lnTo>
                  <a:pt x="0" y="0"/>
                </a:lnTo>
                <a:close/>
              </a:path>
            </a:pathLst>
          </a:custGeom>
          <a:blipFill>
            <a:blip r:embed="rId7"/>
            <a:stretch>
              <a:fillRect l="0" t="0" r="0" b="0"/>
            </a:stretch>
          </a:blipFill>
        </p:spPr>
      </p:sp>
      <p:sp>
        <p:nvSpPr>
          <p:cNvPr name="TextBox 10" id="10"/>
          <p:cNvSpPr txBox="true"/>
          <p:nvPr/>
        </p:nvSpPr>
        <p:spPr>
          <a:xfrm rot="0">
            <a:off x="971690" y="632674"/>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11" id="11"/>
          <p:cNvSpPr txBox="true"/>
          <p:nvPr/>
        </p:nvSpPr>
        <p:spPr>
          <a:xfrm rot="0">
            <a:off x="1624088" y="116719"/>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66674"/>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391639"/>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2240066"/>
            <a:ext cx="10662891" cy="1774249"/>
          </a:xfrm>
          <a:custGeom>
            <a:avLst/>
            <a:gdLst/>
            <a:ahLst/>
            <a:cxnLst/>
            <a:rect r="r" b="b" t="t" l="l"/>
            <a:pathLst>
              <a:path h="1774249" w="10662891">
                <a:moveTo>
                  <a:pt x="0" y="0"/>
                </a:moveTo>
                <a:lnTo>
                  <a:pt x="10662891" y="0"/>
                </a:lnTo>
                <a:lnTo>
                  <a:pt x="10662891" y="1774249"/>
                </a:lnTo>
                <a:lnTo>
                  <a:pt x="0" y="1774249"/>
                </a:lnTo>
                <a:lnTo>
                  <a:pt x="0" y="0"/>
                </a:lnTo>
                <a:close/>
              </a:path>
            </a:pathLst>
          </a:custGeom>
          <a:blipFill>
            <a:blip r:embed="rId4"/>
            <a:stretch>
              <a:fillRect l="0" t="0" r="0" b="0"/>
            </a:stretch>
          </a:blipFill>
        </p:spPr>
      </p:sp>
      <p:sp>
        <p:nvSpPr>
          <p:cNvPr name="Freeform 7" id="7"/>
          <p:cNvSpPr/>
          <p:nvPr/>
        </p:nvSpPr>
        <p:spPr>
          <a:xfrm flipH="false" flipV="false" rot="0">
            <a:off x="0" y="4174808"/>
            <a:ext cx="8806294" cy="1937385"/>
          </a:xfrm>
          <a:custGeom>
            <a:avLst/>
            <a:gdLst/>
            <a:ahLst/>
            <a:cxnLst/>
            <a:rect r="r" b="b" t="t" l="l"/>
            <a:pathLst>
              <a:path h="1937385" w="8806294">
                <a:moveTo>
                  <a:pt x="0" y="0"/>
                </a:moveTo>
                <a:lnTo>
                  <a:pt x="8806294" y="0"/>
                </a:lnTo>
                <a:lnTo>
                  <a:pt x="8806294" y="1937384"/>
                </a:lnTo>
                <a:lnTo>
                  <a:pt x="0" y="1937384"/>
                </a:lnTo>
                <a:lnTo>
                  <a:pt x="0" y="0"/>
                </a:lnTo>
                <a:close/>
              </a:path>
            </a:pathLst>
          </a:custGeom>
          <a:blipFill>
            <a:blip r:embed="rId5"/>
            <a:stretch>
              <a:fillRect l="0" t="0" r="0" b="0"/>
            </a:stretch>
          </a:blipFill>
        </p:spPr>
      </p:sp>
      <p:sp>
        <p:nvSpPr>
          <p:cNvPr name="TextBox 8" id="8"/>
          <p:cNvSpPr txBox="true"/>
          <p:nvPr/>
        </p:nvSpPr>
        <p:spPr>
          <a:xfrm rot="0">
            <a:off x="1028700" y="797486"/>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9" id="9"/>
          <p:cNvSpPr txBox="true"/>
          <p:nvPr/>
        </p:nvSpPr>
        <p:spPr>
          <a:xfrm rot="0">
            <a:off x="1624088" y="344014"/>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68191"/>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402533"/>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929408"/>
            <a:ext cx="10383977" cy="5268907"/>
          </a:xfrm>
          <a:custGeom>
            <a:avLst/>
            <a:gdLst/>
            <a:ahLst/>
            <a:cxnLst/>
            <a:rect r="r" b="b" t="t" l="l"/>
            <a:pathLst>
              <a:path h="5268907" w="10383977">
                <a:moveTo>
                  <a:pt x="0" y="0"/>
                </a:moveTo>
                <a:lnTo>
                  <a:pt x="10383977" y="0"/>
                </a:lnTo>
                <a:lnTo>
                  <a:pt x="10383977" y="5268907"/>
                </a:lnTo>
                <a:lnTo>
                  <a:pt x="0" y="5268907"/>
                </a:lnTo>
                <a:lnTo>
                  <a:pt x="0" y="0"/>
                </a:lnTo>
                <a:close/>
              </a:path>
            </a:pathLst>
          </a:custGeom>
          <a:blipFill>
            <a:blip r:embed="rId4"/>
            <a:stretch>
              <a:fillRect l="0" t="0" r="0" b="0"/>
            </a:stretch>
          </a:blipFill>
        </p:spPr>
      </p:sp>
      <p:sp>
        <p:nvSpPr>
          <p:cNvPr name="Freeform 7" id="7"/>
          <p:cNvSpPr/>
          <p:nvPr/>
        </p:nvSpPr>
        <p:spPr>
          <a:xfrm flipH="false" flipV="false" rot="0">
            <a:off x="9852090" y="2627347"/>
            <a:ext cx="6813655" cy="5032307"/>
          </a:xfrm>
          <a:custGeom>
            <a:avLst/>
            <a:gdLst/>
            <a:ahLst/>
            <a:cxnLst/>
            <a:rect r="r" b="b" t="t" l="l"/>
            <a:pathLst>
              <a:path h="5032307" w="6813655">
                <a:moveTo>
                  <a:pt x="0" y="0"/>
                </a:moveTo>
                <a:lnTo>
                  <a:pt x="6813654" y="0"/>
                </a:lnTo>
                <a:lnTo>
                  <a:pt x="6813654" y="5032306"/>
                </a:lnTo>
                <a:lnTo>
                  <a:pt x="0" y="5032306"/>
                </a:lnTo>
                <a:lnTo>
                  <a:pt x="0" y="0"/>
                </a:lnTo>
                <a:close/>
              </a:path>
            </a:pathLst>
          </a:custGeom>
          <a:blipFill>
            <a:blip r:embed="rId5"/>
            <a:stretch>
              <a:fillRect l="0" t="0" r="0" b="0"/>
            </a:stretch>
          </a:blipFill>
        </p:spPr>
      </p:sp>
      <p:sp>
        <p:nvSpPr>
          <p:cNvPr name="TextBox 8" id="8"/>
          <p:cNvSpPr txBox="true"/>
          <p:nvPr/>
        </p:nvSpPr>
        <p:spPr>
          <a:xfrm rot="0">
            <a:off x="1028700" y="799003"/>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9" id="9"/>
          <p:cNvSpPr txBox="true"/>
          <p:nvPr/>
        </p:nvSpPr>
        <p:spPr>
          <a:xfrm rot="0">
            <a:off x="1624088" y="220566"/>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1862"/>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236204"/>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763079"/>
            <a:ext cx="11067655" cy="3542258"/>
          </a:xfrm>
          <a:custGeom>
            <a:avLst/>
            <a:gdLst/>
            <a:ahLst/>
            <a:cxnLst/>
            <a:rect r="r" b="b" t="t" l="l"/>
            <a:pathLst>
              <a:path h="3542258" w="11067655">
                <a:moveTo>
                  <a:pt x="0" y="0"/>
                </a:moveTo>
                <a:lnTo>
                  <a:pt x="11067655" y="0"/>
                </a:lnTo>
                <a:lnTo>
                  <a:pt x="11067655" y="3542258"/>
                </a:lnTo>
                <a:lnTo>
                  <a:pt x="0" y="3542258"/>
                </a:lnTo>
                <a:lnTo>
                  <a:pt x="0" y="0"/>
                </a:lnTo>
                <a:close/>
              </a:path>
            </a:pathLst>
          </a:custGeom>
          <a:blipFill>
            <a:blip r:embed="rId4"/>
            <a:stretch>
              <a:fillRect l="0" t="0" r="0" b="0"/>
            </a:stretch>
          </a:blipFill>
        </p:spPr>
      </p:sp>
      <p:sp>
        <p:nvSpPr>
          <p:cNvPr name="Freeform 7" id="7"/>
          <p:cNvSpPr/>
          <p:nvPr/>
        </p:nvSpPr>
        <p:spPr>
          <a:xfrm flipH="false" flipV="false" rot="0">
            <a:off x="0" y="5438687"/>
            <a:ext cx="8742564" cy="4228452"/>
          </a:xfrm>
          <a:custGeom>
            <a:avLst/>
            <a:gdLst/>
            <a:ahLst/>
            <a:cxnLst/>
            <a:rect r="r" b="b" t="t" l="l"/>
            <a:pathLst>
              <a:path h="4228452" w="8742564">
                <a:moveTo>
                  <a:pt x="0" y="0"/>
                </a:moveTo>
                <a:lnTo>
                  <a:pt x="8742564" y="0"/>
                </a:lnTo>
                <a:lnTo>
                  <a:pt x="8742564" y="4228452"/>
                </a:lnTo>
                <a:lnTo>
                  <a:pt x="0" y="4228452"/>
                </a:lnTo>
                <a:lnTo>
                  <a:pt x="0" y="0"/>
                </a:lnTo>
                <a:close/>
              </a:path>
            </a:pathLst>
          </a:custGeom>
          <a:blipFill>
            <a:blip r:embed="rId5"/>
            <a:stretch>
              <a:fillRect l="0" t="0" r="-5177" b="0"/>
            </a:stretch>
          </a:blipFill>
        </p:spPr>
      </p:sp>
      <p:sp>
        <p:nvSpPr>
          <p:cNvPr name="Freeform 8" id="8"/>
          <p:cNvSpPr/>
          <p:nvPr/>
        </p:nvSpPr>
        <p:spPr>
          <a:xfrm flipH="false" flipV="false" rot="0">
            <a:off x="7880214" y="2035623"/>
            <a:ext cx="11166763" cy="3403064"/>
          </a:xfrm>
          <a:custGeom>
            <a:avLst/>
            <a:gdLst/>
            <a:ahLst/>
            <a:cxnLst/>
            <a:rect r="r" b="b" t="t" l="l"/>
            <a:pathLst>
              <a:path h="3403064" w="11166763">
                <a:moveTo>
                  <a:pt x="0" y="0"/>
                </a:moveTo>
                <a:lnTo>
                  <a:pt x="11166764" y="0"/>
                </a:lnTo>
                <a:lnTo>
                  <a:pt x="11166764" y="3403064"/>
                </a:lnTo>
                <a:lnTo>
                  <a:pt x="0" y="3403064"/>
                </a:lnTo>
                <a:lnTo>
                  <a:pt x="0" y="0"/>
                </a:lnTo>
                <a:close/>
              </a:path>
            </a:pathLst>
          </a:custGeom>
          <a:blipFill>
            <a:blip r:embed="rId6"/>
            <a:stretch>
              <a:fillRect l="0" t="0" r="0" b="0"/>
            </a:stretch>
          </a:blipFill>
        </p:spPr>
      </p:sp>
      <p:sp>
        <p:nvSpPr>
          <p:cNvPr name="Freeform 9" id="9"/>
          <p:cNvSpPr/>
          <p:nvPr/>
        </p:nvSpPr>
        <p:spPr>
          <a:xfrm flipH="false" flipV="false" rot="0">
            <a:off x="8742564" y="5438687"/>
            <a:ext cx="9442064" cy="1253113"/>
          </a:xfrm>
          <a:custGeom>
            <a:avLst/>
            <a:gdLst/>
            <a:ahLst/>
            <a:cxnLst/>
            <a:rect r="r" b="b" t="t" l="l"/>
            <a:pathLst>
              <a:path h="1253113" w="9442064">
                <a:moveTo>
                  <a:pt x="0" y="0"/>
                </a:moveTo>
                <a:lnTo>
                  <a:pt x="9442064" y="0"/>
                </a:lnTo>
                <a:lnTo>
                  <a:pt x="9442064" y="1253113"/>
                </a:lnTo>
                <a:lnTo>
                  <a:pt x="0" y="1253113"/>
                </a:lnTo>
                <a:lnTo>
                  <a:pt x="0" y="0"/>
                </a:lnTo>
                <a:close/>
              </a:path>
            </a:pathLst>
          </a:custGeom>
          <a:blipFill>
            <a:blip r:embed="rId7"/>
            <a:stretch>
              <a:fillRect l="0" t="0" r="0" b="0"/>
            </a:stretch>
          </a:blipFill>
        </p:spPr>
      </p:sp>
      <p:sp>
        <p:nvSpPr>
          <p:cNvPr name="TextBox 10" id="10"/>
          <p:cNvSpPr txBox="true"/>
          <p:nvPr/>
        </p:nvSpPr>
        <p:spPr>
          <a:xfrm rot="0">
            <a:off x="1028700" y="632674"/>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11" id="11"/>
          <p:cNvSpPr txBox="true"/>
          <p:nvPr/>
        </p:nvSpPr>
        <p:spPr>
          <a:xfrm rot="0">
            <a:off x="1674022" y="116719"/>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579420"/>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713762"/>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2391669"/>
            <a:ext cx="10531407" cy="3443661"/>
          </a:xfrm>
          <a:custGeom>
            <a:avLst/>
            <a:gdLst/>
            <a:ahLst/>
            <a:cxnLst/>
            <a:rect r="r" b="b" t="t" l="l"/>
            <a:pathLst>
              <a:path h="3443661" w="10531407">
                <a:moveTo>
                  <a:pt x="0" y="0"/>
                </a:moveTo>
                <a:lnTo>
                  <a:pt x="10531407" y="0"/>
                </a:lnTo>
                <a:lnTo>
                  <a:pt x="10531407" y="3443661"/>
                </a:lnTo>
                <a:lnTo>
                  <a:pt x="0" y="3443661"/>
                </a:lnTo>
                <a:lnTo>
                  <a:pt x="0" y="0"/>
                </a:lnTo>
                <a:close/>
              </a:path>
            </a:pathLst>
          </a:custGeom>
          <a:blipFill>
            <a:blip r:embed="rId4"/>
            <a:stretch>
              <a:fillRect l="0" t="0" r="0" b="0"/>
            </a:stretch>
          </a:blipFill>
        </p:spPr>
      </p:sp>
      <p:sp>
        <p:nvSpPr>
          <p:cNvPr name="Freeform 7" id="7"/>
          <p:cNvSpPr/>
          <p:nvPr/>
        </p:nvSpPr>
        <p:spPr>
          <a:xfrm flipH="false" flipV="false" rot="0">
            <a:off x="0" y="6194287"/>
            <a:ext cx="9245556" cy="1530074"/>
          </a:xfrm>
          <a:custGeom>
            <a:avLst/>
            <a:gdLst/>
            <a:ahLst/>
            <a:cxnLst/>
            <a:rect r="r" b="b" t="t" l="l"/>
            <a:pathLst>
              <a:path h="1530074" w="9245556">
                <a:moveTo>
                  <a:pt x="0" y="0"/>
                </a:moveTo>
                <a:lnTo>
                  <a:pt x="9245556" y="0"/>
                </a:lnTo>
                <a:lnTo>
                  <a:pt x="9245556" y="1530075"/>
                </a:lnTo>
                <a:lnTo>
                  <a:pt x="0" y="1530075"/>
                </a:lnTo>
                <a:lnTo>
                  <a:pt x="0" y="0"/>
                </a:lnTo>
                <a:close/>
              </a:path>
            </a:pathLst>
          </a:custGeom>
          <a:blipFill>
            <a:blip r:embed="rId5"/>
            <a:stretch>
              <a:fillRect l="0" t="0" r="0" b="0"/>
            </a:stretch>
          </a:blipFill>
        </p:spPr>
      </p:sp>
      <p:sp>
        <p:nvSpPr>
          <p:cNvPr name="TextBox 8" id="8"/>
          <p:cNvSpPr txBox="true"/>
          <p:nvPr/>
        </p:nvSpPr>
        <p:spPr>
          <a:xfrm rot="0">
            <a:off x="708392" y="1110232"/>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9" id="9"/>
          <p:cNvSpPr txBox="true"/>
          <p:nvPr/>
        </p:nvSpPr>
        <p:spPr>
          <a:xfrm rot="0">
            <a:off x="1624088" y="594277"/>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77620" y="0"/>
            <a:ext cx="10310380" cy="10487978"/>
          </a:xfrm>
          <a:custGeom>
            <a:avLst/>
            <a:gdLst/>
            <a:ahLst/>
            <a:cxnLst/>
            <a:rect r="r" b="b" t="t" l="l"/>
            <a:pathLst>
              <a:path h="10487978" w="10310380">
                <a:moveTo>
                  <a:pt x="0" y="0"/>
                </a:moveTo>
                <a:lnTo>
                  <a:pt x="10310380" y="0"/>
                </a:lnTo>
                <a:lnTo>
                  <a:pt x="10310380" y="10487978"/>
                </a:lnTo>
                <a:lnTo>
                  <a:pt x="0" y="10487978"/>
                </a:lnTo>
                <a:lnTo>
                  <a:pt x="0" y="0"/>
                </a:lnTo>
                <a:close/>
              </a:path>
            </a:pathLst>
          </a:custGeom>
          <a:blipFill>
            <a:blip r:embed="rId2"/>
            <a:stretch>
              <a:fillRect l="-82388" t="0" r="-932" b="-20069"/>
            </a:stretch>
          </a:blipFill>
        </p:spPr>
      </p:sp>
      <p:grpSp>
        <p:nvGrpSpPr>
          <p:cNvPr name="Group 3" id="3"/>
          <p:cNvGrpSpPr/>
          <p:nvPr/>
        </p:nvGrpSpPr>
        <p:grpSpPr>
          <a:xfrm rot="0">
            <a:off x="1152490" y="184376"/>
            <a:ext cx="511762" cy="51176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6" id="6"/>
          <p:cNvSpPr/>
          <p:nvPr/>
        </p:nvSpPr>
        <p:spPr>
          <a:xfrm flipH="false" flipV="false" rot="0">
            <a:off x="1284581" y="309340"/>
            <a:ext cx="247579" cy="243078"/>
          </a:xfrm>
          <a:custGeom>
            <a:avLst/>
            <a:gdLst/>
            <a:ahLst/>
            <a:cxnLst/>
            <a:rect r="r" b="b" t="t" l="l"/>
            <a:pathLst>
              <a:path h="243078" w="247579">
                <a:moveTo>
                  <a:pt x="0" y="0"/>
                </a:moveTo>
                <a:lnTo>
                  <a:pt x="247579" y="0"/>
                </a:lnTo>
                <a:lnTo>
                  <a:pt x="247579" y="243078"/>
                </a:lnTo>
                <a:lnTo>
                  <a:pt x="0" y="2430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0" y="2169168"/>
            <a:ext cx="7977620" cy="8117832"/>
            <a:chOff x="0" y="0"/>
            <a:chExt cx="2101102" cy="2138030"/>
          </a:xfrm>
        </p:grpSpPr>
        <p:sp>
          <p:nvSpPr>
            <p:cNvPr name="Freeform 8" id="8"/>
            <p:cNvSpPr/>
            <p:nvPr/>
          </p:nvSpPr>
          <p:spPr>
            <a:xfrm flipH="false" flipV="false" rot="0">
              <a:off x="0" y="0"/>
              <a:ext cx="2101102" cy="2138030"/>
            </a:xfrm>
            <a:custGeom>
              <a:avLst/>
              <a:gdLst/>
              <a:ahLst/>
              <a:cxnLst/>
              <a:rect r="r" b="b" t="t" l="l"/>
              <a:pathLst>
                <a:path h="2138030" w="2101102">
                  <a:moveTo>
                    <a:pt x="49493" y="0"/>
                  </a:moveTo>
                  <a:lnTo>
                    <a:pt x="2051608" y="0"/>
                  </a:lnTo>
                  <a:cubicBezTo>
                    <a:pt x="2064735" y="0"/>
                    <a:pt x="2077324" y="5214"/>
                    <a:pt x="2086605" y="14496"/>
                  </a:cubicBezTo>
                  <a:cubicBezTo>
                    <a:pt x="2095887" y="23778"/>
                    <a:pt x="2101102" y="36367"/>
                    <a:pt x="2101102" y="49493"/>
                  </a:cubicBezTo>
                  <a:lnTo>
                    <a:pt x="2101102" y="2088537"/>
                  </a:lnTo>
                  <a:cubicBezTo>
                    <a:pt x="2101102" y="2101663"/>
                    <a:pt x="2095887" y="2114252"/>
                    <a:pt x="2086605" y="2123534"/>
                  </a:cubicBezTo>
                  <a:cubicBezTo>
                    <a:pt x="2077324" y="2132815"/>
                    <a:pt x="2064735" y="2138030"/>
                    <a:pt x="2051608" y="2138030"/>
                  </a:cubicBezTo>
                  <a:lnTo>
                    <a:pt x="49493" y="2138030"/>
                  </a:lnTo>
                  <a:cubicBezTo>
                    <a:pt x="36367" y="2138030"/>
                    <a:pt x="23778" y="2132815"/>
                    <a:pt x="14496" y="2123534"/>
                  </a:cubicBezTo>
                  <a:cubicBezTo>
                    <a:pt x="5214" y="2114252"/>
                    <a:pt x="0" y="2101663"/>
                    <a:pt x="0" y="2088537"/>
                  </a:cubicBezTo>
                  <a:lnTo>
                    <a:pt x="0" y="49493"/>
                  </a:lnTo>
                  <a:cubicBezTo>
                    <a:pt x="0" y="36367"/>
                    <a:pt x="5214" y="23778"/>
                    <a:pt x="14496" y="14496"/>
                  </a:cubicBezTo>
                  <a:cubicBezTo>
                    <a:pt x="23778" y="5214"/>
                    <a:pt x="36367" y="0"/>
                    <a:pt x="49493" y="0"/>
                  </a:cubicBezTo>
                  <a:close/>
                </a:path>
              </a:pathLst>
            </a:custGeom>
            <a:solidFill>
              <a:srgbClr val="000000">
                <a:alpha val="0"/>
              </a:srgbClr>
            </a:solidFill>
          </p:spPr>
        </p:sp>
        <p:sp>
          <p:nvSpPr>
            <p:cNvPr name="TextBox 9" id="9"/>
            <p:cNvSpPr txBox="true"/>
            <p:nvPr/>
          </p:nvSpPr>
          <p:spPr>
            <a:xfrm>
              <a:off x="0" y="-38100"/>
              <a:ext cx="2101102" cy="2176130"/>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813453" y="724713"/>
            <a:ext cx="6026309" cy="1301580"/>
          </a:xfrm>
          <a:prstGeom prst="rect">
            <a:avLst/>
          </a:prstGeom>
        </p:spPr>
        <p:txBody>
          <a:bodyPr anchor="t" rtlCol="false" tIns="0" lIns="0" bIns="0" rIns="0">
            <a:spAutoFit/>
          </a:bodyPr>
          <a:lstStyle/>
          <a:p>
            <a:pPr algn="l">
              <a:lnSpc>
                <a:spcPts val="10248"/>
              </a:lnSpc>
            </a:pPr>
            <a:r>
              <a:rPr lang="en-US" sz="8759">
                <a:solidFill>
                  <a:srgbClr val="5B778D"/>
                </a:solidFill>
                <a:latin typeface="DM Serif Display"/>
              </a:rPr>
              <a:t>Insights</a:t>
            </a:r>
          </a:p>
        </p:txBody>
      </p:sp>
      <p:sp>
        <p:nvSpPr>
          <p:cNvPr name="TextBox 11" id="11"/>
          <p:cNvSpPr txBox="true"/>
          <p:nvPr/>
        </p:nvSpPr>
        <p:spPr>
          <a:xfrm rot="0">
            <a:off x="1797469" y="261715"/>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
        <p:nvSpPr>
          <p:cNvPr name="TextBox 12" id="12"/>
          <p:cNvSpPr txBox="true"/>
          <p:nvPr/>
        </p:nvSpPr>
        <p:spPr>
          <a:xfrm rot="0">
            <a:off x="332835" y="3383197"/>
            <a:ext cx="7311949" cy="6318343"/>
          </a:xfrm>
          <a:prstGeom prst="rect">
            <a:avLst/>
          </a:prstGeom>
        </p:spPr>
        <p:txBody>
          <a:bodyPr anchor="t" rtlCol="false" tIns="0" lIns="0" bIns="0" rIns="0">
            <a:spAutoFit/>
          </a:bodyPr>
          <a:lstStyle/>
          <a:p>
            <a:pPr algn="ctr" marL="856599" indent="-428300" lvl="1">
              <a:lnSpc>
                <a:spcPts val="5554"/>
              </a:lnSpc>
              <a:buAutoNum type="arabicPeriod" startAt="1"/>
            </a:pPr>
            <a:r>
              <a:rPr lang="en-US" sz="3967" u="sng">
                <a:solidFill>
                  <a:srgbClr val="000000"/>
                </a:solidFill>
                <a:latin typeface="Montserrat Bold Italics"/>
              </a:rPr>
              <a:t>700</a:t>
            </a:r>
            <a:r>
              <a:rPr lang="en-US" sz="3967">
                <a:solidFill>
                  <a:srgbClr val="000000"/>
                </a:solidFill>
                <a:latin typeface="Montserrat Italics"/>
              </a:rPr>
              <a:t> </a:t>
            </a:r>
            <a:r>
              <a:rPr lang="en-US" sz="3967">
                <a:solidFill>
                  <a:srgbClr val="000000"/>
                </a:solidFill>
                <a:latin typeface="Montserrat"/>
              </a:rPr>
              <a:t>total reservations were made.</a:t>
            </a:r>
          </a:p>
          <a:p>
            <a:pPr algn="ctr" marL="856599" indent="-428300" lvl="1">
              <a:lnSpc>
                <a:spcPts val="5554"/>
              </a:lnSpc>
              <a:buAutoNum type="arabicPeriod" startAt="1"/>
            </a:pPr>
            <a:r>
              <a:rPr lang="en-US" sz="3967">
                <a:solidFill>
                  <a:srgbClr val="000000"/>
                </a:solidFill>
                <a:latin typeface="Montserrat"/>
              </a:rPr>
              <a:t>Of the three meal plans, </a:t>
            </a:r>
            <a:r>
              <a:rPr lang="en-US" sz="3967" u="sng">
                <a:solidFill>
                  <a:srgbClr val="000000"/>
                </a:solidFill>
                <a:latin typeface="Montserrat Bold Italics"/>
              </a:rPr>
              <a:t>Meal Plan 1</a:t>
            </a:r>
            <a:r>
              <a:rPr lang="en-US" sz="3967">
                <a:solidFill>
                  <a:srgbClr val="000000"/>
                </a:solidFill>
                <a:latin typeface="Montserrat"/>
              </a:rPr>
              <a:t> is the most popular among guests . It was ordered </a:t>
            </a:r>
            <a:r>
              <a:rPr lang="en-US" sz="3967" u="sng">
                <a:solidFill>
                  <a:srgbClr val="000000"/>
                </a:solidFill>
                <a:latin typeface="Montserrat Bold Italics"/>
              </a:rPr>
              <a:t>377 times</a:t>
            </a:r>
            <a:r>
              <a:rPr lang="en-US" sz="3967">
                <a:solidFill>
                  <a:srgbClr val="000000"/>
                </a:solidFill>
                <a:latin typeface="Montserrat"/>
              </a:rPr>
              <a:t>.</a:t>
            </a:r>
          </a:p>
          <a:p>
            <a:pPr algn="ctr" marL="856599" indent="-428300" lvl="1">
              <a:lnSpc>
                <a:spcPts val="5554"/>
              </a:lnSpc>
              <a:buAutoNum type="arabicPeriod" startAt="1"/>
            </a:pPr>
            <a:r>
              <a:rPr lang="en-US" sz="3967">
                <a:solidFill>
                  <a:srgbClr val="000000"/>
                </a:solidFill>
                <a:latin typeface="Montserrat"/>
              </a:rPr>
              <a:t>The average price per room involving children is </a:t>
            </a:r>
            <a:r>
              <a:rPr lang="en-US" sz="3967" u="sng">
                <a:solidFill>
                  <a:srgbClr val="000000"/>
                </a:solidFill>
                <a:latin typeface="Montserrat Bold Italics"/>
              </a:rPr>
              <a:t>$144.75.</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86289"/>
            <a:ext cx="18288000" cy="9296236"/>
          </a:xfrm>
          <a:prstGeom prst="rect">
            <a:avLst/>
          </a:prstGeom>
        </p:spPr>
        <p:txBody>
          <a:bodyPr anchor="t" rtlCol="false" tIns="0" lIns="0" bIns="0" rIns="0">
            <a:spAutoFit/>
          </a:bodyPr>
          <a:lstStyle/>
          <a:p>
            <a:pPr algn="ctr" marL="798838" indent="-399419" lvl="1">
              <a:lnSpc>
                <a:spcPts val="5180"/>
              </a:lnSpc>
              <a:buFont typeface="Arial"/>
              <a:buChar char="•"/>
            </a:pPr>
            <a:r>
              <a:rPr lang="en-US" sz="3700">
                <a:solidFill>
                  <a:srgbClr val="000000"/>
                </a:solidFill>
                <a:latin typeface="Sigher"/>
              </a:rPr>
              <a:t>In 2018, </a:t>
            </a:r>
            <a:r>
              <a:rPr lang="en-US" sz="3700" u="sng">
                <a:solidFill>
                  <a:srgbClr val="000000"/>
                </a:solidFill>
                <a:latin typeface="Sigher"/>
              </a:rPr>
              <a:t>500</a:t>
            </a:r>
            <a:r>
              <a:rPr lang="en-US" sz="3700">
                <a:solidFill>
                  <a:srgbClr val="000000"/>
                </a:solidFill>
                <a:latin typeface="Sigher"/>
              </a:rPr>
              <a:t> reservations were made which is more than half of the total reservations</a:t>
            </a:r>
          </a:p>
          <a:p>
            <a:pPr algn="ctr" marL="798838" indent="-399419" lvl="1">
              <a:lnSpc>
                <a:spcPts val="5180"/>
              </a:lnSpc>
              <a:buFont typeface="Arial"/>
              <a:buChar char="•"/>
            </a:pPr>
            <a:r>
              <a:rPr lang="en-US" sz="3700">
                <a:solidFill>
                  <a:srgbClr val="000000"/>
                </a:solidFill>
                <a:latin typeface="Sigher"/>
              </a:rPr>
              <a:t>The most commonly booked room type is </a:t>
            </a:r>
            <a:r>
              <a:rPr lang="en-US" sz="3700" u="sng">
                <a:solidFill>
                  <a:srgbClr val="000000"/>
                </a:solidFill>
                <a:latin typeface="Sigher"/>
              </a:rPr>
              <a:t>Room type 1</a:t>
            </a:r>
            <a:r>
              <a:rPr lang="en-US" sz="3700">
                <a:solidFill>
                  <a:srgbClr val="000000"/>
                </a:solidFill>
                <a:latin typeface="Sigher"/>
              </a:rPr>
              <a:t>.</a:t>
            </a:r>
            <a:r>
              <a:rPr lang="en-US" sz="3700">
                <a:solidFill>
                  <a:srgbClr val="000000"/>
                </a:solidFill>
                <a:latin typeface="Sigher"/>
              </a:rPr>
              <a:t> It has</a:t>
            </a:r>
            <a:r>
              <a:rPr lang="en-US" sz="3700" u="sng">
                <a:solidFill>
                  <a:srgbClr val="000000"/>
                </a:solidFill>
                <a:latin typeface="Sigher"/>
              </a:rPr>
              <a:t> 534 </a:t>
            </a:r>
            <a:r>
              <a:rPr lang="en-US" sz="3700">
                <a:solidFill>
                  <a:srgbClr val="000000"/>
                </a:solidFill>
                <a:latin typeface="Sigher"/>
              </a:rPr>
              <a:t>bookings.</a:t>
            </a:r>
          </a:p>
          <a:p>
            <a:pPr algn="ctr" marL="820427" indent="-410214" lvl="1">
              <a:lnSpc>
                <a:spcPts val="5320"/>
              </a:lnSpc>
              <a:buFont typeface="Arial"/>
              <a:buChar char="•"/>
            </a:pPr>
            <a:r>
              <a:rPr lang="en-US" sz="3800" u="sng">
                <a:solidFill>
                  <a:srgbClr val="000000"/>
                </a:solidFill>
                <a:latin typeface="Sigher"/>
              </a:rPr>
              <a:t>383 </a:t>
            </a:r>
            <a:r>
              <a:rPr lang="en-US" sz="3800">
                <a:solidFill>
                  <a:srgbClr val="000000"/>
                </a:solidFill>
                <a:latin typeface="Sigher"/>
              </a:rPr>
              <a:t>reservations fall on weekends.</a:t>
            </a:r>
          </a:p>
          <a:p>
            <a:pPr algn="ctr" marL="820427" indent="-410214" lvl="1">
              <a:lnSpc>
                <a:spcPts val="5320"/>
              </a:lnSpc>
              <a:buFont typeface="Arial"/>
              <a:buChar char="•"/>
            </a:pPr>
            <a:r>
              <a:rPr lang="en-US" sz="3800" u="sng">
                <a:solidFill>
                  <a:srgbClr val="000000"/>
                </a:solidFill>
                <a:latin typeface="Sigher"/>
              </a:rPr>
              <a:t>443</a:t>
            </a:r>
            <a:r>
              <a:rPr lang="en-US" sz="3800">
                <a:solidFill>
                  <a:srgbClr val="000000"/>
                </a:solidFill>
                <a:latin typeface="Sigher"/>
              </a:rPr>
              <a:t> is the highest lead time for reservation while 0 is the lowest.</a:t>
            </a:r>
          </a:p>
          <a:p>
            <a:pPr algn="ctr" marL="820427" indent="-410214" lvl="1">
              <a:lnSpc>
                <a:spcPts val="5320"/>
              </a:lnSpc>
              <a:buFont typeface="Arial"/>
              <a:buChar char="•"/>
            </a:pPr>
            <a:r>
              <a:rPr lang="en-US" sz="3800" u="sng">
                <a:solidFill>
                  <a:srgbClr val="000000"/>
                </a:solidFill>
                <a:latin typeface="Sigher"/>
              </a:rPr>
              <a:t>518</a:t>
            </a:r>
            <a:r>
              <a:rPr lang="en-US" sz="3800">
                <a:solidFill>
                  <a:srgbClr val="000000"/>
                </a:solidFill>
                <a:latin typeface="Sigher"/>
              </a:rPr>
              <a:t> reservations from the </a:t>
            </a:r>
            <a:r>
              <a:rPr lang="en-US" sz="3800" u="sng">
                <a:solidFill>
                  <a:srgbClr val="000000"/>
                </a:solidFill>
                <a:latin typeface="Sigher"/>
              </a:rPr>
              <a:t>online market segment</a:t>
            </a:r>
            <a:r>
              <a:rPr lang="en-US" sz="3800">
                <a:solidFill>
                  <a:srgbClr val="000000"/>
                </a:solidFill>
                <a:latin typeface="Sigher"/>
              </a:rPr>
              <a:t> make it the most common market segment type.</a:t>
            </a:r>
          </a:p>
          <a:p>
            <a:pPr algn="ctr" marL="820427" indent="-410214" lvl="1">
              <a:lnSpc>
                <a:spcPts val="5320"/>
              </a:lnSpc>
              <a:buFont typeface="Arial"/>
              <a:buChar char="•"/>
            </a:pPr>
            <a:r>
              <a:rPr lang="en-US" sz="3800" u="sng">
                <a:solidFill>
                  <a:srgbClr val="000000"/>
                </a:solidFill>
                <a:latin typeface="Sigher"/>
              </a:rPr>
              <a:t>493 </a:t>
            </a:r>
            <a:r>
              <a:rPr lang="en-US" sz="3800">
                <a:solidFill>
                  <a:srgbClr val="000000"/>
                </a:solidFill>
                <a:latin typeface="Sigher"/>
              </a:rPr>
              <a:t>reservations were confirmed.</a:t>
            </a:r>
          </a:p>
          <a:p>
            <a:pPr algn="ctr" marL="820427" indent="-410214" lvl="1">
              <a:lnSpc>
                <a:spcPts val="5320"/>
              </a:lnSpc>
              <a:buFont typeface="Arial"/>
              <a:buChar char="•"/>
            </a:pPr>
            <a:r>
              <a:rPr lang="en-US" sz="3800">
                <a:solidFill>
                  <a:srgbClr val="000000"/>
                </a:solidFill>
                <a:latin typeface="Sigher"/>
              </a:rPr>
              <a:t>The total number of adults and children across all reservations is </a:t>
            </a:r>
            <a:r>
              <a:rPr lang="en-US" sz="3800" u="sng">
                <a:solidFill>
                  <a:srgbClr val="000000"/>
                </a:solidFill>
                <a:latin typeface="Sigher"/>
              </a:rPr>
              <a:t>1385.</a:t>
            </a:r>
          </a:p>
          <a:p>
            <a:pPr algn="ctr" marL="820427" indent="-410214" lvl="1">
              <a:lnSpc>
                <a:spcPts val="5320"/>
              </a:lnSpc>
              <a:buFont typeface="Arial"/>
              <a:buChar char="•"/>
            </a:pPr>
            <a:r>
              <a:rPr lang="en-US" sz="3800">
                <a:solidFill>
                  <a:srgbClr val="000000"/>
                </a:solidFill>
                <a:latin typeface="Sigher"/>
              </a:rPr>
              <a:t>Average number of weekend nights involving children is </a:t>
            </a:r>
            <a:r>
              <a:rPr lang="en-US" sz="3800" u="sng">
                <a:solidFill>
                  <a:srgbClr val="000000"/>
                </a:solidFill>
                <a:latin typeface="Sigher"/>
              </a:rPr>
              <a:t>1.00.</a:t>
            </a:r>
          </a:p>
          <a:p>
            <a:pPr algn="ctr" marL="820427" indent="-410214" lvl="1">
              <a:lnSpc>
                <a:spcPts val="5320"/>
              </a:lnSpc>
              <a:buFont typeface="Arial"/>
              <a:buChar char="•"/>
            </a:pPr>
            <a:r>
              <a:rPr lang="en-US" sz="3800">
                <a:solidFill>
                  <a:srgbClr val="000000"/>
                </a:solidFill>
                <a:latin typeface="Sigher"/>
              </a:rPr>
              <a:t>90 reservations were made in </a:t>
            </a:r>
            <a:r>
              <a:rPr lang="en-US" sz="3800" u="sng">
                <a:solidFill>
                  <a:srgbClr val="000000"/>
                </a:solidFill>
                <a:latin typeface="Sigher"/>
              </a:rPr>
              <a:t>January</a:t>
            </a:r>
            <a:r>
              <a:rPr lang="en-US" sz="3800">
                <a:solidFill>
                  <a:srgbClr val="000000"/>
                </a:solidFill>
                <a:latin typeface="Sigher"/>
              </a:rPr>
              <a:t>.</a:t>
            </a:r>
          </a:p>
          <a:p>
            <a:pPr algn="ctr" marL="820427" indent="-410214" lvl="1">
              <a:lnSpc>
                <a:spcPts val="5320"/>
              </a:lnSpc>
              <a:buFont typeface="Arial"/>
              <a:buChar char="•"/>
            </a:pPr>
            <a:r>
              <a:rPr lang="en-US" sz="3800">
                <a:solidFill>
                  <a:srgbClr val="000000"/>
                </a:solidFill>
                <a:latin typeface="Sigher"/>
              </a:rPr>
              <a:t>Room types 4 and 5 have the highest and lowest average number of night in both weekends and weekdays with 3.45 and 2.50 respectively.</a:t>
            </a:r>
          </a:p>
          <a:p>
            <a:pPr algn="ctr" marL="820427" indent="-410214" lvl="1">
              <a:lnSpc>
                <a:spcPts val="5320"/>
              </a:lnSpc>
              <a:buFont typeface="Arial"/>
              <a:buChar char="•"/>
            </a:pPr>
            <a:r>
              <a:rPr lang="en-US" sz="3800">
                <a:solidFill>
                  <a:srgbClr val="000000"/>
                </a:solidFill>
                <a:latin typeface="Sigher"/>
              </a:rPr>
              <a:t>The common room type with children is </a:t>
            </a:r>
            <a:r>
              <a:rPr lang="en-US" sz="3800" u="sng">
                <a:solidFill>
                  <a:srgbClr val="000000"/>
                </a:solidFill>
                <a:latin typeface="Sigher"/>
              </a:rPr>
              <a:t>room type 1</a:t>
            </a:r>
            <a:r>
              <a:rPr lang="en-US" sz="3800">
                <a:solidFill>
                  <a:srgbClr val="000000"/>
                </a:solidFill>
                <a:latin typeface="Sigher"/>
              </a:rPr>
              <a:t> and the average price is </a:t>
            </a:r>
            <a:r>
              <a:rPr lang="en-US" sz="3800" u="sng">
                <a:solidFill>
                  <a:srgbClr val="000000"/>
                </a:solidFill>
                <a:latin typeface="Sigher"/>
              </a:rPr>
              <a:t>$123.12</a:t>
            </a:r>
          </a:p>
          <a:p>
            <a:pPr algn="ctr" marL="820427" indent="-410214" lvl="1">
              <a:lnSpc>
                <a:spcPts val="5320"/>
              </a:lnSpc>
              <a:buFont typeface="Arial"/>
              <a:buChar char="•"/>
            </a:pPr>
            <a:r>
              <a:rPr lang="en-US" sz="3800" u="sng">
                <a:solidFill>
                  <a:srgbClr val="000000"/>
                </a:solidFill>
                <a:latin typeface="Sigher"/>
              </a:rPr>
              <a:t>Online market segment </a:t>
            </a:r>
            <a:r>
              <a:rPr lang="en-US" sz="3800">
                <a:solidFill>
                  <a:srgbClr val="000000"/>
                </a:solidFill>
                <a:latin typeface="Sigher"/>
              </a:rPr>
              <a:t>generate the highest average price per room at </a:t>
            </a:r>
            <a:r>
              <a:rPr lang="en-US" sz="3800" u="sng">
                <a:solidFill>
                  <a:srgbClr val="000000"/>
                </a:solidFill>
                <a:latin typeface="Sigher"/>
              </a:rPr>
              <a:t>$258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11386" y="0"/>
            <a:ext cx="7676614" cy="10876884"/>
          </a:xfrm>
          <a:custGeom>
            <a:avLst/>
            <a:gdLst/>
            <a:ahLst/>
            <a:cxnLst/>
            <a:rect r="r" b="b" t="t" l="l"/>
            <a:pathLst>
              <a:path h="10876884" w="7676614">
                <a:moveTo>
                  <a:pt x="0" y="0"/>
                </a:moveTo>
                <a:lnTo>
                  <a:pt x="7676614" y="0"/>
                </a:lnTo>
                <a:lnTo>
                  <a:pt x="7676614" y="10876884"/>
                </a:lnTo>
                <a:lnTo>
                  <a:pt x="0" y="10876884"/>
                </a:lnTo>
                <a:lnTo>
                  <a:pt x="0" y="0"/>
                </a:lnTo>
                <a:close/>
              </a:path>
            </a:pathLst>
          </a:custGeom>
          <a:blipFill>
            <a:blip r:embed="rId2"/>
            <a:stretch>
              <a:fillRect l="0" t="-2257" r="-5882" b="-2257"/>
            </a:stretch>
          </a:blipFill>
        </p:spPr>
      </p:sp>
      <p:sp>
        <p:nvSpPr>
          <p:cNvPr name="TextBox 3" id="3"/>
          <p:cNvSpPr txBox="true"/>
          <p:nvPr/>
        </p:nvSpPr>
        <p:spPr>
          <a:xfrm rot="0">
            <a:off x="1160791" y="1792319"/>
            <a:ext cx="8115300" cy="1899386"/>
          </a:xfrm>
          <a:prstGeom prst="rect">
            <a:avLst/>
          </a:prstGeom>
        </p:spPr>
        <p:txBody>
          <a:bodyPr anchor="t" rtlCol="false" tIns="0" lIns="0" bIns="0" rIns="0">
            <a:spAutoFit/>
          </a:bodyPr>
          <a:lstStyle/>
          <a:p>
            <a:pPr algn="l">
              <a:lnSpc>
                <a:spcPts val="15528"/>
              </a:lnSpc>
            </a:pPr>
            <a:r>
              <a:rPr lang="en-US" sz="11091">
                <a:solidFill>
                  <a:srgbClr val="5B778D"/>
                </a:solidFill>
                <a:latin typeface="DM Serif Display"/>
              </a:rPr>
              <a:t>Introduction</a:t>
            </a:r>
          </a:p>
        </p:txBody>
      </p:sp>
      <p:grpSp>
        <p:nvGrpSpPr>
          <p:cNvPr name="Group 4" id="4"/>
          <p:cNvGrpSpPr/>
          <p:nvPr/>
        </p:nvGrpSpPr>
        <p:grpSpPr>
          <a:xfrm rot="0">
            <a:off x="9410700" y="-716644"/>
            <a:ext cx="1689600" cy="11720288"/>
            <a:chOff x="0" y="0"/>
            <a:chExt cx="444997" cy="3086825"/>
          </a:xfrm>
        </p:grpSpPr>
        <p:sp>
          <p:nvSpPr>
            <p:cNvPr name="Freeform 5" id="5"/>
            <p:cNvSpPr/>
            <p:nvPr/>
          </p:nvSpPr>
          <p:spPr>
            <a:xfrm flipH="false" flipV="false" rot="0">
              <a:off x="0" y="0"/>
              <a:ext cx="444997" cy="3086825"/>
            </a:xfrm>
            <a:custGeom>
              <a:avLst/>
              <a:gdLst/>
              <a:ahLst/>
              <a:cxnLst/>
              <a:rect r="r" b="b" t="t" l="l"/>
              <a:pathLst>
                <a:path h="3086825" w="444997">
                  <a:moveTo>
                    <a:pt x="0" y="0"/>
                  </a:moveTo>
                  <a:lnTo>
                    <a:pt x="444997" y="0"/>
                  </a:lnTo>
                  <a:lnTo>
                    <a:pt x="444997" y="3086825"/>
                  </a:lnTo>
                  <a:lnTo>
                    <a:pt x="0" y="3086825"/>
                  </a:lnTo>
                  <a:close/>
                </a:path>
              </a:pathLst>
            </a:custGeom>
            <a:solidFill>
              <a:srgbClr val="819DB2"/>
            </a:solidFill>
          </p:spPr>
        </p:sp>
        <p:sp>
          <p:nvSpPr>
            <p:cNvPr name="TextBox 6" id="6"/>
            <p:cNvSpPr txBox="true"/>
            <p:nvPr/>
          </p:nvSpPr>
          <p:spPr>
            <a:xfrm>
              <a:off x="0" y="-38100"/>
              <a:ext cx="444997" cy="3124925"/>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772819" y="4009536"/>
            <a:ext cx="7890776" cy="5990036"/>
          </a:xfrm>
          <a:prstGeom prst="rect">
            <a:avLst/>
          </a:prstGeom>
        </p:spPr>
        <p:txBody>
          <a:bodyPr anchor="t" rtlCol="false" tIns="0" lIns="0" bIns="0" rIns="0">
            <a:spAutoFit/>
          </a:bodyPr>
          <a:lstStyle/>
          <a:p>
            <a:pPr algn="just">
              <a:lnSpc>
                <a:spcPts val="2690"/>
              </a:lnSpc>
            </a:pPr>
            <a:r>
              <a:rPr lang="en-US" sz="1921">
                <a:solidFill>
                  <a:srgbClr val="5B778D"/>
                </a:solidFill>
                <a:latin typeface="Montserrat"/>
              </a:rPr>
              <a:t>A hotel is a commercial establishment that provides lodging, meals, and other guest services for travelers and tourists. Hotels offer a range of accommodations from basic rooms with minimal amenities to luxurious suites with extensive facilities. </a:t>
            </a:r>
          </a:p>
          <a:p>
            <a:pPr algn="just">
              <a:lnSpc>
                <a:spcPts val="2690"/>
              </a:lnSpc>
            </a:pPr>
            <a:r>
              <a:rPr lang="en-US" sz="1921">
                <a:solidFill>
                  <a:srgbClr val="5B778D"/>
                </a:solidFill>
                <a:latin typeface="Montserrat"/>
              </a:rPr>
              <a:t>The primary purpose of a hotel is to offer a temporary place of stay that meets the comfort, convenience, and privacy needs of its guests, whether they are on vacation, business trips, or any other form of travel. </a:t>
            </a:r>
          </a:p>
          <a:p>
            <a:pPr algn="just">
              <a:lnSpc>
                <a:spcPts val="2690"/>
              </a:lnSpc>
            </a:pPr>
            <a:r>
              <a:rPr lang="en-US" sz="1921">
                <a:solidFill>
                  <a:srgbClr val="5B778D"/>
                </a:solidFill>
                <a:latin typeface="Montserrat"/>
              </a:rPr>
              <a:t>In the quest to improve customers' satisfaction, facilities, and amenities which in turn would upgrade the standard of Hotel X, Hotel X sorts information and some answers from the hotel's reservation dataset to make informed decisions.</a:t>
            </a:r>
          </a:p>
          <a:p>
            <a:pPr algn="just">
              <a:lnSpc>
                <a:spcPts val="2690"/>
              </a:lnSpc>
            </a:pPr>
            <a:r>
              <a:rPr lang="en-US" sz="1921">
                <a:solidFill>
                  <a:srgbClr val="5B778D"/>
                </a:solidFill>
                <a:latin typeface="Montserrat"/>
              </a:rPr>
              <a:t>MySQL, a relational database tool that uses SQL (Structured Query Language) for managing and manipulating relational databases is used to perform exploratory data analysis on the hotel's dataset by writing queries and analyzing the data to achieve the objectives mentioned above.</a:t>
            </a:r>
          </a:p>
          <a:p>
            <a:pPr algn="just" marL="0" indent="0" lvl="0">
              <a:lnSpc>
                <a:spcPts val="2690"/>
              </a:lnSpc>
              <a:spcBef>
                <a:spcPct val="0"/>
              </a:spcBef>
            </a:pPr>
          </a:p>
        </p:txBody>
      </p:sp>
      <p:grpSp>
        <p:nvGrpSpPr>
          <p:cNvPr name="Group 8" id="8"/>
          <p:cNvGrpSpPr/>
          <p:nvPr/>
        </p:nvGrpSpPr>
        <p:grpSpPr>
          <a:xfrm rot="0">
            <a:off x="772819" y="516938"/>
            <a:ext cx="511762" cy="51176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1" id="11"/>
          <p:cNvSpPr/>
          <p:nvPr/>
        </p:nvSpPr>
        <p:spPr>
          <a:xfrm flipH="false" flipV="false" rot="0">
            <a:off x="904910" y="651280"/>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1548498" y="594277"/>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819DB2"/>
        </a:solidFill>
      </p:bgPr>
    </p:bg>
    <p:spTree>
      <p:nvGrpSpPr>
        <p:cNvPr id="1" name=""/>
        <p:cNvGrpSpPr/>
        <p:nvPr/>
      </p:nvGrpSpPr>
      <p:grpSpPr>
        <a:xfrm>
          <a:off x="0" y="0"/>
          <a:ext cx="0" cy="0"/>
          <a:chOff x="0" y="0"/>
          <a:chExt cx="0" cy="0"/>
        </a:xfrm>
      </p:grpSpPr>
      <p:grpSp>
        <p:nvGrpSpPr>
          <p:cNvPr name="Group 2" id="2"/>
          <p:cNvGrpSpPr/>
          <p:nvPr/>
        </p:nvGrpSpPr>
        <p:grpSpPr>
          <a:xfrm rot="0">
            <a:off x="1000960" y="418005"/>
            <a:ext cx="828071" cy="82807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214695" y="635381"/>
            <a:ext cx="400602" cy="393319"/>
          </a:xfrm>
          <a:custGeom>
            <a:avLst/>
            <a:gdLst/>
            <a:ahLst/>
            <a:cxnLst/>
            <a:rect r="r" b="b" t="t" l="l"/>
            <a:pathLst>
              <a:path h="393319" w="400602">
                <a:moveTo>
                  <a:pt x="0" y="0"/>
                </a:moveTo>
                <a:lnTo>
                  <a:pt x="400602" y="0"/>
                </a:lnTo>
                <a:lnTo>
                  <a:pt x="400602" y="393319"/>
                </a:lnTo>
                <a:lnTo>
                  <a:pt x="0" y="393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881068" y="-1718789"/>
            <a:ext cx="9144000" cy="13724578"/>
          </a:xfrm>
          <a:custGeom>
            <a:avLst/>
            <a:gdLst/>
            <a:ahLst/>
            <a:cxnLst/>
            <a:rect r="r" b="b" t="t" l="l"/>
            <a:pathLst>
              <a:path h="13724578" w="9144000">
                <a:moveTo>
                  <a:pt x="0" y="0"/>
                </a:moveTo>
                <a:lnTo>
                  <a:pt x="9144000" y="0"/>
                </a:lnTo>
                <a:lnTo>
                  <a:pt x="9144000" y="13724578"/>
                </a:lnTo>
                <a:lnTo>
                  <a:pt x="0" y="13724578"/>
                </a:lnTo>
                <a:lnTo>
                  <a:pt x="0" y="0"/>
                </a:lnTo>
                <a:close/>
              </a:path>
            </a:pathLst>
          </a:custGeom>
          <a:blipFill>
            <a:blip r:embed="rId4"/>
            <a:stretch>
              <a:fillRect l="0" t="0" r="0" b="0"/>
            </a:stretch>
          </a:blipFill>
        </p:spPr>
      </p:sp>
      <p:sp>
        <p:nvSpPr>
          <p:cNvPr name="TextBox 7" id="7"/>
          <p:cNvSpPr txBox="true"/>
          <p:nvPr/>
        </p:nvSpPr>
        <p:spPr>
          <a:xfrm rot="0">
            <a:off x="1000960" y="1369901"/>
            <a:ext cx="7772743" cy="996993"/>
          </a:xfrm>
          <a:prstGeom prst="rect">
            <a:avLst/>
          </a:prstGeom>
        </p:spPr>
        <p:txBody>
          <a:bodyPr anchor="t" rtlCol="false" tIns="0" lIns="0" bIns="0" rIns="0">
            <a:spAutoFit/>
          </a:bodyPr>
          <a:lstStyle/>
          <a:p>
            <a:pPr algn="l">
              <a:lnSpc>
                <a:spcPts val="7510"/>
              </a:lnSpc>
            </a:pPr>
            <a:r>
              <a:rPr lang="en-US" sz="7362">
                <a:solidFill>
                  <a:srgbClr val="1C2A37"/>
                </a:solidFill>
                <a:latin typeface="DM Serif Display"/>
              </a:rPr>
              <a:t>Recommandation</a:t>
            </a:r>
          </a:p>
        </p:txBody>
      </p:sp>
      <p:sp>
        <p:nvSpPr>
          <p:cNvPr name="TextBox 8" id="8"/>
          <p:cNvSpPr txBox="true"/>
          <p:nvPr/>
        </p:nvSpPr>
        <p:spPr>
          <a:xfrm rot="0">
            <a:off x="2112632" y="433382"/>
            <a:ext cx="4381638" cy="711593"/>
          </a:xfrm>
          <a:prstGeom prst="rect">
            <a:avLst/>
          </a:prstGeom>
        </p:spPr>
        <p:txBody>
          <a:bodyPr anchor="t" rtlCol="false" tIns="0" lIns="0" bIns="0" rIns="0">
            <a:spAutoFit/>
          </a:bodyPr>
          <a:lstStyle/>
          <a:p>
            <a:pPr algn="l">
              <a:lnSpc>
                <a:spcPts val="5778"/>
              </a:lnSpc>
            </a:pPr>
            <a:r>
              <a:rPr lang="en-US" sz="4127">
                <a:solidFill>
                  <a:srgbClr val="1C2A37"/>
                </a:solidFill>
                <a:latin typeface="DM Serif Display"/>
              </a:rPr>
              <a:t>HOTEL X</a:t>
            </a:r>
          </a:p>
        </p:txBody>
      </p:sp>
      <p:grpSp>
        <p:nvGrpSpPr>
          <p:cNvPr name="Group 9" id="9"/>
          <p:cNvGrpSpPr/>
          <p:nvPr/>
        </p:nvGrpSpPr>
        <p:grpSpPr>
          <a:xfrm rot="0">
            <a:off x="9268168" y="-716644"/>
            <a:ext cx="1225800" cy="11720288"/>
            <a:chOff x="0" y="0"/>
            <a:chExt cx="322844" cy="3086825"/>
          </a:xfrm>
        </p:grpSpPr>
        <p:sp>
          <p:nvSpPr>
            <p:cNvPr name="Freeform 10" id="10"/>
            <p:cNvSpPr/>
            <p:nvPr/>
          </p:nvSpPr>
          <p:spPr>
            <a:xfrm flipH="false" flipV="false" rot="0">
              <a:off x="0" y="0"/>
              <a:ext cx="322844" cy="3086825"/>
            </a:xfrm>
            <a:custGeom>
              <a:avLst/>
              <a:gdLst/>
              <a:ahLst/>
              <a:cxnLst/>
              <a:rect r="r" b="b" t="t" l="l"/>
              <a:pathLst>
                <a:path h="3086825" w="322844">
                  <a:moveTo>
                    <a:pt x="0" y="0"/>
                  </a:moveTo>
                  <a:lnTo>
                    <a:pt x="322844" y="0"/>
                  </a:lnTo>
                  <a:lnTo>
                    <a:pt x="322844" y="3086825"/>
                  </a:lnTo>
                  <a:lnTo>
                    <a:pt x="0" y="3086825"/>
                  </a:lnTo>
                  <a:close/>
                </a:path>
              </a:pathLst>
            </a:custGeom>
            <a:solidFill>
              <a:srgbClr val="EEF8FF"/>
            </a:solidFill>
          </p:spPr>
        </p:sp>
        <p:sp>
          <p:nvSpPr>
            <p:cNvPr name="TextBox 11" id="11"/>
            <p:cNvSpPr txBox="true"/>
            <p:nvPr/>
          </p:nvSpPr>
          <p:spPr>
            <a:xfrm>
              <a:off x="0" y="-38100"/>
              <a:ext cx="322844" cy="3124925"/>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0" y="2296338"/>
            <a:ext cx="8773704" cy="7457316"/>
          </a:xfrm>
          <a:prstGeom prst="rect">
            <a:avLst/>
          </a:prstGeom>
        </p:spPr>
        <p:txBody>
          <a:bodyPr anchor="t" rtlCol="false" tIns="0" lIns="0" bIns="0" rIns="0">
            <a:spAutoFit/>
          </a:bodyPr>
          <a:lstStyle/>
          <a:p>
            <a:pPr algn="ctr" marL="647711" indent="-323856" lvl="1">
              <a:lnSpc>
                <a:spcPts val="4200"/>
              </a:lnSpc>
              <a:buFont typeface="Arial"/>
              <a:buChar char="•"/>
            </a:pPr>
            <a:r>
              <a:rPr lang="en-US" sz="3000">
                <a:solidFill>
                  <a:srgbClr val="1C2A37"/>
                </a:solidFill>
                <a:latin typeface="Open Sauce"/>
              </a:rPr>
              <a:t>Meal plan 2 and the other meal plans should be revisited. </a:t>
            </a:r>
            <a:r>
              <a:rPr lang="en-US" sz="3000" u="sng">
                <a:solidFill>
                  <a:srgbClr val="1C2A37"/>
                </a:solidFill>
                <a:latin typeface="Open Sauce"/>
              </a:rPr>
              <a:t>76.47%</a:t>
            </a:r>
            <a:r>
              <a:rPr lang="en-US" sz="3000">
                <a:solidFill>
                  <a:srgbClr val="1C2A37"/>
                </a:solidFill>
                <a:latin typeface="Open Sauce"/>
              </a:rPr>
              <a:t> </a:t>
            </a:r>
          </a:p>
          <a:p>
            <a:pPr algn="ctr">
              <a:lnSpc>
                <a:spcPts val="4200"/>
              </a:lnSpc>
            </a:pPr>
            <a:r>
              <a:rPr lang="en-US" sz="3000">
                <a:solidFill>
                  <a:srgbClr val="1C2A37"/>
                </a:solidFill>
                <a:latin typeface="Open Sauce"/>
              </a:rPr>
              <a:t>of the 493 guests ordered Meal Plan 1. When 81 guests did not place any orders. 7.10% of the guests went for Meal Plan 2. </a:t>
            </a:r>
            <a:r>
              <a:rPr lang="en-US" sz="3000">
                <a:solidFill>
                  <a:srgbClr val="1C2A37"/>
                </a:solidFill>
                <a:latin typeface="Open Sauce"/>
              </a:rPr>
              <a:t>Provision of children’s meals should be included in the meal plan too, this way the average number of nights involving children’s reservations will increase from 1 night.</a:t>
            </a:r>
          </a:p>
          <a:p>
            <a:pPr algn="ctr" marL="647711" indent="-323856" lvl="1">
              <a:lnSpc>
                <a:spcPts val="4200"/>
              </a:lnSpc>
              <a:buFont typeface="Arial"/>
              <a:buChar char="•"/>
            </a:pPr>
            <a:r>
              <a:rPr lang="en-US" sz="3000" u="sng">
                <a:solidFill>
                  <a:srgbClr val="1C2A37"/>
                </a:solidFill>
                <a:latin typeface="Open Sauce Italics"/>
              </a:rPr>
              <a:t>76.29%</a:t>
            </a:r>
            <a:r>
              <a:rPr lang="en-US" sz="3000">
                <a:solidFill>
                  <a:srgbClr val="1C2A37"/>
                </a:solidFill>
                <a:latin typeface="Open Sauce"/>
              </a:rPr>
              <a:t> of the reservations were for Room type 1, proper planning should be considered for the other 5 rooms such as;</a:t>
            </a:r>
          </a:p>
          <a:p>
            <a:pPr algn="ctr">
              <a:lnSpc>
                <a:spcPts val="4200"/>
              </a:lnSpc>
            </a:pPr>
            <a:r>
              <a:rPr lang="en-US" sz="3000">
                <a:solidFill>
                  <a:srgbClr val="1C2A37"/>
                </a:solidFill>
                <a:latin typeface="Open Sauce"/>
              </a:rPr>
              <a:t>refurbishing, provision of smart gadgets, children-friendly materials.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95694"/>
            <a:ext cx="18288000" cy="4510494"/>
          </a:xfrm>
          <a:custGeom>
            <a:avLst/>
            <a:gdLst/>
            <a:ahLst/>
            <a:cxnLst/>
            <a:rect r="r" b="b" t="t" l="l"/>
            <a:pathLst>
              <a:path h="4510494" w="18288000">
                <a:moveTo>
                  <a:pt x="0" y="0"/>
                </a:moveTo>
                <a:lnTo>
                  <a:pt x="18288000" y="0"/>
                </a:lnTo>
                <a:lnTo>
                  <a:pt x="18288000" y="4510494"/>
                </a:lnTo>
                <a:lnTo>
                  <a:pt x="0" y="4510494"/>
                </a:lnTo>
                <a:lnTo>
                  <a:pt x="0" y="0"/>
                </a:lnTo>
                <a:close/>
              </a:path>
            </a:pathLst>
          </a:custGeom>
          <a:blipFill>
            <a:blip r:embed="rId2"/>
            <a:stretch>
              <a:fillRect l="0" t="-110564" r="0" b="-59569"/>
            </a:stretch>
          </a:blipFill>
        </p:spPr>
      </p:sp>
      <p:sp>
        <p:nvSpPr>
          <p:cNvPr name="TextBox 3" id="3"/>
          <p:cNvSpPr txBox="true"/>
          <p:nvPr/>
        </p:nvSpPr>
        <p:spPr>
          <a:xfrm rot="0">
            <a:off x="1028700" y="4226218"/>
            <a:ext cx="9086974" cy="1392102"/>
          </a:xfrm>
          <a:prstGeom prst="rect">
            <a:avLst/>
          </a:prstGeom>
        </p:spPr>
        <p:txBody>
          <a:bodyPr anchor="t" rtlCol="false" tIns="0" lIns="0" bIns="0" rIns="0">
            <a:spAutoFit/>
          </a:bodyPr>
          <a:lstStyle/>
          <a:p>
            <a:pPr algn="l">
              <a:lnSpc>
                <a:spcPts val="11464"/>
              </a:lnSpc>
            </a:pPr>
            <a:r>
              <a:rPr lang="en-US" sz="8188">
                <a:solidFill>
                  <a:srgbClr val="5B778D"/>
                </a:solidFill>
                <a:latin typeface="DM Serif Display"/>
              </a:rPr>
              <a:t>Actionable Insights</a:t>
            </a:r>
          </a:p>
        </p:txBody>
      </p:sp>
      <p:sp>
        <p:nvSpPr>
          <p:cNvPr name="TextBox 4" id="4"/>
          <p:cNvSpPr txBox="true"/>
          <p:nvPr/>
        </p:nvSpPr>
        <p:spPr>
          <a:xfrm rot="0">
            <a:off x="1028700" y="6945075"/>
            <a:ext cx="4436037" cy="981440"/>
          </a:xfrm>
          <a:prstGeom prst="rect">
            <a:avLst/>
          </a:prstGeom>
        </p:spPr>
        <p:txBody>
          <a:bodyPr anchor="t" rtlCol="false" tIns="0" lIns="0" bIns="0" rIns="0">
            <a:spAutoFit/>
          </a:bodyPr>
          <a:lstStyle/>
          <a:p>
            <a:pPr algn="just">
              <a:lnSpc>
                <a:spcPts val="2799"/>
              </a:lnSpc>
            </a:pPr>
            <a:r>
              <a:rPr lang="en-US" sz="1999">
                <a:solidFill>
                  <a:srgbClr val="5B778D"/>
                </a:solidFill>
                <a:latin typeface="Montserrat"/>
              </a:rPr>
              <a:t>Meal plan</a:t>
            </a:r>
          </a:p>
          <a:p>
            <a:pPr algn="just">
              <a:lnSpc>
                <a:spcPts val="2799"/>
              </a:lnSpc>
            </a:pPr>
            <a:r>
              <a:rPr lang="en-US" sz="1999">
                <a:solidFill>
                  <a:srgbClr val="5B778D"/>
                </a:solidFill>
                <a:latin typeface="Montserrat"/>
              </a:rPr>
              <a:t>Room type</a:t>
            </a:r>
          </a:p>
          <a:p>
            <a:pPr algn="just" marL="0" indent="0" lvl="0">
              <a:lnSpc>
                <a:spcPts val="2379"/>
              </a:lnSpc>
              <a:spcBef>
                <a:spcPct val="0"/>
              </a:spcBef>
            </a:pPr>
          </a:p>
        </p:txBody>
      </p:sp>
      <p:sp>
        <p:nvSpPr>
          <p:cNvPr name="TextBox 5" id="5"/>
          <p:cNvSpPr txBox="true"/>
          <p:nvPr/>
        </p:nvSpPr>
        <p:spPr>
          <a:xfrm rot="0">
            <a:off x="1028700" y="6342455"/>
            <a:ext cx="3401144" cy="463928"/>
          </a:xfrm>
          <a:prstGeom prst="rect">
            <a:avLst/>
          </a:prstGeom>
        </p:spPr>
        <p:txBody>
          <a:bodyPr anchor="t" rtlCol="false" tIns="0" lIns="0" bIns="0" rIns="0">
            <a:spAutoFit/>
          </a:bodyPr>
          <a:lstStyle/>
          <a:p>
            <a:pPr algn="l" marL="0" indent="0" lvl="0">
              <a:lnSpc>
                <a:spcPts val="3781"/>
              </a:lnSpc>
              <a:spcBef>
                <a:spcPct val="0"/>
              </a:spcBef>
            </a:pPr>
            <a:r>
              <a:rPr lang="en-US" sz="2701">
                <a:solidFill>
                  <a:srgbClr val="5B778D"/>
                </a:solidFill>
                <a:latin typeface="Montserrat Bold"/>
              </a:rPr>
              <a:t>guest preferences</a:t>
            </a:r>
          </a:p>
        </p:txBody>
      </p:sp>
      <p:sp>
        <p:nvSpPr>
          <p:cNvPr name="TextBox 6" id="6"/>
          <p:cNvSpPr txBox="true"/>
          <p:nvPr/>
        </p:nvSpPr>
        <p:spPr>
          <a:xfrm rot="0">
            <a:off x="6676112" y="6342455"/>
            <a:ext cx="3232895" cy="463928"/>
          </a:xfrm>
          <a:prstGeom prst="rect">
            <a:avLst/>
          </a:prstGeom>
        </p:spPr>
        <p:txBody>
          <a:bodyPr anchor="t" rtlCol="false" tIns="0" lIns="0" bIns="0" rIns="0">
            <a:spAutoFit/>
          </a:bodyPr>
          <a:lstStyle/>
          <a:p>
            <a:pPr algn="l" marL="0" indent="0" lvl="0">
              <a:lnSpc>
                <a:spcPts val="3781"/>
              </a:lnSpc>
              <a:spcBef>
                <a:spcPct val="0"/>
              </a:spcBef>
            </a:pPr>
            <a:r>
              <a:rPr lang="en-US" sz="2701">
                <a:solidFill>
                  <a:srgbClr val="5B778D"/>
                </a:solidFill>
                <a:latin typeface="Montserrat Bold"/>
              </a:rPr>
              <a:t>booking trends</a:t>
            </a:r>
          </a:p>
        </p:txBody>
      </p:sp>
      <p:sp>
        <p:nvSpPr>
          <p:cNvPr name="TextBox 7" id="7"/>
          <p:cNvSpPr txBox="true"/>
          <p:nvPr/>
        </p:nvSpPr>
        <p:spPr>
          <a:xfrm rot="0">
            <a:off x="12152168" y="6342455"/>
            <a:ext cx="3232895" cy="463928"/>
          </a:xfrm>
          <a:prstGeom prst="rect">
            <a:avLst/>
          </a:prstGeom>
        </p:spPr>
        <p:txBody>
          <a:bodyPr anchor="t" rtlCol="false" tIns="0" lIns="0" bIns="0" rIns="0">
            <a:spAutoFit/>
          </a:bodyPr>
          <a:lstStyle/>
          <a:p>
            <a:pPr algn="l" marL="0" indent="0" lvl="0">
              <a:lnSpc>
                <a:spcPts val="3781"/>
              </a:lnSpc>
              <a:spcBef>
                <a:spcPct val="0"/>
              </a:spcBef>
            </a:pPr>
            <a:r>
              <a:rPr lang="en-US" sz="2701">
                <a:solidFill>
                  <a:srgbClr val="5B778D"/>
                </a:solidFill>
                <a:latin typeface="Montserrat Bold"/>
              </a:rPr>
              <a:t>reservations</a:t>
            </a:r>
          </a:p>
        </p:txBody>
      </p:sp>
      <p:grpSp>
        <p:nvGrpSpPr>
          <p:cNvPr name="Group 8" id="8"/>
          <p:cNvGrpSpPr/>
          <p:nvPr/>
        </p:nvGrpSpPr>
        <p:grpSpPr>
          <a:xfrm rot="0">
            <a:off x="-5175289" y="8828823"/>
            <a:ext cx="14319289" cy="5432593"/>
            <a:chOff x="0" y="0"/>
            <a:chExt cx="3771335" cy="1430807"/>
          </a:xfrm>
        </p:grpSpPr>
        <p:sp>
          <p:nvSpPr>
            <p:cNvPr name="Freeform 9" id="9"/>
            <p:cNvSpPr/>
            <p:nvPr/>
          </p:nvSpPr>
          <p:spPr>
            <a:xfrm flipH="false" flipV="false" rot="0">
              <a:off x="0" y="0"/>
              <a:ext cx="3771335" cy="1430807"/>
            </a:xfrm>
            <a:custGeom>
              <a:avLst/>
              <a:gdLst/>
              <a:ahLst/>
              <a:cxnLst/>
              <a:rect r="r" b="b" t="t" l="l"/>
              <a:pathLst>
                <a:path h="1430807" w="3771335">
                  <a:moveTo>
                    <a:pt x="0" y="0"/>
                  </a:moveTo>
                  <a:lnTo>
                    <a:pt x="3771335" y="0"/>
                  </a:lnTo>
                  <a:lnTo>
                    <a:pt x="3771335" y="1430807"/>
                  </a:lnTo>
                  <a:lnTo>
                    <a:pt x="0" y="1430807"/>
                  </a:lnTo>
                  <a:close/>
                </a:path>
              </a:pathLst>
            </a:custGeom>
            <a:solidFill>
              <a:srgbClr val="819DB2"/>
            </a:solidFill>
          </p:spPr>
        </p:sp>
        <p:sp>
          <p:nvSpPr>
            <p:cNvPr name="TextBox 10" id="10"/>
            <p:cNvSpPr txBox="true"/>
            <p:nvPr/>
          </p:nvSpPr>
          <p:spPr>
            <a:xfrm>
              <a:off x="0" y="-38100"/>
              <a:ext cx="3771335" cy="1468907"/>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6676112" y="6945075"/>
            <a:ext cx="4436037" cy="1034726"/>
          </a:xfrm>
          <a:prstGeom prst="rect">
            <a:avLst/>
          </a:prstGeom>
        </p:spPr>
        <p:txBody>
          <a:bodyPr anchor="t" rtlCol="false" tIns="0" lIns="0" bIns="0" rIns="0">
            <a:spAutoFit/>
          </a:bodyPr>
          <a:lstStyle/>
          <a:p>
            <a:pPr algn="just">
              <a:lnSpc>
                <a:spcPts val="2799"/>
              </a:lnSpc>
            </a:pPr>
            <a:r>
              <a:rPr lang="en-US" sz="1999">
                <a:solidFill>
                  <a:srgbClr val="5B778D"/>
                </a:solidFill>
                <a:latin typeface="Montserrat"/>
              </a:rPr>
              <a:t>Booking status</a:t>
            </a:r>
          </a:p>
          <a:p>
            <a:pPr algn="just">
              <a:lnSpc>
                <a:spcPts val="2799"/>
              </a:lnSpc>
            </a:pPr>
            <a:r>
              <a:rPr lang="en-US" sz="1999">
                <a:solidFill>
                  <a:srgbClr val="5B778D"/>
                </a:solidFill>
                <a:latin typeface="Montserrat"/>
              </a:rPr>
              <a:t>Days, months, year</a:t>
            </a:r>
          </a:p>
          <a:p>
            <a:pPr algn="just" marL="0" indent="0" lvl="0">
              <a:lnSpc>
                <a:spcPts val="2799"/>
              </a:lnSpc>
              <a:spcBef>
                <a:spcPct val="0"/>
              </a:spcBef>
            </a:pPr>
          </a:p>
        </p:txBody>
      </p:sp>
      <p:sp>
        <p:nvSpPr>
          <p:cNvPr name="TextBox 12" id="12"/>
          <p:cNvSpPr txBox="true"/>
          <p:nvPr/>
        </p:nvSpPr>
        <p:spPr>
          <a:xfrm rot="0">
            <a:off x="12152168" y="6945075"/>
            <a:ext cx="4436037" cy="1034726"/>
          </a:xfrm>
          <a:prstGeom prst="rect">
            <a:avLst/>
          </a:prstGeom>
        </p:spPr>
        <p:txBody>
          <a:bodyPr anchor="t" rtlCol="false" tIns="0" lIns="0" bIns="0" rIns="0">
            <a:spAutoFit/>
          </a:bodyPr>
          <a:lstStyle/>
          <a:p>
            <a:pPr algn="just">
              <a:lnSpc>
                <a:spcPts val="2799"/>
              </a:lnSpc>
            </a:pPr>
            <a:r>
              <a:rPr lang="en-US" sz="1999">
                <a:solidFill>
                  <a:srgbClr val="5B778D"/>
                </a:solidFill>
                <a:latin typeface="Montserrat"/>
              </a:rPr>
              <a:t>Number of reservations,</a:t>
            </a:r>
          </a:p>
          <a:p>
            <a:pPr algn="just">
              <a:lnSpc>
                <a:spcPts val="2799"/>
              </a:lnSpc>
            </a:pPr>
            <a:r>
              <a:rPr lang="en-US" sz="1999">
                <a:solidFill>
                  <a:srgbClr val="5B778D"/>
                </a:solidFill>
                <a:latin typeface="Montserrat"/>
              </a:rPr>
              <a:t>Adults, Children</a:t>
            </a:r>
          </a:p>
          <a:p>
            <a:pPr algn="just" marL="0" indent="0" lvl="0">
              <a:lnSpc>
                <a:spcPts val="27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19163" y="6083723"/>
            <a:ext cx="14319289" cy="5432593"/>
            <a:chOff x="0" y="0"/>
            <a:chExt cx="3771335" cy="1430807"/>
          </a:xfrm>
        </p:grpSpPr>
        <p:sp>
          <p:nvSpPr>
            <p:cNvPr name="Freeform 3" id="3"/>
            <p:cNvSpPr/>
            <p:nvPr/>
          </p:nvSpPr>
          <p:spPr>
            <a:xfrm flipH="false" flipV="false" rot="0">
              <a:off x="0" y="0"/>
              <a:ext cx="3771335" cy="1430807"/>
            </a:xfrm>
            <a:custGeom>
              <a:avLst/>
              <a:gdLst/>
              <a:ahLst/>
              <a:cxnLst/>
              <a:rect r="r" b="b" t="t" l="l"/>
              <a:pathLst>
                <a:path h="1430807" w="3771335">
                  <a:moveTo>
                    <a:pt x="0" y="0"/>
                  </a:moveTo>
                  <a:lnTo>
                    <a:pt x="3771335" y="0"/>
                  </a:lnTo>
                  <a:lnTo>
                    <a:pt x="3771335" y="1430807"/>
                  </a:lnTo>
                  <a:lnTo>
                    <a:pt x="0" y="1430807"/>
                  </a:lnTo>
                  <a:close/>
                </a:path>
              </a:pathLst>
            </a:custGeom>
            <a:solidFill>
              <a:srgbClr val="819DB2"/>
            </a:solidFill>
          </p:spPr>
        </p:sp>
        <p:sp>
          <p:nvSpPr>
            <p:cNvPr name="TextBox 4" id="4"/>
            <p:cNvSpPr txBox="true"/>
            <p:nvPr/>
          </p:nvSpPr>
          <p:spPr>
            <a:xfrm>
              <a:off x="0" y="-38100"/>
              <a:ext cx="3771335" cy="1468907"/>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585626" y="2560007"/>
            <a:ext cx="6187264" cy="2868623"/>
          </a:xfrm>
          <a:prstGeom prst="rect">
            <a:avLst/>
          </a:prstGeom>
        </p:spPr>
        <p:txBody>
          <a:bodyPr anchor="t" rtlCol="false" tIns="0" lIns="0" bIns="0" rIns="0">
            <a:spAutoFit/>
          </a:bodyPr>
          <a:lstStyle/>
          <a:p>
            <a:pPr algn="l">
              <a:lnSpc>
                <a:spcPts val="7530"/>
              </a:lnSpc>
            </a:pPr>
            <a:r>
              <a:rPr lang="en-US" sz="8097">
                <a:solidFill>
                  <a:srgbClr val="5B778D"/>
                </a:solidFill>
                <a:latin typeface="DM Serif Display"/>
              </a:rPr>
              <a:t>Approach towards Dataset</a:t>
            </a:r>
          </a:p>
          <a:p>
            <a:pPr algn="l">
              <a:lnSpc>
                <a:spcPts val="588"/>
              </a:lnSpc>
            </a:pPr>
          </a:p>
        </p:txBody>
      </p:sp>
      <p:grpSp>
        <p:nvGrpSpPr>
          <p:cNvPr name="Group 6" id="6"/>
          <p:cNvGrpSpPr/>
          <p:nvPr/>
        </p:nvGrpSpPr>
        <p:grpSpPr>
          <a:xfrm rot="0">
            <a:off x="1028700" y="1028700"/>
            <a:ext cx="511762" cy="51176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1160791" y="1163042"/>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674022" y="1043550"/>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
        <p:nvSpPr>
          <p:cNvPr name="TextBox 11" id="11"/>
          <p:cNvSpPr txBox="true"/>
          <p:nvPr/>
        </p:nvSpPr>
        <p:spPr>
          <a:xfrm rot="0">
            <a:off x="1028700" y="6424498"/>
            <a:ext cx="7060958" cy="3329290"/>
          </a:xfrm>
          <a:prstGeom prst="rect">
            <a:avLst/>
          </a:prstGeom>
        </p:spPr>
        <p:txBody>
          <a:bodyPr anchor="t" rtlCol="false" tIns="0" lIns="0" bIns="0" rIns="0">
            <a:spAutoFit/>
          </a:bodyPr>
          <a:lstStyle/>
          <a:p>
            <a:pPr algn="just">
              <a:lnSpc>
                <a:spcPts val="3360"/>
              </a:lnSpc>
            </a:pPr>
            <a:r>
              <a:rPr lang="en-US" sz="2400">
                <a:solidFill>
                  <a:srgbClr val="2D4457"/>
                </a:solidFill>
                <a:latin typeface="Montserrat"/>
              </a:rPr>
              <a:t>The dataset was studied to have a better understanding of the data. Patterns and anomalies w</a:t>
            </a:r>
            <a:r>
              <a:rPr lang="en-US" sz="2400">
                <a:solidFill>
                  <a:srgbClr val="2D4457"/>
                </a:solidFill>
                <a:latin typeface="Montserrat"/>
              </a:rPr>
              <a:t>ere identified. Then Data cleaning was performed to remove duplicates and correct inconsistencies and anomalies.</a:t>
            </a:r>
          </a:p>
          <a:p>
            <a:pPr algn="just">
              <a:lnSpc>
                <a:spcPts val="3360"/>
              </a:lnSpc>
            </a:pPr>
            <a:r>
              <a:rPr lang="en-US" sz="2400">
                <a:solidFill>
                  <a:srgbClr val="2D4457"/>
                </a:solidFill>
                <a:latin typeface="Montserrat"/>
              </a:rPr>
              <a:t>The dataset includes Booking_ID, the number of adults and children, and other specifics.</a:t>
            </a:r>
          </a:p>
          <a:p>
            <a:pPr algn="just" marL="0" indent="0" lvl="0">
              <a:lnSpc>
                <a:spcPts val="3360"/>
              </a:lnSpc>
              <a:spcBef>
                <a:spcPct val="0"/>
              </a:spcBef>
            </a:pPr>
          </a:p>
        </p:txBody>
      </p:sp>
      <p:sp>
        <p:nvSpPr>
          <p:cNvPr name="Freeform 12" id="12"/>
          <p:cNvSpPr/>
          <p:nvPr/>
        </p:nvSpPr>
        <p:spPr>
          <a:xfrm flipH="false" flipV="false" rot="0">
            <a:off x="9429991" y="0"/>
            <a:ext cx="8858009" cy="10287000"/>
          </a:xfrm>
          <a:custGeom>
            <a:avLst/>
            <a:gdLst/>
            <a:ahLst/>
            <a:cxnLst/>
            <a:rect r="r" b="b" t="t" l="l"/>
            <a:pathLst>
              <a:path h="10287000" w="8858009">
                <a:moveTo>
                  <a:pt x="0" y="0"/>
                </a:moveTo>
                <a:lnTo>
                  <a:pt x="8858009" y="0"/>
                </a:lnTo>
                <a:lnTo>
                  <a:pt x="8858009" y="10287000"/>
                </a:lnTo>
                <a:lnTo>
                  <a:pt x="0" y="10287000"/>
                </a:lnTo>
                <a:lnTo>
                  <a:pt x="0" y="0"/>
                </a:lnTo>
                <a:close/>
              </a:path>
            </a:pathLst>
          </a:custGeom>
          <a:blipFill>
            <a:blip r:embed="rId4"/>
            <a:stretch>
              <a:fillRect l="0" t="-14621" r="0" b="-14621"/>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121" y="274620"/>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913212" y="408962"/>
            <a:ext cx="247579" cy="243078"/>
          </a:xfrm>
          <a:custGeom>
            <a:avLst/>
            <a:gdLst/>
            <a:ahLst/>
            <a:cxnLst/>
            <a:rect r="r" b="b" t="t" l="l"/>
            <a:pathLst>
              <a:path h="243078" w="247579">
                <a:moveTo>
                  <a:pt x="0" y="0"/>
                </a:moveTo>
                <a:lnTo>
                  <a:pt x="247579" y="0"/>
                </a:lnTo>
                <a:lnTo>
                  <a:pt x="247579"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528547" y="2074908"/>
            <a:ext cx="13042571" cy="7910283"/>
          </a:xfrm>
          <a:custGeom>
            <a:avLst/>
            <a:gdLst/>
            <a:ahLst/>
            <a:cxnLst/>
            <a:rect r="r" b="b" t="t" l="l"/>
            <a:pathLst>
              <a:path h="7910283" w="13042571">
                <a:moveTo>
                  <a:pt x="0" y="0"/>
                </a:moveTo>
                <a:lnTo>
                  <a:pt x="13042571" y="0"/>
                </a:lnTo>
                <a:lnTo>
                  <a:pt x="13042571" y="7910283"/>
                </a:lnTo>
                <a:lnTo>
                  <a:pt x="0" y="7910283"/>
                </a:lnTo>
                <a:lnTo>
                  <a:pt x="0" y="0"/>
                </a:lnTo>
                <a:close/>
              </a:path>
            </a:pathLst>
          </a:custGeom>
          <a:blipFill>
            <a:blip r:embed="rId4"/>
            <a:stretch>
              <a:fillRect l="0" t="-797" r="-1196" b="-2299"/>
            </a:stretch>
          </a:blipFill>
        </p:spPr>
      </p:sp>
      <p:sp>
        <p:nvSpPr>
          <p:cNvPr name="TextBox 7" id="7"/>
          <p:cNvSpPr txBox="true"/>
          <p:nvPr/>
        </p:nvSpPr>
        <p:spPr>
          <a:xfrm rot="0">
            <a:off x="0" y="805432"/>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Dataset Details</a:t>
            </a:r>
          </a:p>
        </p:txBody>
      </p:sp>
      <p:sp>
        <p:nvSpPr>
          <p:cNvPr name="TextBox 8" id="8"/>
          <p:cNvSpPr txBox="true"/>
          <p:nvPr/>
        </p:nvSpPr>
        <p:spPr>
          <a:xfrm rot="0">
            <a:off x="1408371" y="289477"/>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5881" y="139518"/>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387972" y="264482"/>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62515" y="395399"/>
            <a:ext cx="9713833" cy="2237742"/>
          </a:xfrm>
          <a:custGeom>
            <a:avLst/>
            <a:gdLst/>
            <a:ahLst/>
            <a:cxnLst/>
            <a:rect r="r" b="b" t="t" l="l"/>
            <a:pathLst>
              <a:path h="2237742" w="9713833">
                <a:moveTo>
                  <a:pt x="0" y="0"/>
                </a:moveTo>
                <a:lnTo>
                  <a:pt x="9713834" y="0"/>
                </a:lnTo>
                <a:lnTo>
                  <a:pt x="9713834" y="2237742"/>
                </a:lnTo>
                <a:lnTo>
                  <a:pt x="0" y="2237742"/>
                </a:lnTo>
                <a:lnTo>
                  <a:pt x="0" y="0"/>
                </a:lnTo>
                <a:close/>
              </a:path>
            </a:pathLst>
          </a:custGeom>
          <a:blipFill>
            <a:blip r:embed="rId4"/>
            <a:stretch>
              <a:fillRect l="0" t="0" r="0" b="0"/>
            </a:stretch>
          </a:blipFill>
        </p:spPr>
      </p:sp>
      <p:sp>
        <p:nvSpPr>
          <p:cNvPr name="Freeform 7" id="7"/>
          <p:cNvSpPr/>
          <p:nvPr/>
        </p:nvSpPr>
        <p:spPr>
          <a:xfrm flipH="false" flipV="false" rot="0">
            <a:off x="5781550" y="3257024"/>
            <a:ext cx="11875764" cy="3114565"/>
          </a:xfrm>
          <a:custGeom>
            <a:avLst/>
            <a:gdLst/>
            <a:ahLst/>
            <a:cxnLst/>
            <a:rect r="r" b="b" t="t" l="l"/>
            <a:pathLst>
              <a:path h="3114565" w="11875764">
                <a:moveTo>
                  <a:pt x="0" y="0"/>
                </a:moveTo>
                <a:lnTo>
                  <a:pt x="11875764" y="0"/>
                </a:lnTo>
                <a:lnTo>
                  <a:pt x="11875764" y="3114565"/>
                </a:lnTo>
                <a:lnTo>
                  <a:pt x="0" y="3114565"/>
                </a:lnTo>
                <a:lnTo>
                  <a:pt x="0" y="0"/>
                </a:lnTo>
                <a:close/>
              </a:path>
            </a:pathLst>
          </a:custGeom>
          <a:blipFill>
            <a:blip r:embed="rId5"/>
            <a:stretch>
              <a:fillRect l="0" t="0" r="0" b="0"/>
            </a:stretch>
          </a:blipFill>
        </p:spPr>
      </p:sp>
      <p:sp>
        <p:nvSpPr>
          <p:cNvPr name="TextBox 8" id="8"/>
          <p:cNvSpPr txBox="true"/>
          <p:nvPr/>
        </p:nvSpPr>
        <p:spPr>
          <a:xfrm rot="0">
            <a:off x="255881" y="670330"/>
            <a:ext cx="6606634" cy="2978338"/>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 TO</a:t>
            </a:r>
          </a:p>
          <a:p>
            <a:pPr algn="l">
              <a:lnSpc>
                <a:spcPts val="7819"/>
              </a:lnSpc>
            </a:pPr>
            <a:r>
              <a:rPr lang="en-US" sz="6683">
                <a:solidFill>
                  <a:srgbClr val="5B778D"/>
                </a:solidFill>
                <a:latin typeface="DM Serif Display"/>
              </a:rPr>
              <a:t>GET</a:t>
            </a:r>
          </a:p>
          <a:p>
            <a:pPr algn="l">
              <a:lnSpc>
                <a:spcPts val="7819"/>
              </a:lnSpc>
            </a:pPr>
            <a:r>
              <a:rPr lang="en-US" sz="6683">
                <a:solidFill>
                  <a:srgbClr val="5B778D"/>
                </a:solidFill>
                <a:latin typeface="DM Serif Display"/>
              </a:rPr>
              <a:t>INSIGHTS</a:t>
            </a:r>
          </a:p>
        </p:txBody>
      </p:sp>
      <p:sp>
        <p:nvSpPr>
          <p:cNvPr name="TextBox 9" id="9"/>
          <p:cNvSpPr txBox="true"/>
          <p:nvPr/>
        </p:nvSpPr>
        <p:spPr>
          <a:xfrm rot="0">
            <a:off x="1028700" y="216857"/>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1163042"/>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38131" y="5285829"/>
            <a:ext cx="645322" cy="64532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1DCE4"/>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8343216" y="1846542"/>
            <a:ext cx="9626455" cy="4349142"/>
          </a:xfrm>
          <a:custGeom>
            <a:avLst/>
            <a:gdLst/>
            <a:ahLst/>
            <a:cxnLst/>
            <a:rect r="r" b="b" t="t" l="l"/>
            <a:pathLst>
              <a:path h="4349142" w="9626455">
                <a:moveTo>
                  <a:pt x="0" y="0"/>
                </a:moveTo>
                <a:lnTo>
                  <a:pt x="9626456" y="0"/>
                </a:lnTo>
                <a:lnTo>
                  <a:pt x="9626456" y="4349142"/>
                </a:lnTo>
                <a:lnTo>
                  <a:pt x="0" y="4349142"/>
                </a:lnTo>
                <a:lnTo>
                  <a:pt x="0" y="0"/>
                </a:lnTo>
                <a:close/>
              </a:path>
            </a:pathLst>
          </a:custGeom>
          <a:blipFill>
            <a:blip r:embed="rId4"/>
            <a:stretch>
              <a:fillRect l="0" t="0" r="0" b="0"/>
            </a:stretch>
          </a:blipFill>
        </p:spPr>
      </p:sp>
      <p:sp>
        <p:nvSpPr>
          <p:cNvPr name="Freeform 10" id="10"/>
          <p:cNvSpPr/>
          <p:nvPr/>
        </p:nvSpPr>
        <p:spPr>
          <a:xfrm flipH="false" flipV="false" rot="0">
            <a:off x="8715361" y="6524877"/>
            <a:ext cx="8882166" cy="4939149"/>
          </a:xfrm>
          <a:custGeom>
            <a:avLst/>
            <a:gdLst/>
            <a:ahLst/>
            <a:cxnLst/>
            <a:rect r="r" b="b" t="t" l="l"/>
            <a:pathLst>
              <a:path h="4939149" w="8882166">
                <a:moveTo>
                  <a:pt x="0" y="0"/>
                </a:moveTo>
                <a:lnTo>
                  <a:pt x="8882166" y="0"/>
                </a:lnTo>
                <a:lnTo>
                  <a:pt x="8882166" y="4939149"/>
                </a:lnTo>
                <a:lnTo>
                  <a:pt x="0" y="4939149"/>
                </a:lnTo>
                <a:lnTo>
                  <a:pt x="0" y="0"/>
                </a:lnTo>
                <a:close/>
              </a:path>
            </a:pathLst>
          </a:custGeom>
          <a:blipFill>
            <a:blip r:embed="rId5"/>
            <a:stretch>
              <a:fillRect l="0" t="0" r="0" b="0"/>
            </a:stretch>
          </a:blipFill>
        </p:spPr>
      </p:sp>
      <p:sp>
        <p:nvSpPr>
          <p:cNvPr name="TextBox 11" id="11"/>
          <p:cNvSpPr txBox="true"/>
          <p:nvPr/>
        </p:nvSpPr>
        <p:spPr>
          <a:xfrm rot="0">
            <a:off x="1028700" y="1865592"/>
            <a:ext cx="6606634" cy="1987696"/>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 TO GET INSIGHTS</a:t>
            </a:r>
          </a:p>
        </p:txBody>
      </p:sp>
      <p:sp>
        <p:nvSpPr>
          <p:cNvPr name="TextBox 12" id="12"/>
          <p:cNvSpPr txBox="true"/>
          <p:nvPr/>
        </p:nvSpPr>
        <p:spPr>
          <a:xfrm rot="0">
            <a:off x="1674022" y="1043550"/>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
        <p:nvSpPr>
          <p:cNvPr name="TextBox 13" id="13"/>
          <p:cNvSpPr txBox="true"/>
          <p:nvPr/>
        </p:nvSpPr>
        <p:spPr>
          <a:xfrm rot="0">
            <a:off x="1028700" y="4120132"/>
            <a:ext cx="7124016" cy="727547"/>
          </a:xfrm>
          <a:prstGeom prst="rect">
            <a:avLst/>
          </a:prstGeom>
        </p:spPr>
        <p:txBody>
          <a:bodyPr anchor="t" rtlCol="false" tIns="0" lIns="0" bIns="0" rIns="0">
            <a:spAutoFit/>
          </a:bodyPr>
          <a:lstStyle/>
          <a:p>
            <a:pPr algn="l">
              <a:lnSpc>
                <a:spcPts val="2940"/>
              </a:lnSpc>
            </a:pPr>
            <a:r>
              <a:rPr lang="en-US" sz="2100">
                <a:solidFill>
                  <a:srgbClr val="5B778D"/>
                </a:solidFill>
                <a:latin typeface="Montserrat"/>
              </a:rPr>
              <a:t>Part of data cleaning is looking out for duplicated</a:t>
            </a:r>
          </a:p>
          <a:p>
            <a:pPr algn="l" marL="0" indent="0" lvl="0">
              <a:lnSpc>
                <a:spcPts val="2940"/>
              </a:lnSpc>
              <a:spcBef>
                <a:spcPct val="0"/>
              </a:spcBef>
            </a:pPr>
            <a:r>
              <a:rPr lang="en-US" sz="2100">
                <a:solidFill>
                  <a:srgbClr val="5B778D"/>
                </a:solidFill>
                <a:latin typeface="Montserrat"/>
              </a:rPr>
              <a:t>records;</a:t>
            </a:r>
          </a:p>
        </p:txBody>
      </p:sp>
      <p:sp>
        <p:nvSpPr>
          <p:cNvPr name="TextBox 14" id="14"/>
          <p:cNvSpPr txBox="true"/>
          <p:nvPr/>
        </p:nvSpPr>
        <p:spPr>
          <a:xfrm rot="0">
            <a:off x="1674022" y="5475801"/>
            <a:ext cx="5448636" cy="273585"/>
          </a:xfrm>
          <a:prstGeom prst="rect">
            <a:avLst/>
          </a:prstGeom>
        </p:spPr>
        <p:txBody>
          <a:bodyPr anchor="t" rtlCol="false" tIns="0" lIns="0" bIns="0" rIns="0">
            <a:spAutoFit/>
          </a:bodyPr>
          <a:lstStyle/>
          <a:p>
            <a:pPr algn="l" marL="0" indent="0" lvl="0">
              <a:lnSpc>
                <a:spcPts val="2209"/>
              </a:lnSpc>
              <a:spcBef>
                <a:spcPct val="0"/>
              </a:spcBef>
            </a:pPr>
            <a:r>
              <a:rPr lang="en-US" sz="1578">
                <a:solidFill>
                  <a:srgbClr val="5B778D"/>
                </a:solidFill>
                <a:latin typeface="Montserrat"/>
              </a:rPr>
              <a:t>REMOVING DUPLICATE BY USING GROUP BY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6609" y="349512"/>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028700" y="480822"/>
            <a:ext cx="247579" cy="243078"/>
          </a:xfrm>
          <a:custGeom>
            <a:avLst/>
            <a:gdLst/>
            <a:ahLst/>
            <a:cxnLst/>
            <a:rect r="r" b="b" t="t" l="l"/>
            <a:pathLst>
              <a:path h="243078" w="247579">
                <a:moveTo>
                  <a:pt x="0" y="0"/>
                </a:moveTo>
                <a:lnTo>
                  <a:pt x="247579" y="0"/>
                </a:lnTo>
                <a:lnTo>
                  <a:pt x="247579"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51287" y="4498178"/>
            <a:ext cx="645322" cy="64532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1DCE4"/>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9" id="9"/>
          <p:cNvGrpSpPr/>
          <p:nvPr/>
        </p:nvGrpSpPr>
        <p:grpSpPr>
          <a:xfrm rot="0">
            <a:off x="251287" y="5937282"/>
            <a:ext cx="645322" cy="64532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6CAD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2" id="12"/>
          <p:cNvSpPr/>
          <p:nvPr/>
        </p:nvSpPr>
        <p:spPr>
          <a:xfrm flipH="false" flipV="false" rot="0">
            <a:off x="7463900" y="3086071"/>
            <a:ext cx="10308374" cy="4713741"/>
          </a:xfrm>
          <a:custGeom>
            <a:avLst/>
            <a:gdLst/>
            <a:ahLst/>
            <a:cxnLst/>
            <a:rect r="r" b="b" t="t" l="l"/>
            <a:pathLst>
              <a:path h="4713741" w="10308374">
                <a:moveTo>
                  <a:pt x="0" y="0"/>
                </a:moveTo>
                <a:lnTo>
                  <a:pt x="10308373" y="0"/>
                </a:lnTo>
                <a:lnTo>
                  <a:pt x="10308373" y="4713741"/>
                </a:lnTo>
                <a:lnTo>
                  <a:pt x="0" y="4713741"/>
                </a:lnTo>
                <a:lnTo>
                  <a:pt x="0" y="0"/>
                </a:lnTo>
                <a:close/>
              </a:path>
            </a:pathLst>
          </a:custGeom>
          <a:blipFill>
            <a:blip r:embed="rId4"/>
            <a:stretch>
              <a:fillRect l="-1344" t="0" r="-1344" b="0"/>
            </a:stretch>
          </a:blipFill>
        </p:spPr>
      </p:sp>
      <p:sp>
        <p:nvSpPr>
          <p:cNvPr name="TextBox 13" id="13"/>
          <p:cNvSpPr txBox="true"/>
          <p:nvPr/>
        </p:nvSpPr>
        <p:spPr>
          <a:xfrm rot="0">
            <a:off x="0" y="1030109"/>
            <a:ext cx="6606634" cy="2978338"/>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Updating and</a:t>
            </a:r>
          </a:p>
          <a:p>
            <a:pPr algn="l">
              <a:lnSpc>
                <a:spcPts val="7819"/>
              </a:lnSpc>
            </a:pPr>
            <a:r>
              <a:rPr lang="en-US" sz="6683">
                <a:solidFill>
                  <a:srgbClr val="5B778D"/>
                </a:solidFill>
                <a:latin typeface="DM Serif Display"/>
              </a:rPr>
              <a:t>Data Manipulation</a:t>
            </a:r>
          </a:p>
        </p:txBody>
      </p:sp>
      <p:sp>
        <p:nvSpPr>
          <p:cNvPr name="TextBox 14" id="14"/>
          <p:cNvSpPr txBox="true"/>
          <p:nvPr/>
        </p:nvSpPr>
        <p:spPr>
          <a:xfrm rot="0">
            <a:off x="1674022" y="364369"/>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
        <p:nvSpPr>
          <p:cNvPr name="TextBox 15" id="15"/>
          <p:cNvSpPr txBox="true"/>
          <p:nvPr/>
        </p:nvSpPr>
        <p:spPr>
          <a:xfrm rot="0">
            <a:off x="1152490" y="6033446"/>
            <a:ext cx="5448636" cy="549157"/>
          </a:xfrm>
          <a:prstGeom prst="rect">
            <a:avLst/>
          </a:prstGeom>
        </p:spPr>
        <p:txBody>
          <a:bodyPr anchor="t" rtlCol="false" tIns="0" lIns="0" bIns="0" rIns="0">
            <a:spAutoFit/>
          </a:bodyPr>
          <a:lstStyle/>
          <a:p>
            <a:pPr algn="l" marL="0" indent="0" lvl="0">
              <a:lnSpc>
                <a:spcPts val="2209"/>
              </a:lnSpc>
              <a:spcBef>
                <a:spcPct val="0"/>
              </a:spcBef>
            </a:pPr>
            <a:r>
              <a:rPr lang="en-US" sz="1578">
                <a:solidFill>
                  <a:srgbClr val="5B778D"/>
                </a:solidFill>
                <a:latin typeface="Montserrat"/>
              </a:rPr>
              <a:t>Booking date column is created using the lead time and arrival date.</a:t>
            </a:r>
          </a:p>
        </p:txBody>
      </p:sp>
      <p:sp>
        <p:nvSpPr>
          <p:cNvPr name="TextBox 16" id="16"/>
          <p:cNvSpPr txBox="true"/>
          <p:nvPr/>
        </p:nvSpPr>
        <p:spPr>
          <a:xfrm rot="0">
            <a:off x="1028700" y="4664997"/>
            <a:ext cx="5448636" cy="273585"/>
          </a:xfrm>
          <a:prstGeom prst="rect">
            <a:avLst/>
          </a:prstGeom>
        </p:spPr>
        <p:txBody>
          <a:bodyPr anchor="t" rtlCol="false" tIns="0" lIns="0" bIns="0" rIns="0">
            <a:spAutoFit/>
          </a:bodyPr>
          <a:lstStyle/>
          <a:p>
            <a:pPr algn="l" marL="0" indent="0" lvl="0">
              <a:lnSpc>
                <a:spcPts val="2209"/>
              </a:lnSpc>
              <a:spcBef>
                <a:spcPct val="0"/>
              </a:spcBef>
            </a:pPr>
            <a:r>
              <a:rPr lang="en-US" sz="1578">
                <a:solidFill>
                  <a:srgbClr val="5B778D"/>
                </a:solidFill>
                <a:latin typeface="Montserrat"/>
              </a:rPr>
              <a:t>The arrival year is converted to SQL year format.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511762" cy="51176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778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60791" y="1163042"/>
            <a:ext cx="247579" cy="243078"/>
          </a:xfrm>
          <a:custGeom>
            <a:avLst/>
            <a:gdLst/>
            <a:ahLst/>
            <a:cxnLst/>
            <a:rect r="r" b="b" t="t" l="l"/>
            <a:pathLst>
              <a:path h="243078" w="247579">
                <a:moveTo>
                  <a:pt x="0" y="0"/>
                </a:moveTo>
                <a:lnTo>
                  <a:pt x="247580" y="0"/>
                </a:lnTo>
                <a:lnTo>
                  <a:pt x="247580" y="243078"/>
                </a:lnTo>
                <a:lnTo>
                  <a:pt x="0" y="24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2795" y="3946313"/>
            <a:ext cx="9208292" cy="2966602"/>
          </a:xfrm>
          <a:custGeom>
            <a:avLst/>
            <a:gdLst/>
            <a:ahLst/>
            <a:cxnLst/>
            <a:rect r="r" b="b" t="t" l="l"/>
            <a:pathLst>
              <a:path h="2966602" w="9208292">
                <a:moveTo>
                  <a:pt x="0" y="0"/>
                </a:moveTo>
                <a:lnTo>
                  <a:pt x="9208292" y="0"/>
                </a:lnTo>
                <a:lnTo>
                  <a:pt x="9208292" y="2966601"/>
                </a:lnTo>
                <a:lnTo>
                  <a:pt x="0" y="2966601"/>
                </a:lnTo>
                <a:lnTo>
                  <a:pt x="0" y="0"/>
                </a:lnTo>
                <a:close/>
              </a:path>
            </a:pathLst>
          </a:custGeom>
          <a:blipFill>
            <a:blip r:embed="rId4"/>
            <a:stretch>
              <a:fillRect l="0" t="0" r="-3574" b="0"/>
            </a:stretch>
          </a:blipFill>
        </p:spPr>
      </p:sp>
      <p:sp>
        <p:nvSpPr>
          <p:cNvPr name="Freeform 7" id="7"/>
          <p:cNvSpPr/>
          <p:nvPr/>
        </p:nvSpPr>
        <p:spPr>
          <a:xfrm flipH="false" flipV="false" rot="0">
            <a:off x="9144000" y="3946313"/>
            <a:ext cx="9144000" cy="4296897"/>
          </a:xfrm>
          <a:custGeom>
            <a:avLst/>
            <a:gdLst/>
            <a:ahLst/>
            <a:cxnLst/>
            <a:rect r="r" b="b" t="t" l="l"/>
            <a:pathLst>
              <a:path h="4296897" w="9144000">
                <a:moveTo>
                  <a:pt x="0" y="0"/>
                </a:moveTo>
                <a:lnTo>
                  <a:pt x="9144000" y="0"/>
                </a:lnTo>
                <a:lnTo>
                  <a:pt x="9144000" y="4296897"/>
                </a:lnTo>
                <a:lnTo>
                  <a:pt x="0" y="4296897"/>
                </a:lnTo>
                <a:lnTo>
                  <a:pt x="0" y="0"/>
                </a:lnTo>
                <a:close/>
              </a:path>
            </a:pathLst>
          </a:custGeom>
          <a:blipFill>
            <a:blip r:embed="rId5"/>
            <a:stretch>
              <a:fillRect l="0" t="0" r="-8284" b="0"/>
            </a:stretch>
          </a:blipFill>
        </p:spPr>
      </p:sp>
      <p:sp>
        <p:nvSpPr>
          <p:cNvPr name="Freeform 8" id="8"/>
          <p:cNvSpPr/>
          <p:nvPr/>
        </p:nvSpPr>
        <p:spPr>
          <a:xfrm flipH="false" flipV="false" rot="0">
            <a:off x="409490" y="6912914"/>
            <a:ext cx="7845054" cy="3062234"/>
          </a:xfrm>
          <a:custGeom>
            <a:avLst/>
            <a:gdLst/>
            <a:ahLst/>
            <a:cxnLst/>
            <a:rect r="r" b="b" t="t" l="l"/>
            <a:pathLst>
              <a:path h="3062234" w="7845054">
                <a:moveTo>
                  <a:pt x="0" y="0"/>
                </a:moveTo>
                <a:lnTo>
                  <a:pt x="7845054" y="0"/>
                </a:lnTo>
                <a:lnTo>
                  <a:pt x="7845054" y="3062234"/>
                </a:lnTo>
                <a:lnTo>
                  <a:pt x="0" y="3062234"/>
                </a:lnTo>
                <a:lnTo>
                  <a:pt x="0" y="0"/>
                </a:lnTo>
                <a:close/>
              </a:path>
            </a:pathLst>
          </a:custGeom>
          <a:blipFill>
            <a:blip r:embed="rId6"/>
            <a:stretch>
              <a:fillRect l="0" t="0" r="-7343" b="0"/>
            </a:stretch>
          </a:blipFill>
        </p:spPr>
      </p:sp>
      <p:sp>
        <p:nvSpPr>
          <p:cNvPr name="Freeform 9" id="9"/>
          <p:cNvSpPr/>
          <p:nvPr/>
        </p:nvSpPr>
        <p:spPr>
          <a:xfrm flipH="false" flipV="false" rot="0">
            <a:off x="9384359" y="8298504"/>
            <a:ext cx="8903641" cy="1919592"/>
          </a:xfrm>
          <a:custGeom>
            <a:avLst/>
            <a:gdLst/>
            <a:ahLst/>
            <a:cxnLst/>
            <a:rect r="r" b="b" t="t" l="l"/>
            <a:pathLst>
              <a:path h="1919592" w="8903641">
                <a:moveTo>
                  <a:pt x="0" y="0"/>
                </a:moveTo>
                <a:lnTo>
                  <a:pt x="8903641" y="0"/>
                </a:lnTo>
                <a:lnTo>
                  <a:pt x="8903641" y="1919592"/>
                </a:lnTo>
                <a:lnTo>
                  <a:pt x="0" y="1919592"/>
                </a:lnTo>
                <a:lnTo>
                  <a:pt x="0" y="0"/>
                </a:lnTo>
                <a:close/>
              </a:path>
            </a:pathLst>
          </a:custGeom>
          <a:blipFill>
            <a:blip r:embed="rId7"/>
            <a:stretch>
              <a:fillRect l="0" t="0" r="0" b="0"/>
            </a:stretch>
          </a:blipFill>
        </p:spPr>
      </p:sp>
      <p:sp>
        <p:nvSpPr>
          <p:cNvPr name="TextBox 10" id="10"/>
          <p:cNvSpPr txBox="true"/>
          <p:nvPr/>
        </p:nvSpPr>
        <p:spPr>
          <a:xfrm rot="0">
            <a:off x="1028700" y="1865592"/>
            <a:ext cx="6606634" cy="997055"/>
          </a:xfrm>
          <a:prstGeom prst="rect">
            <a:avLst/>
          </a:prstGeom>
        </p:spPr>
        <p:txBody>
          <a:bodyPr anchor="t" rtlCol="false" tIns="0" lIns="0" bIns="0" rIns="0">
            <a:spAutoFit/>
          </a:bodyPr>
          <a:lstStyle/>
          <a:p>
            <a:pPr algn="l">
              <a:lnSpc>
                <a:spcPts val="7819"/>
              </a:lnSpc>
            </a:pPr>
            <a:r>
              <a:rPr lang="en-US" sz="6683">
                <a:solidFill>
                  <a:srgbClr val="5B778D"/>
                </a:solidFill>
                <a:latin typeface="DM Serif Display"/>
              </a:rPr>
              <a:t>QUERIES</a:t>
            </a:r>
          </a:p>
        </p:txBody>
      </p:sp>
      <p:sp>
        <p:nvSpPr>
          <p:cNvPr name="TextBox 11" id="11"/>
          <p:cNvSpPr txBox="true"/>
          <p:nvPr/>
        </p:nvSpPr>
        <p:spPr>
          <a:xfrm rot="0">
            <a:off x="1674022" y="1043550"/>
            <a:ext cx="2707929" cy="434423"/>
          </a:xfrm>
          <a:prstGeom prst="rect">
            <a:avLst/>
          </a:prstGeom>
        </p:spPr>
        <p:txBody>
          <a:bodyPr anchor="t" rtlCol="false" tIns="0" lIns="0" bIns="0" rIns="0">
            <a:spAutoFit/>
          </a:bodyPr>
          <a:lstStyle/>
          <a:p>
            <a:pPr algn="l">
              <a:lnSpc>
                <a:spcPts val="3571"/>
              </a:lnSpc>
            </a:pPr>
            <a:r>
              <a:rPr lang="en-US" sz="2550">
                <a:solidFill>
                  <a:srgbClr val="5B778D"/>
                </a:solidFill>
                <a:latin typeface="DM Serif Display"/>
              </a:rPr>
              <a:t>HOTEL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DAGIG1LTIqE</dc:identifier>
  <dcterms:modified xsi:type="dcterms:W3CDTF">2011-08-01T06:04:30Z</dcterms:modified>
  <cp:revision>1</cp:revision>
  <dc:title>Transaction isolation level is a form of setting that balance the performance and reliability of data as well as the consistency when multiple transactions are mak</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1386278</vt:lpwstr>
  </property>
  <property fmtid="{D5CDD505-2E9C-101B-9397-08002B2CF9AE}" name="NXPowerLiteSettings" pid="3">
    <vt:lpwstr>F7000400038000</vt:lpwstr>
  </property>
  <property fmtid="{D5CDD505-2E9C-101B-9397-08002B2CF9AE}" name="NXPowerLiteVersion" pid="4">
    <vt:lpwstr>S10.2.0</vt:lpwstr>
  </property>
</Properties>
</file>