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23" r:id="rId2"/>
    <p:sldId id="258" r:id="rId3"/>
    <p:sldId id="368" r:id="rId4"/>
    <p:sldId id="259" r:id="rId5"/>
    <p:sldId id="467" r:id="rId6"/>
    <p:sldId id="261" r:id="rId7"/>
    <p:sldId id="263" r:id="rId8"/>
    <p:sldId id="264" r:id="rId9"/>
    <p:sldId id="493" r:id="rId10"/>
    <p:sldId id="494" r:id="rId11"/>
    <p:sldId id="496" r:id="rId12"/>
    <p:sldId id="497" r:id="rId13"/>
    <p:sldId id="499" r:id="rId14"/>
    <p:sldId id="500" r:id="rId15"/>
    <p:sldId id="501" r:id="rId16"/>
    <p:sldId id="515" r:id="rId17"/>
    <p:sldId id="516" r:id="rId18"/>
    <p:sldId id="517" r:id="rId19"/>
    <p:sldId id="518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C31BF43-2366-2741-A38E-BAB70E2A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CC7AE9D3-4FA0-D44D-808A-18A2278E3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6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4E048-7155-445D-8044-B69427CC3ECA}" type="slidenum">
              <a:rPr lang="en-US"/>
              <a:pPr/>
              <a:t>9</a:t>
            </a:fld>
            <a:endParaRPr lang="en-US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3A3C5D8E-CE14-734E-8D53-4E24D6170EA2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3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E9E2E1C7-C214-B04E-8B49-797BB52CD162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5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6C5FDBC8-BEE1-1846-B350-6D053DA944A3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195B2482-5D43-414E-B445-136C7AB8ED56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C7062651-77FB-8045-8130-36BBE197B704}" type="slidenum">
              <a:rPr lang="en-US" sz="1300">
                <a:latin typeface="Times New Roman" charset="0"/>
              </a:rPr>
              <a:pPr/>
              <a:t>26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1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6A2A7A46-469E-DB4A-A766-997411FDF2BE}" type="slidenum">
              <a:rPr lang="en-US" sz="1300">
                <a:latin typeface="Times New Roman" charset="0"/>
              </a:rPr>
              <a:pPr/>
              <a:t>27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6DDE1029-53F9-724D-A8FE-149230EFADC1}" type="slidenum">
              <a:rPr lang="en-US" sz="1300">
                <a:latin typeface="Times New Roman" charset="0"/>
              </a:rPr>
              <a:pPr/>
              <a:t>28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3720E-7EE6-486F-A2DB-705D8D634708}" type="slidenum">
              <a:rPr lang="en-US"/>
              <a:pPr/>
              <a:t>10</a:t>
            </a:fld>
            <a:endParaRPr lang="en-US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826CB-7B58-4AE5-A441-57DACE35B1D6}" type="slidenum">
              <a:rPr lang="en-US"/>
              <a:pPr/>
              <a:t>11</a:t>
            </a:fld>
            <a:endParaRPr 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F7933-9874-4573-B0AA-2C11B98967CD}" type="slidenum">
              <a:rPr lang="en-US"/>
              <a:pPr/>
              <a:t>12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B7D56-1ABA-4C92-90FC-63FA59E02CDE}" type="slidenum">
              <a:rPr lang="en-US"/>
              <a:pPr/>
              <a:t>13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F31B7-EA20-4902-AEDA-739DFF257949}" type="slidenum">
              <a:rPr lang="en-US"/>
              <a:pPr/>
              <a:t>14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55A78-D92E-4369-ABEA-65A638D69BCC}" type="slidenum">
              <a:rPr lang="en-US"/>
              <a:pPr/>
              <a:t>15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6913"/>
            <a:ext cx="4648200" cy="3486150"/>
          </a:xfrm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59" y="4415322"/>
            <a:ext cx="5642583" cy="41846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8D77540-4A54-934B-B7DB-5F16985D2FD6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9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838" indent="-276092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04367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546113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87860" indent="-220873" defTabSz="934111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429607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871353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313100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754846" indent="-220873" defTabSz="93411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2B652D7-609D-EF42-8017-A4DC4A316984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AE33CD7-C830-BC42-9374-8739279E7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0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F61755AF-B6F7-5C44-83A0-12DEA56E6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F16BECC-C82B-E347-B2FA-0FD79F0F6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760F46-60D6-416F-BA5E-1AFDA4680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7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B9E08-4710-6B40-8EEE-1284D2568C78}" type="datetime1">
              <a:rPr lang="en-US"/>
              <a:pPr>
                <a:defRPr/>
              </a:pPr>
              <a:t>11/9/14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518823E-054A-604E-B332-52951992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DE634EC-FC1A-B547-8C52-27B65FDD3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2601E34-AC12-5943-9ADE-D006DC575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FC4B8D7-A315-CD42-B4A9-1C4AC851C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367F1CB-7526-714D-8CED-76C63DC25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45465C7-2F45-BD4D-B80C-D13D1CBE4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5649ADB-C9B5-CB49-8D10-DA5A0949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6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D200C77-5F75-F349-A565-6A6872449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D89C75D-8DF4-644B-9315-E76691743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4993369A-8349-C949-824F-4C90DB501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376" y="2130425"/>
            <a:ext cx="7084577" cy="1470025"/>
          </a:xfrm>
        </p:spPr>
        <p:txBody>
          <a:bodyPr/>
          <a:lstStyle/>
          <a:p>
            <a:r>
              <a:rPr lang="en-US" sz="4000" dirty="0" smtClean="0"/>
              <a:t>EECE 350 Computer Networks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</a:t>
            </a:r>
            <a:r>
              <a:rPr lang="en-US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1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4000" dirty="0"/>
              <a:t>UDP Pseudo-Header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Verifies that UDP datagram reaches its correct destination</a:t>
            </a:r>
          </a:p>
          <a:p>
            <a:pPr lvl="1"/>
            <a:r>
              <a:rPr lang="en-US" sz="2400" dirty="0"/>
              <a:t>specific machine and specific protocol port </a:t>
            </a:r>
            <a:endParaRPr lang="en-US" dirty="0"/>
          </a:p>
          <a:p>
            <a:r>
              <a:rPr lang="en-US" sz="2800" dirty="0"/>
              <a:t>UDP on the sending machine computes a checksum that covers the IP addresses </a:t>
            </a:r>
            <a:r>
              <a:rPr lang="en-US" sz="2800" b="1" dirty="0"/>
              <a:t>and</a:t>
            </a:r>
            <a:r>
              <a:rPr lang="en-US" sz="2800" dirty="0"/>
              <a:t> the UDP datagram </a:t>
            </a:r>
          </a:p>
          <a:p>
            <a:r>
              <a:rPr lang="en-US" sz="2800" dirty="0"/>
              <a:t>Since the IP is a layer “below” this, we must copy the IP addresses into a pseudo-header</a:t>
            </a:r>
          </a:p>
        </p:txBody>
      </p:sp>
      <p:pic>
        <p:nvPicPr>
          <p:cNvPr id="5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6164"/>
            <a:ext cx="44783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6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4000" dirty="0"/>
              <a:t>UDP Pseudo-Header</a:t>
            </a:r>
          </a:p>
        </p:txBody>
      </p:sp>
      <p:pic>
        <p:nvPicPr>
          <p:cNvPr id="8847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47788" y="1981200"/>
            <a:ext cx="6446837" cy="3886200"/>
          </a:xfrm>
          <a:noFill/>
          <a:ln/>
        </p:spPr>
      </p:pic>
      <p:pic>
        <p:nvPicPr>
          <p:cNvPr id="5" name="Picture 3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62038"/>
            <a:ext cx="4422775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28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2AA7C-3165-4A83-B931-5E98A439C71E}" type="slidenum">
              <a:rPr lang="en-US"/>
              <a:pPr/>
              <a:t>12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Checksum Calculation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UDP datagram going from IP address 153.18.8.105, port 1087 to IP address 171.2.14.10, port 13. The UDP message is “TESTING”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3276600"/>
            <a:ext cx="823595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38225"/>
            <a:ext cx="658971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6791" name="Group 886790"/>
          <p:cNvGrpSpPr/>
          <p:nvPr/>
        </p:nvGrpSpPr>
        <p:grpSpPr>
          <a:xfrm>
            <a:off x="832976" y="4801515"/>
            <a:ext cx="3632341" cy="1297244"/>
            <a:chOff x="832976" y="4787404"/>
            <a:chExt cx="3632341" cy="1297244"/>
          </a:xfrm>
        </p:grpSpPr>
        <p:cxnSp>
          <p:nvCxnSpPr>
            <p:cNvPr id="3" name="Elbow Connector 2"/>
            <p:cNvCxnSpPr/>
            <p:nvPr/>
          </p:nvCxnSpPr>
          <p:spPr bwMode="auto">
            <a:xfrm>
              <a:off x="832980" y="4787404"/>
              <a:ext cx="3632337" cy="61"/>
            </a:xfrm>
            <a:prstGeom prst="bentConnector3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 bwMode="auto">
            <a:xfrm>
              <a:off x="832976" y="4801116"/>
              <a:ext cx="2758395" cy="942105"/>
            </a:xfrm>
            <a:prstGeom prst="bentConnector3">
              <a:avLst>
                <a:gd name="adj1" fmla="val 131188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 bwMode="auto">
            <a:xfrm>
              <a:off x="846632" y="5238063"/>
              <a:ext cx="2703773" cy="819274"/>
            </a:xfrm>
            <a:prstGeom prst="bentConnector3">
              <a:avLst>
                <a:gd name="adj1" fmla="val 0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6789" name="Straight Connector 886788"/>
            <p:cNvCxnSpPr/>
            <p:nvPr/>
          </p:nvCxnSpPr>
          <p:spPr bwMode="auto">
            <a:xfrm flipV="1">
              <a:off x="846635" y="4787465"/>
              <a:ext cx="0" cy="450601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 flipV="1">
              <a:off x="3564060" y="5718176"/>
              <a:ext cx="15846" cy="36647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68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8624"/>
            <a:ext cx="7772400" cy="1006479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and </a:t>
            </a:r>
            <a:r>
              <a:rPr lang="en-US" dirty="0" err="1" smtClean="0"/>
              <a:t>Decapsulation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two hosts on the same subnet</a:t>
            </a:r>
            <a:endParaRPr lang="en-US" dirty="0"/>
          </a:p>
        </p:txBody>
      </p:sp>
      <p:pic>
        <p:nvPicPr>
          <p:cNvPr id="890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885" name="Rectangle 5"/>
          <p:cNvSpPr>
            <a:spLocks noChangeArrowheads="1"/>
          </p:cNvSpPr>
          <p:nvPr/>
        </p:nvSpPr>
        <p:spPr bwMode="auto">
          <a:xfrm>
            <a:off x="3986213" y="5018088"/>
            <a:ext cx="242887" cy="4032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90886" name="Rectangle 6"/>
          <p:cNvSpPr>
            <a:spLocks noChangeArrowheads="1"/>
          </p:cNvSpPr>
          <p:nvPr/>
        </p:nvSpPr>
        <p:spPr bwMode="auto">
          <a:xfrm>
            <a:off x="8289925" y="5016500"/>
            <a:ext cx="242888" cy="4032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7" name="Picture 3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0101"/>
            <a:ext cx="6819900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40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79475"/>
          </a:xfrm>
          <a:noFill/>
          <a:ln/>
        </p:spPr>
        <p:txBody>
          <a:bodyPr lIns="92075" tIns="46038" rIns="92075" bIns="46038"/>
          <a:lstStyle/>
          <a:p>
            <a:r>
              <a:rPr lang="en-US" sz="4000" dirty="0"/>
              <a:t>UDP Port Numbers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3962400"/>
          </a:xfrm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Computers need to agree on port numbers and their meaning</a:t>
            </a:r>
          </a:p>
          <a:p>
            <a:r>
              <a:rPr lang="en-US" sz="2800" dirty="0"/>
              <a:t>Well-known ports are permanently assigned for specific applications</a:t>
            </a:r>
          </a:p>
          <a:p>
            <a:r>
              <a:rPr lang="en-US" sz="2800" dirty="0"/>
              <a:t>Dynamic binding</a:t>
            </a:r>
          </a:p>
          <a:p>
            <a:pPr lvl="1"/>
            <a:r>
              <a:rPr lang="en-US" sz="2400" dirty="0"/>
              <a:t>assigned by the network software when a program needs a port</a:t>
            </a:r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343400"/>
            <a:ext cx="68580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11226"/>
            <a:ext cx="427196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440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BF5A61-0397-4BB2-A26C-62F731EB8E90}" type="slidenum">
              <a:rPr lang="en-US"/>
              <a:pPr/>
              <a:t>15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22263"/>
            <a:ext cx="8229600" cy="762000"/>
          </a:xfrm>
        </p:spPr>
        <p:txBody>
          <a:bodyPr/>
          <a:lstStyle/>
          <a:p>
            <a:r>
              <a:rPr lang="en-US" sz="4000" dirty="0"/>
              <a:t>Well-Known UDP Port Numbers</a:t>
            </a:r>
          </a:p>
        </p:txBody>
      </p:sp>
      <p:graphicFrame>
        <p:nvGraphicFramePr>
          <p:cNvPr id="894979" name="Group 3"/>
          <p:cNvGraphicFramePr>
            <a:graphicFrameLocks noGrp="1"/>
          </p:cNvGraphicFramePr>
          <p:nvPr>
            <p:ph type="tbl" idx="1"/>
          </p:nvPr>
        </p:nvGraphicFramePr>
        <p:xfrm>
          <a:off x="1295400" y="1295400"/>
          <a:ext cx="6781800" cy="5181599"/>
        </p:xfrm>
        <a:graphic>
          <a:graphicData uri="http://schemas.openxmlformats.org/drawingml/2006/table">
            <a:tbl>
              <a:tblPr/>
              <a:tblGrid>
                <a:gridCol w="3089275"/>
                <a:gridCol w="3692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TFTP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Routed (RIP)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69707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14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NAT: network address translation</a:t>
            </a:r>
          </a:p>
        </p:txBody>
      </p:sp>
      <p:sp>
        <p:nvSpPr>
          <p:cNvPr id="75781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10.0.0.1</a:t>
            </a:r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10.0.0.2</a:t>
            </a:r>
          </a:p>
        </p:txBody>
      </p:sp>
      <p:sp>
        <p:nvSpPr>
          <p:cNvPr id="56333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10.0.0.3</a:t>
            </a:r>
          </a:p>
        </p:txBody>
      </p:sp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10.0.0.4</a:t>
            </a:r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138.76.29.7</a:t>
            </a: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8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9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local network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(e.g., home network)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10.0.0/24</a:t>
            </a:r>
          </a:p>
        </p:txBody>
      </p:sp>
      <p:sp>
        <p:nvSpPr>
          <p:cNvPr id="56340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41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42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43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44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45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rest of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Internet</a:t>
            </a:r>
          </a:p>
        </p:txBody>
      </p:sp>
      <p:sp>
        <p:nvSpPr>
          <p:cNvPr id="56346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datagrams with source or 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destination in this network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have 10.0.0/24 address for 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source, destination (as usual)</a:t>
            </a:r>
          </a:p>
        </p:txBody>
      </p:sp>
      <p:sp>
        <p:nvSpPr>
          <p:cNvPr id="56347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all</a:t>
            </a:r>
            <a:r>
              <a:rPr lang="en-US" sz="240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smtClean="0">
                <a:latin typeface="Gill Sans MT" charset="0"/>
                <a:cs typeface="+mn-cs"/>
              </a:rPr>
              <a:t>datagrams </a:t>
            </a: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leaving</a:t>
            </a:r>
            <a:r>
              <a:rPr lang="en-US" sz="2400" smtClean="0">
                <a:latin typeface="Gill Sans MT" charset="0"/>
                <a:cs typeface="+mn-cs"/>
              </a:rPr>
              <a:t> local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network have </a:t>
            </a: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same</a:t>
            </a:r>
            <a:r>
              <a:rPr lang="en-US" sz="2400" smtClean="0">
                <a:latin typeface="Gill Sans MT" charset="0"/>
                <a:cs typeface="+mn-cs"/>
              </a:rPr>
              <a:t> single source NAT IP address: 138.76.29.7,different source port numbers</a:t>
            </a:r>
          </a:p>
        </p:txBody>
      </p:sp>
      <p:pic>
        <p:nvPicPr>
          <p:cNvPr id="75803" name="Picture 9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2596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9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50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5806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758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58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58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75819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22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3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65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66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5807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75814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15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808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75812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13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809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75810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11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06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motivation:</a:t>
            </a:r>
            <a:r>
              <a:rPr lang="en-US" dirty="0">
                <a:latin typeface="Gill Sans MT" charset="0"/>
                <a:cs typeface="+mn-cs"/>
              </a:rPr>
              <a:t> local network uses just one IP address as far as outside world is concerned: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range of addresses not needed from ISP:  just one IP address for all devices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can change addresses of devices in local network without notifying outside world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can change ISP without changing addresses of devices in local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devices inside local net not explicitly addressable, visible by outside world (a security plus)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NAT: network address translation</a:t>
            </a:r>
          </a:p>
        </p:txBody>
      </p:sp>
      <p:pic>
        <p:nvPicPr>
          <p:cNvPr id="7680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9" y="922338"/>
            <a:ext cx="7243762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37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Gill Sans MT" charset="0"/>
                <a:cs typeface="+mn-cs"/>
              </a:rPr>
              <a:t>  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implementation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:</a:t>
            </a:r>
            <a:r>
              <a:rPr lang="en-US" sz="2800" dirty="0">
                <a:latin typeface="Gill Sans MT" charset="0"/>
                <a:cs typeface="+mn-cs"/>
              </a:rPr>
              <a:t> NAT </a:t>
            </a:r>
            <a:r>
              <a:rPr lang="en-US" sz="2800" dirty="0" smtClean="0">
                <a:latin typeface="Gill Sans MT" charset="0"/>
                <a:cs typeface="+mn-cs"/>
              </a:rPr>
              <a:t>“router” </a:t>
            </a:r>
            <a:r>
              <a:rPr lang="en-US" sz="2800" dirty="0">
                <a:latin typeface="Gill Sans MT" charset="0"/>
                <a:cs typeface="+mn-cs"/>
              </a:rPr>
              <a:t>must:</a:t>
            </a:r>
            <a:br>
              <a:rPr lang="en-US" sz="2800" dirty="0">
                <a:latin typeface="Gill Sans MT" charset="0"/>
                <a:cs typeface="+mn-cs"/>
              </a:rPr>
            </a:br>
            <a:endParaRPr lang="en-US" sz="28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outgoing datagrams: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replace</a:t>
            </a:r>
            <a:r>
              <a:rPr lang="en-US" sz="2400" dirty="0">
                <a:latin typeface="Gill Sans MT" charset="0"/>
              </a:rPr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Gill Sans MT" charset="0"/>
              </a:rPr>
              <a:t>. . . remote clients/servers will respond using (NAT IP address, new port #) as destination </a:t>
            </a:r>
            <a:r>
              <a:rPr lang="en-US" sz="2000" dirty="0" smtClean="0">
                <a:latin typeface="Gill Sans MT" charset="0"/>
              </a:rPr>
              <a:t>address</a:t>
            </a:r>
            <a:r>
              <a:rPr lang="en-US" sz="2000" dirty="0">
                <a:latin typeface="Gill Sans MT" charset="0"/>
              </a:rPr>
              <a:t/>
            </a:r>
            <a:br>
              <a:rPr lang="en-US" sz="2000" dirty="0">
                <a:latin typeface="Gill Sans MT" charset="0"/>
              </a:rPr>
            </a:br>
            <a:endParaRPr lang="en-US" sz="2000" dirty="0">
              <a:latin typeface="Gill Sans MT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remember (in NAT translation table)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every (source IP address, port #)  to (NAT IP address, new port #) translation pair</a:t>
            </a:r>
            <a:br>
              <a:rPr lang="en-US" sz="2400" dirty="0">
                <a:latin typeface="Gill Sans MT" charset="0"/>
              </a:rPr>
            </a:br>
            <a:endParaRPr lang="en-US" sz="2400" dirty="0">
              <a:latin typeface="Gill Sans MT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incoming datagrams: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replace</a:t>
            </a:r>
            <a:r>
              <a:rPr lang="en-US" sz="2400" dirty="0">
                <a:latin typeface="Gill Sans MT" charset="0"/>
              </a:rPr>
              <a:t> (NAT IP address, new port #) in </a:t>
            </a:r>
            <a:r>
              <a:rPr lang="en-US" sz="2400" dirty="0" smtClean="0">
                <a:latin typeface="Gill Sans MT" charset="0"/>
              </a:rPr>
              <a:t>destination </a:t>
            </a:r>
            <a:r>
              <a:rPr lang="en-US" sz="2400" dirty="0">
                <a:latin typeface="Gill Sans MT" charset="0"/>
              </a:rPr>
              <a:t>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NAT: network address translation</a:t>
            </a:r>
          </a:p>
        </p:txBody>
      </p:sp>
      <p:pic>
        <p:nvPicPr>
          <p:cNvPr id="7782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9"/>
            <a:ext cx="7323137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0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1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2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10.0.0.1</a:t>
            </a:r>
          </a:p>
        </p:txBody>
      </p:sp>
      <p:sp>
        <p:nvSpPr>
          <p:cNvPr id="59403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10.0.0.2</a:t>
            </a:r>
          </a:p>
        </p:txBody>
      </p:sp>
      <p:sp>
        <p:nvSpPr>
          <p:cNvPr id="59404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78949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5949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50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S: 10.0.0.1, 3345</a:t>
                </a:r>
              </a:p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7895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61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50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7895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5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50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78950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64 h 264"/>
                <a:gd name="T2" fmla="*/ 1888 w 417"/>
                <a:gd name="T3" fmla="*/ 964 h 264"/>
                <a:gd name="T4" fmla="*/ 1888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951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5949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9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59406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10.0.0.4</a:t>
            </a:r>
          </a:p>
        </p:txBody>
      </p:sp>
      <p:sp>
        <p:nvSpPr>
          <p:cNvPr id="5940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8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138.76.29.7</a:t>
            </a:r>
          </a:p>
        </p:txBody>
      </p:sp>
      <p:sp>
        <p:nvSpPr>
          <p:cNvPr id="5940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5949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smtClean="0">
                  <a:solidFill>
                    <a:srgbClr val="CC0000"/>
                  </a:solidFill>
                  <a:cs typeface="+mn-cs"/>
                </a:rPr>
                <a:t>1:</a:t>
              </a:r>
              <a:r>
                <a:rPr lang="en-US" smtClean="0">
                  <a:solidFill>
                    <a:srgbClr val="FF0000"/>
                  </a:solidFill>
                  <a:cs typeface="+mn-cs"/>
                </a:rPr>
                <a:t> </a:t>
              </a:r>
              <a:r>
                <a:rPr lang="en-US" smtClean="0">
                  <a:solidFill>
                    <a:srgbClr val="000099"/>
                  </a:solidFill>
                  <a:cs typeface="+mn-cs"/>
                </a:rPr>
                <a:t>host 10.0.0.1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sends datagram to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128.119.40.186, 80</a:t>
              </a:r>
            </a:p>
          </p:txBody>
        </p:sp>
        <p:sp>
          <p:nvSpPr>
            <p:cNvPr id="5949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8865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2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3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NAT translation table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WAN side addr        LAN side addr</a:t>
            </a:r>
          </a:p>
        </p:txBody>
      </p:sp>
      <p:sp>
        <p:nvSpPr>
          <p:cNvPr id="59414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5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6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138.76.29.7, 5001   10.0.0.1, 3345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5947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7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cs typeface="+mn-cs"/>
                </a:rPr>
                <a:t>S: 128.119.40.186, 80 </a:t>
              </a:r>
            </a:p>
            <a:p>
              <a:pPr>
                <a:defRPr/>
              </a:pPr>
              <a:r>
                <a:rPr lang="en-US" sz="1200" smtClean="0">
                  <a:cs typeface="+mn-cs"/>
                </a:rPr>
                <a:t>D: 10.0.0.1, 3345</a:t>
              </a:r>
            </a:p>
            <a:p>
              <a:pPr>
                <a:defRPr/>
              </a:pPr>
              <a:endParaRPr lang="en-US" sz="1200" smtClean="0">
                <a:cs typeface="+mn-cs"/>
              </a:endParaRPr>
            </a:p>
          </p:txBody>
        </p:sp>
        <p:grpSp>
          <p:nvGrpSpPr>
            <p:cNvPr id="7893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7894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9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9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893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7894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8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8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93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93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5948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8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7891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5946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6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S: 138.76.29.7, 5001</a:t>
                </a:r>
              </a:p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7892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3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47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7892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2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47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5946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892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5946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6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5945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smtClean="0">
                  <a:solidFill>
                    <a:srgbClr val="CC0000"/>
                  </a:solidFill>
                  <a:cs typeface="+mn-cs"/>
                </a:rPr>
                <a:t>2:</a:t>
              </a:r>
              <a:r>
                <a:rPr lang="en-US" smtClean="0">
                  <a:solidFill>
                    <a:srgbClr val="FF0000"/>
                  </a:solidFill>
                  <a:cs typeface="+mn-cs"/>
                </a:rPr>
                <a:t> </a:t>
              </a:r>
              <a:r>
                <a:rPr lang="en-US" smtClean="0">
                  <a:solidFill>
                    <a:srgbClr val="000099"/>
                  </a:solidFill>
                  <a:cs typeface="+mn-cs"/>
                </a:rPr>
                <a:t>NAT router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changes datagram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source addr from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10.0.0.1, 3345 to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138.76.29.7, 5001,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updates table</a:t>
              </a:r>
            </a:p>
          </p:txBody>
        </p:sp>
        <p:sp>
          <p:nvSpPr>
            <p:cNvPr id="5946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6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6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5944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4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cs typeface="+mn-cs"/>
                </a:rPr>
                <a:t>S: 128.119.40.186, 80 </a:t>
              </a:r>
            </a:p>
            <a:p>
              <a:pPr>
                <a:defRPr/>
              </a:pPr>
              <a:r>
                <a:rPr lang="en-US" sz="1200" smtClean="0">
                  <a:cs typeface="+mn-cs"/>
                </a:rPr>
                <a:t>D: 138.76.29.7, 5001</a:t>
              </a:r>
            </a:p>
            <a:p>
              <a:pPr>
                <a:defRPr/>
              </a:pPr>
              <a:endParaRPr lang="en-US" sz="1200" smtClean="0">
                <a:cs typeface="+mn-cs"/>
              </a:endParaRPr>
            </a:p>
          </p:txBody>
        </p:sp>
        <p:grpSp>
          <p:nvGrpSpPr>
            <p:cNvPr id="7890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78911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5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890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78908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5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44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8905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5945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5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  <a:cs typeface="+mn-cs"/>
              </a:rPr>
              <a:t>3:</a:t>
            </a:r>
            <a:r>
              <a:rPr lang="en-US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smtClean="0">
                <a:solidFill>
                  <a:srgbClr val="000099"/>
                </a:solidFill>
                <a:cs typeface="+mn-cs"/>
              </a:rPr>
              <a:t>reply arrives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  <a:cs typeface="+mn-cs"/>
              </a:rPr>
              <a:t> dest. address: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  <a:cs typeface="+mn-cs"/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dirty="0" smtClean="0">
                <a:solidFill>
                  <a:srgbClr val="CC0000"/>
                </a:solidFill>
                <a:cs typeface="+mn-cs"/>
              </a:rPr>
              <a:t>4: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 smtClean="0">
                <a:solidFill>
                  <a:srgbClr val="000099"/>
                </a:solidFill>
                <a:cs typeface="+mn-cs"/>
              </a:rPr>
              <a:t>NAT router</a:t>
            </a:r>
          </a:p>
          <a:p>
            <a:pPr>
              <a:lnSpc>
                <a:spcPct val="85000"/>
              </a:lnSpc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changes datagram</a:t>
            </a:r>
          </a:p>
          <a:p>
            <a:pPr>
              <a:lnSpc>
                <a:spcPct val="85000"/>
              </a:lnSpc>
              <a:defRPr/>
            </a:pPr>
            <a:r>
              <a:rPr lang="en-US" dirty="0" err="1" smtClean="0">
                <a:solidFill>
                  <a:srgbClr val="000099"/>
                </a:solidFill>
                <a:cs typeface="+mn-cs"/>
              </a:rPr>
              <a:t>dest</a:t>
            </a:r>
            <a:r>
              <a:rPr lang="en-US" dirty="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cs typeface="+mn-cs"/>
              </a:rPr>
              <a:t>addr</a:t>
            </a:r>
            <a:r>
              <a:rPr lang="en-US" dirty="0" smtClean="0">
                <a:solidFill>
                  <a:srgbClr val="000099"/>
                </a:solidFill>
                <a:cs typeface="+mn-cs"/>
              </a:rPr>
              <a:t> from</a:t>
            </a:r>
          </a:p>
          <a:p>
            <a:pPr>
              <a:lnSpc>
                <a:spcPct val="85000"/>
              </a:lnSpc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138.76.29.7, 5001 to 10.0.0.1, 3345 </a:t>
            </a:r>
          </a:p>
          <a:p>
            <a:pPr>
              <a:defRPr/>
            </a:pPr>
            <a:endParaRPr lang="en-US" dirty="0" smtClean="0">
              <a:solidFill>
                <a:srgbClr val="000099"/>
              </a:solidFill>
              <a:cs typeface="+mn-cs"/>
            </a:endParaRPr>
          </a:p>
        </p:txBody>
      </p:sp>
      <p:sp>
        <p:nvSpPr>
          <p:cNvPr id="59424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NAT: network address translation</a:t>
            </a:r>
          </a:p>
        </p:txBody>
      </p:sp>
      <p:pic>
        <p:nvPicPr>
          <p:cNvPr id="78880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9" y="922338"/>
            <a:ext cx="7275512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81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788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88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88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78895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8898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4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8882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78890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91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3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7888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4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7888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50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4" y="1035050"/>
            <a:ext cx="68818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logical communication</a:t>
            </a:r>
            <a:r>
              <a:rPr lang="en-US" sz="2400" dirty="0">
                <a:latin typeface="Gill Sans MT" charset="0"/>
                <a:cs typeface="+mn-cs"/>
              </a:rPr>
              <a:t> between app processes running on different hosts</a:t>
            </a:r>
          </a:p>
          <a:p>
            <a:pPr>
              <a:defRPr/>
            </a:pPr>
            <a:endParaRPr lang="en-US" sz="2400" dirty="0" smtClean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transport </a:t>
            </a:r>
            <a:r>
              <a:rPr lang="en-US" sz="2400" dirty="0">
                <a:latin typeface="Gill Sans MT" charset="0"/>
                <a:cs typeface="+mn-cs"/>
              </a:rPr>
              <a:t>protocols run in end systems </a:t>
            </a:r>
          </a:p>
          <a:p>
            <a:pPr>
              <a:defRPr/>
            </a:pPr>
            <a:endParaRPr lang="en-US" sz="2400" dirty="0" smtClean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more than one transport protocol available to apps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Internet</a:t>
            </a:r>
            <a:r>
              <a:rPr lang="en-US" dirty="0">
                <a:latin typeface="Gill Sans MT" charset="0"/>
              </a:rPr>
              <a:t>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 smtClean="0">
                  <a:cs typeface="+mn-cs"/>
                </a:endParaRP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physical</a:t>
                </a:r>
                <a:endParaRPr lang="en-US" sz="2400" smtClean="0">
                  <a:cs typeface="+mn-cs"/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  <a:cs typeface="+mn-cs"/>
                </a:rPr>
                <a:t>logical end-end transport</a:t>
              </a:r>
              <a:endParaRPr lang="en-US" smtClean="0">
                <a:cs typeface="+mn-cs"/>
              </a:endParaRP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 smtClean="0">
                  <a:cs typeface="+mn-cs"/>
                </a:endParaRP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physical</a:t>
                </a:r>
                <a:endParaRPr lang="en-US" sz="2400" smtClean="0">
                  <a:cs typeface="+mn-cs"/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DNS: domain name system</a:t>
            </a:r>
            <a:endParaRPr lang="en-US" dirty="0">
              <a:latin typeface="Gill Sans MT" charset="0"/>
            </a:endParaRP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people:</a:t>
            </a:r>
            <a:r>
              <a:rPr lang="en-US" sz="2400" dirty="0">
                <a:latin typeface="Gill Sans MT" charset="0"/>
              </a:rPr>
              <a:t> many identifiers:</a:t>
            </a:r>
          </a:p>
          <a:p>
            <a:pPr lvl="1"/>
            <a:r>
              <a:rPr lang="en-US" dirty="0" smtClean="0">
                <a:latin typeface="Gill Sans MT" charset="0"/>
              </a:rPr>
              <a:t>ID number, </a:t>
            </a:r>
            <a:r>
              <a:rPr lang="en-US" dirty="0">
                <a:latin typeface="Gill Sans MT" charset="0"/>
              </a:rPr>
              <a:t>name, passport #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Internet hosts, routers:</a:t>
            </a:r>
          </a:p>
          <a:p>
            <a:pPr lvl="1"/>
            <a:r>
              <a:rPr lang="en-US" dirty="0">
                <a:latin typeface="Gill Sans MT" charset="0"/>
              </a:rPr>
              <a:t>IP address (32 </a:t>
            </a:r>
            <a:r>
              <a:rPr lang="en-US" dirty="0" smtClean="0">
                <a:latin typeface="Gill Sans MT" charset="0"/>
              </a:rPr>
              <a:t>bit or 128 bit)</a:t>
            </a:r>
            <a:endParaRPr lang="en-US" dirty="0">
              <a:latin typeface="Gill Sans MT" charset="0"/>
            </a:endParaRPr>
          </a:p>
          <a:p>
            <a:pPr lvl="1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name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, e.g., </a:t>
            </a:r>
            <a:r>
              <a:rPr lang="en-US" altLang="ja-JP" dirty="0" err="1">
                <a:latin typeface="Gill Sans MT" charset="0"/>
              </a:rPr>
              <a:t>www.yahoo.com</a:t>
            </a:r>
            <a:r>
              <a:rPr lang="en-US" altLang="ja-JP" dirty="0">
                <a:latin typeface="Gill Sans MT" charset="0"/>
              </a:rPr>
              <a:t> - used by humans</a:t>
            </a:r>
          </a:p>
          <a:p>
            <a:pPr>
              <a:buFont typeface="Wingdings" charset="0"/>
              <a:buNone/>
            </a:pPr>
            <a:r>
              <a:rPr lang="en-US" sz="2400" i="1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how to map between IP address and name, and vice versa ?</a:t>
            </a:r>
          </a:p>
        </p:txBody>
      </p:sp>
      <p:sp>
        <p:nvSpPr>
          <p:cNvPr id="186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89075"/>
            <a:ext cx="4283075" cy="50069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Domain Name System:</a:t>
            </a:r>
          </a:p>
          <a:p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distributed database</a:t>
            </a:r>
            <a:r>
              <a:rPr lang="en-US" sz="2400" dirty="0">
                <a:latin typeface="Gill Sans MT" charset="0"/>
              </a:rPr>
              <a:t> implemented in hierarchy of many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name servers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  <a:p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application-layer protocol:</a:t>
            </a:r>
            <a:r>
              <a:rPr lang="en-US" sz="2400" dirty="0">
                <a:latin typeface="Gill Sans MT" charset="0"/>
              </a:rPr>
              <a:t> hosts, name servers communicate to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resolve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note: core Internet function, implemented as application-layer protocol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complexity at network</a:t>
            </a:r>
            <a:r>
              <a:rPr lang="ja-JP" altLang="en-US" sz="2200" dirty="0">
                <a:latin typeface="Gill Sans MT" charset="0"/>
              </a:rPr>
              <a:t>’</a:t>
            </a:r>
            <a:r>
              <a:rPr lang="en-US" altLang="ja-JP" sz="2200" dirty="0">
                <a:latin typeface="Gill Sans MT" charset="0"/>
              </a:rPr>
              <a:t>s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edge</a:t>
            </a:r>
            <a:r>
              <a:rPr lang="ja-JP" altLang="en-US" sz="2200" dirty="0">
                <a:latin typeface="Gill Sans MT" charset="0"/>
              </a:rPr>
              <a:t>”</a:t>
            </a:r>
            <a:endParaRPr lang="en-US" sz="2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1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DNS: services, structure </a:t>
            </a:r>
            <a:endParaRPr lang="en-US" dirty="0">
              <a:latin typeface="Gill Sans MT" charset="0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22637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why not centralize DNS?</a:t>
            </a:r>
          </a:p>
          <a:p>
            <a:r>
              <a:rPr lang="en-US" sz="2400">
                <a:latin typeface="Gill Sans MT" charset="0"/>
              </a:rPr>
              <a:t>single point of failure</a:t>
            </a:r>
          </a:p>
          <a:p>
            <a:r>
              <a:rPr lang="en-US" sz="2400">
                <a:latin typeface="Gill Sans MT" charset="0"/>
              </a:rPr>
              <a:t>traffic volume</a:t>
            </a:r>
          </a:p>
          <a:p>
            <a:r>
              <a:rPr lang="en-US" sz="2400">
                <a:latin typeface="Gill Sans MT" charset="0"/>
              </a:rPr>
              <a:t>distant centralized database</a:t>
            </a:r>
          </a:p>
          <a:p>
            <a:r>
              <a:rPr lang="en-US" sz="2400">
                <a:latin typeface="Gill Sans MT" charset="0"/>
              </a:rPr>
              <a:t>maintenance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30016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DNS services</a:t>
            </a:r>
          </a:p>
          <a:p>
            <a:r>
              <a:rPr lang="en-US" sz="2400" dirty="0">
                <a:latin typeface="Gill Sans MT" charset="0"/>
              </a:rPr>
              <a:t>hostname to IP address translation</a:t>
            </a:r>
          </a:p>
          <a:p>
            <a:r>
              <a:rPr lang="en-US" sz="2400" dirty="0">
                <a:latin typeface="Gill Sans MT" charset="0"/>
              </a:rPr>
              <a:t>host aliasing</a:t>
            </a:r>
          </a:p>
          <a:p>
            <a:pPr lvl="1"/>
            <a:r>
              <a:rPr lang="en-US" sz="2000" dirty="0">
                <a:latin typeface="Gill Sans MT" charset="0"/>
              </a:rPr>
              <a:t>canonical, alias names</a:t>
            </a:r>
          </a:p>
          <a:p>
            <a:r>
              <a:rPr lang="en-US" sz="2400" dirty="0">
                <a:latin typeface="Gill Sans MT" charset="0"/>
              </a:rPr>
              <a:t>mail server aliasing</a:t>
            </a:r>
          </a:p>
          <a:p>
            <a:r>
              <a:rPr lang="en-US" sz="2400" dirty="0">
                <a:latin typeface="Gill Sans MT" charset="0"/>
              </a:rPr>
              <a:t>load distribution</a:t>
            </a:r>
          </a:p>
          <a:p>
            <a:pPr lvl="1"/>
            <a:r>
              <a:rPr lang="en-US" dirty="0">
                <a:latin typeface="Gill Sans MT" charset="0"/>
              </a:rPr>
              <a:t>replicated Web servers: many IP addresses correspond to one name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8842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59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346825" y="3429000"/>
            <a:ext cx="2519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i="1" dirty="0"/>
              <a:t>A: </a:t>
            </a:r>
            <a:r>
              <a:rPr lang="en-US" sz="2400" i="1" dirty="0" err="1">
                <a:solidFill>
                  <a:srgbClr val="CC0000"/>
                </a:solidFill>
              </a:rPr>
              <a:t>doesn</a:t>
            </a:r>
            <a:r>
              <a:rPr lang="ja-JP" altLang="en-US" sz="2400" i="1" dirty="0">
                <a:solidFill>
                  <a:srgbClr val="CC0000"/>
                </a:solidFill>
              </a:rPr>
              <a:t>’</a:t>
            </a:r>
            <a:r>
              <a:rPr lang="en-US" altLang="ja-JP" sz="2400" i="1" dirty="0">
                <a:solidFill>
                  <a:srgbClr val="CC0000"/>
                </a:solidFill>
              </a:rPr>
              <a:t>t scale!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5456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67" name="Group 23"/>
          <p:cNvGrpSpPr>
            <a:grpSpLocks/>
          </p:cNvGrpSpPr>
          <p:nvPr/>
        </p:nvGrpSpPr>
        <p:grpSpPr bwMode="auto">
          <a:xfrm>
            <a:off x="438150" y="1193800"/>
            <a:ext cx="8325060" cy="2444750"/>
            <a:chOff x="230" y="576"/>
            <a:chExt cx="5584" cy="1757"/>
          </a:xfrm>
        </p:grpSpPr>
        <p:sp>
          <p:nvSpPr>
            <p:cNvPr id="190473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Root DNS Servers</a:t>
              </a:r>
            </a:p>
          </p:txBody>
        </p:sp>
        <p:sp>
          <p:nvSpPr>
            <p:cNvPr id="190474" name="Text Box 4"/>
            <p:cNvSpPr txBox="1">
              <a:spLocks noChangeArrowheads="1"/>
            </p:cNvSpPr>
            <p:nvPr/>
          </p:nvSpPr>
          <p:spPr bwMode="auto">
            <a:xfrm>
              <a:off x="501" y="1344"/>
              <a:ext cx="13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/>
                <a:t>com </a:t>
              </a:r>
              <a:r>
                <a:rPr lang="en-US" sz="1800" dirty="0"/>
                <a:t>DNS servers</a:t>
              </a:r>
            </a:p>
          </p:txBody>
        </p:sp>
        <p:sp>
          <p:nvSpPr>
            <p:cNvPr id="190475" name="Text Box 5"/>
            <p:cNvSpPr txBox="1">
              <a:spLocks noChangeArrowheads="1"/>
            </p:cNvSpPr>
            <p:nvPr/>
          </p:nvSpPr>
          <p:spPr bwMode="auto">
            <a:xfrm>
              <a:off x="2277" y="1296"/>
              <a:ext cx="13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/>
                <a:t>org </a:t>
              </a:r>
              <a:r>
                <a:rPr lang="en-US" sz="1800" dirty="0"/>
                <a:t>DNS servers</a:t>
              </a:r>
            </a:p>
          </p:txBody>
        </p:sp>
        <p:sp>
          <p:nvSpPr>
            <p:cNvPr id="190476" name="Text Box 6"/>
            <p:cNvSpPr txBox="1">
              <a:spLocks noChangeArrowheads="1"/>
            </p:cNvSpPr>
            <p:nvPr/>
          </p:nvSpPr>
          <p:spPr bwMode="auto">
            <a:xfrm>
              <a:off x="4005" y="1296"/>
              <a:ext cx="134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 smtClean="0"/>
                <a:t>edu</a:t>
              </a:r>
              <a:r>
                <a:rPr lang="en-US" sz="1800" dirty="0" smtClean="0"/>
                <a:t> </a:t>
              </a:r>
              <a:r>
                <a:rPr lang="en-US" sz="1800" dirty="0"/>
                <a:t>DNS servers</a:t>
              </a:r>
            </a:p>
          </p:txBody>
        </p:sp>
        <p:sp>
          <p:nvSpPr>
            <p:cNvPr id="190477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78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79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0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 smtClean="0"/>
                <a:t>aub.edu</a:t>
              </a:r>
              <a:endParaRPr 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DNS servers</a:t>
              </a:r>
            </a:p>
          </p:txBody>
        </p:sp>
        <p:sp>
          <p:nvSpPr>
            <p:cNvPr id="190481" name="Text Box 11"/>
            <p:cNvSpPr txBox="1">
              <a:spLocks noChangeArrowheads="1"/>
            </p:cNvSpPr>
            <p:nvPr/>
          </p:nvSpPr>
          <p:spPr bwMode="auto">
            <a:xfrm>
              <a:off x="482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 smtClean="0"/>
                <a:t>mit.edu</a:t>
              </a:r>
              <a:endParaRPr 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DNS servers</a:t>
              </a:r>
            </a:p>
          </p:txBody>
        </p:sp>
        <p:sp>
          <p:nvSpPr>
            <p:cNvPr id="190482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3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4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/>
                <a:t>yahoo.com</a:t>
              </a:r>
              <a:endParaRPr 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DNS servers</a:t>
              </a:r>
            </a:p>
          </p:txBody>
        </p:sp>
        <p:sp>
          <p:nvSpPr>
            <p:cNvPr id="190485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DNS servers</a:t>
              </a:r>
            </a:p>
          </p:txBody>
        </p:sp>
        <p:sp>
          <p:nvSpPr>
            <p:cNvPr id="190486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7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8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 smtClean="0"/>
                <a:t>ieee.org</a:t>
              </a:r>
              <a:endParaRPr 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DNS servers</a:t>
              </a:r>
            </a:p>
          </p:txBody>
        </p:sp>
        <p:sp>
          <p:nvSpPr>
            <p:cNvPr id="190489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468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DNS: a distributed, hierarchical database</a:t>
            </a:r>
          </a:p>
        </p:txBody>
      </p:sp>
      <p:sp>
        <p:nvSpPr>
          <p:cNvPr id="190469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client wants IP for </a:t>
            </a:r>
            <a:r>
              <a:rPr lang="en-US" sz="2400" i="1" dirty="0" err="1">
                <a:solidFill>
                  <a:srgbClr val="000099"/>
                </a:solidFill>
                <a:latin typeface="Gill Sans MT" charset="0"/>
              </a:rPr>
              <a:t>www.amazon.com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; 1</a:t>
            </a:r>
            <a:r>
              <a:rPr lang="en-US" sz="2400" i="1" baseline="30000" dirty="0">
                <a:solidFill>
                  <a:srgbClr val="000099"/>
                </a:solidFill>
                <a:latin typeface="Gill Sans MT" charset="0"/>
              </a:rPr>
              <a:t>st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Gill Sans MT" charset="0"/>
              </a:rPr>
              <a:t>approx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:</a:t>
            </a:r>
          </a:p>
          <a:p>
            <a:r>
              <a:rPr lang="en-US" sz="2200" dirty="0">
                <a:latin typeface="Gill Sans MT" charset="0"/>
              </a:rPr>
              <a:t>client queries root server to find com DNS server</a:t>
            </a:r>
          </a:p>
          <a:p>
            <a:r>
              <a:rPr lang="en-US" sz="2200" dirty="0">
                <a:latin typeface="Gill Sans MT" charset="0"/>
              </a:rPr>
              <a:t>client queries </a:t>
            </a:r>
            <a:r>
              <a:rPr lang="en-US" sz="2200" dirty="0" smtClean="0">
                <a:latin typeface="Gill Sans MT" charset="0"/>
              </a:rPr>
              <a:t>com </a:t>
            </a:r>
            <a:r>
              <a:rPr lang="en-US" sz="2200" dirty="0">
                <a:latin typeface="Gill Sans MT" charset="0"/>
              </a:rPr>
              <a:t>DNS server to get </a:t>
            </a:r>
            <a:r>
              <a:rPr lang="en-US" sz="2200" dirty="0" err="1">
                <a:latin typeface="Gill Sans MT" charset="0"/>
              </a:rPr>
              <a:t>amazon.com</a:t>
            </a:r>
            <a:r>
              <a:rPr lang="en-US" sz="2200" dirty="0">
                <a:latin typeface="Gill Sans MT" charset="0"/>
              </a:rPr>
              <a:t> DNS server</a:t>
            </a:r>
          </a:p>
          <a:p>
            <a:r>
              <a:rPr lang="en-US" sz="2200" dirty="0">
                <a:latin typeface="Gill Sans MT" charset="0"/>
              </a:rPr>
              <a:t>client queries </a:t>
            </a:r>
            <a:r>
              <a:rPr lang="en-US" sz="2200" dirty="0" err="1">
                <a:latin typeface="Gill Sans MT" charset="0"/>
              </a:rPr>
              <a:t>amazon.com</a:t>
            </a:r>
            <a:r>
              <a:rPr lang="en-US" sz="2200" dirty="0">
                <a:latin typeface="Gill Sans MT" charset="0"/>
              </a:rPr>
              <a:t> DNS server to get  IP address for </a:t>
            </a:r>
            <a:r>
              <a:rPr lang="en-US" sz="2200" dirty="0" err="1">
                <a:latin typeface="Gill Sans MT" charset="0"/>
              </a:rPr>
              <a:t>www.amazon.com</a:t>
            </a:r>
            <a:endParaRPr lang="en-US" sz="2200" dirty="0">
              <a:latin typeface="Gill Sans MT" charset="0"/>
            </a:endParaRPr>
          </a:p>
        </p:txBody>
      </p:sp>
      <p:pic>
        <p:nvPicPr>
          <p:cNvPr id="190470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1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190472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087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DNS: root name servers</a:t>
            </a:r>
            <a:endParaRPr lang="en-US" dirty="0">
              <a:latin typeface="Gill Sans MT" charset="0"/>
            </a:endParaRP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contacted by local name server that can not resolve name</a:t>
            </a:r>
          </a:p>
          <a:p>
            <a:r>
              <a:rPr lang="en-US" sz="2400">
                <a:latin typeface="Gill Sans MT" charset="0"/>
              </a:rPr>
              <a:t>root name server:</a:t>
            </a:r>
          </a:p>
          <a:p>
            <a:pPr lvl="1"/>
            <a:r>
              <a:rPr lang="en-US" sz="2200">
                <a:latin typeface="Gill Sans MT" charset="0"/>
              </a:rPr>
              <a:t>contacts authoritative name server if name mapping not known</a:t>
            </a:r>
          </a:p>
          <a:p>
            <a:pPr lvl="1"/>
            <a:r>
              <a:rPr lang="en-US" sz="2200">
                <a:latin typeface="Gill Sans MT" charset="0"/>
              </a:rPr>
              <a:t>gets mapping</a:t>
            </a:r>
          </a:p>
          <a:p>
            <a:pPr lvl="1"/>
            <a:r>
              <a:rPr lang="en-US" sz="2200">
                <a:latin typeface="Gill Sans MT" charset="0"/>
              </a:rPr>
              <a:t>returns mapping to local name server</a:t>
            </a:r>
          </a:p>
        </p:txBody>
      </p:sp>
      <p:sp>
        <p:nvSpPr>
          <p:cNvPr id="192517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i="1"/>
              <a:t>    13 root name </a:t>
            </a:r>
            <a:r>
              <a:rPr lang="ja-JP" altLang="en-US" i="1"/>
              <a:t>“</a:t>
            </a:r>
            <a:r>
              <a:rPr lang="en-US" altLang="ja-JP" i="1"/>
              <a:t>servers</a:t>
            </a:r>
            <a:r>
              <a:rPr lang="ja-JP" altLang="en-US" i="1"/>
              <a:t>”</a:t>
            </a:r>
            <a:r>
              <a:rPr lang="en-US" altLang="ja-JP" i="1"/>
              <a:t> worldwide</a:t>
            </a:r>
            <a:endParaRPr lang="en-US" sz="2400" i="1"/>
          </a:p>
        </p:txBody>
      </p:sp>
      <p:sp>
        <p:nvSpPr>
          <p:cNvPr id="192518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latin typeface="Comic Sans MS" charset="0"/>
            </a:endParaRPr>
          </a:p>
        </p:txBody>
      </p:sp>
      <p:pic>
        <p:nvPicPr>
          <p:cNvPr id="192519" name="Picture 23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20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a. Verisign, Los Angeles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   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b.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l. ICANN Los Angeles,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   (41 other sites)</a:t>
            </a:r>
            <a:endParaRPr lang="en-US" sz="2400">
              <a:latin typeface="Times New Roman" charset="0"/>
            </a:endParaRPr>
          </a:p>
        </p:txBody>
      </p:sp>
      <p:sp>
        <p:nvSpPr>
          <p:cNvPr id="192521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2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e.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f. Internet Software C.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Palo Alto, CA (and 48 other   sites)</a:t>
            </a:r>
            <a:endParaRPr lang="en-US" sz="2400">
              <a:latin typeface="Times New Roman" charset="0"/>
            </a:endParaRPr>
          </a:p>
        </p:txBody>
      </p:sp>
      <p:sp>
        <p:nvSpPr>
          <p:cNvPr id="192523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4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i. Netnod, Stockholm (37 other sites)</a:t>
            </a:r>
          </a:p>
        </p:txBody>
      </p:sp>
      <p:sp>
        <p:nvSpPr>
          <p:cNvPr id="192525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6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k. RIPE London (17 other sites)</a:t>
            </a:r>
            <a:endParaRPr lang="en-US" sz="2400">
              <a:latin typeface="Times New Roman" charset="0"/>
            </a:endParaRPr>
          </a:p>
        </p:txBody>
      </p:sp>
      <p:sp>
        <p:nvSpPr>
          <p:cNvPr id="192527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8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m. WIDE Tokyo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(5 other sites)</a:t>
            </a:r>
            <a:endParaRPr lang="en-US" sz="2400">
              <a:latin typeface="Times New Roman" charset="0"/>
            </a:endParaRPr>
          </a:p>
        </p:txBody>
      </p:sp>
      <p:sp>
        <p:nvSpPr>
          <p:cNvPr id="192529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30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c. Cogent, Herndon, VA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d.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h.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j. Verisign, Dulles VA (69 other sites )</a:t>
            </a:r>
            <a:endParaRPr lang="en-US" sz="2400">
              <a:latin typeface="Times New Roman" charset="0"/>
            </a:endParaRPr>
          </a:p>
        </p:txBody>
      </p:sp>
      <p:pic>
        <p:nvPicPr>
          <p:cNvPr id="192531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2532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533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g. US DoD Columbus, OH (5 other sites)</a:t>
            </a:r>
            <a:endParaRPr lang="en-US" sz="2400">
              <a:latin typeface="Times New Roman" charset="0"/>
            </a:endParaRPr>
          </a:p>
        </p:txBody>
      </p:sp>
      <p:cxnSp>
        <p:nvCxnSpPr>
          <p:cNvPr id="192534" name="Straight Arrow Connector 24"/>
          <p:cNvCxnSpPr>
            <a:cxnSpLocks noChangeShapeType="1"/>
            <a:stCxn id="192533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277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TLD, authoritative servers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top-level domain (TLD) servers:</a:t>
            </a:r>
          </a:p>
          <a:p>
            <a:pPr lvl="1"/>
            <a:r>
              <a:rPr lang="en-US" sz="2400" dirty="0">
                <a:latin typeface="Gill Sans MT" charset="0"/>
              </a:rPr>
              <a:t>responsible for com, org, net, </a:t>
            </a:r>
            <a:r>
              <a:rPr lang="en-US" sz="2400" dirty="0" err="1">
                <a:latin typeface="Gill Sans MT" charset="0"/>
              </a:rPr>
              <a:t>edu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smtClean="0">
                <a:latin typeface="Gill Sans MT" charset="0"/>
              </a:rPr>
              <a:t>…, </a:t>
            </a:r>
            <a:r>
              <a:rPr lang="en-US" sz="2400" dirty="0">
                <a:latin typeface="Gill Sans MT" charset="0"/>
              </a:rPr>
              <a:t>and all top-level country domains, e.g.: </a:t>
            </a:r>
            <a:r>
              <a:rPr lang="en-US" sz="2400" dirty="0" err="1">
                <a:latin typeface="Gill Sans MT" charset="0"/>
              </a:rPr>
              <a:t>uk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err="1">
                <a:latin typeface="Gill Sans MT" charset="0"/>
              </a:rPr>
              <a:t>fr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err="1">
                <a:latin typeface="Gill Sans MT" charset="0"/>
              </a:rPr>
              <a:t>ca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err="1" smtClean="0">
                <a:latin typeface="Gill Sans MT" charset="0"/>
              </a:rPr>
              <a:t>jp</a:t>
            </a:r>
            <a:r>
              <a:rPr lang="en-US" sz="2400" dirty="0" smtClean="0">
                <a:latin typeface="Gill Sans MT" charset="0"/>
              </a:rPr>
              <a:t>, </a:t>
            </a:r>
            <a:r>
              <a:rPr lang="en-US" sz="2400" dirty="0" err="1" smtClean="0">
                <a:latin typeface="Gill Sans MT" charset="0"/>
              </a:rPr>
              <a:t>lb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i="1" dirty="0" smtClean="0">
              <a:solidFill>
                <a:srgbClr val="000099"/>
              </a:solidFill>
              <a:latin typeface="Gill Sans MT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</a:rPr>
              <a:t>authoritative 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DNS servers:</a:t>
            </a:r>
            <a:r>
              <a:rPr lang="en-US" sz="2800" dirty="0">
                <a:latin typeface="Gill Sans MT" charset="0"/>
              </a:rPr>
              <a:t> </a:t>
            </a:r>
          </a:p>
          <a:p>
            <a:pPr lvl="1"/>
            <a:r>
              <a:rPr lang="en-US" sz="2400" dirty="0">
                <a:latin typeface="Gill Sans MT" charset="0"/>
              </a:rPr>
              <a:t>organization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own DNS server(s), providing authoritative hostname to IP mappings for organization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named hosts </a:t>
            </a:r>
          </a:p>
          <a:p>
            <a:pPr lvl="1"/>
            <a:r>
              <a:rPr lang="en-US" sz="2400" dirty="0">
                <a:latin typeface="Gill Sans MT" charset="0"/>
              </a:rPr>
              <a:t>can be maintained by organization or service provider</a:t>
            </a:r>
          </a:p>
          <a:p>
            <a:pPr lvl="1"/>
            <a:endParaRPr lang="en-US" sz="2400" dirty="0">
              <a:latin typeface="Gill Sans MT" charset="0"/>
            </a:endParaRPr>
          </a:p>
        </p:txBody>
      </p:sp>
      <p:pic>
        <p:nvPicPr>
          <p:cNvPr id="19456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944564"/>
            <a:ext cx="5462587" cy="1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7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Local DNS name server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Gill Sans MT" charset="0"/>
              </a:rPr>
              <a:t>does not strictly belong to hierarchy</a:t>
            </a:r>
          </a:p>
          <a:p>
            <a:r>
              <a:rPr lang="en-US" sz="2800" dirty="0">
                <a:latin typeface="Gill Sans MT" charset="0"/>
              </a:rPr>
              <a:t>each ISP (residential ISP, company, university) has one</a:t>
            </a:r>
          </a:p>
          <a:p>
            <a:pPr lvl="1"/>
            <a:r>
              <a:rPr lang="en-US" sz="2400" dirty="0">
                <a:latin typeface="Gill Sans MT" charset="0"/>
              </a:rPr>
              <a:t>also called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default name server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800" dirty="0">
                <a:latin typeface="Gill Sans MT" charset="0"/>
              </a:rPr>
              <a:t>when host makes DNS query, query is sent to its local DNS server</a:t>
            </a:r>
          </a:p>
          <a:p>
            <a:pPr lvl="1"/>
            <a:r>
              <a:rPr lang="en-US" sz="2400" dirty="0">
                <a:latin typeface="Gill Sans MT" charset="0"/>
              </a:rPr>
              <a:t>has local </a:t>
            </a:r>
            <a:r>
              <a:rPr lang="en-US" sz="2400" i="1" dirty="0">
                <a:solidFill>
                  <a:srgbClr val="800000"/>
                </a:solidFill>
                <a:latin typeface="Gill Sans MT" charset="0"/>
              </a:rPr>
              <a:t>cache</a:t>
            </a:r>
            <a:r>
              <a:rPr lang="en-US" sz="2400" dirty="0">
                <a:latin typeface="Gill Sans MT" charset="0"/>
              </a:rPr>
              <a:t> of recent name-to-address translation pairs (but may be out of date!)</a:t>
            </a:r>
          </a:p>
          <a:p>
            <a:pPr lvl="1"/>
            <a:r>
              <a:rPr lang="en-US" sz="2400" dirty="0">
                <a:latin typeface="Gill Sans MT" charset="0"/>
              </a:rPr>
              <a:t>acts as proxy, forwards query into hierarchy</a:t>
            </a:r>
          </a:p>
          <a:p>
            <a:pPr lvl="1"/>
            <a:endParaRPr lang="en-US" sz="2400" dirty="0">
              <a:latin typeface="Gill Sans MT" charset="0"/>
            </a:endParaRPr>
          </a:p>
        </p:txBody>
      </p:sp>
      <p:pic>
        <p:nvPicPr>
          <p:cNvPr id="19661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69964"/>
            <a:ext cx="51054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14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9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0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requesting host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198661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gaia.cs.umass.edu</a:t>
            </a:r>
          </a:p>
        </p:txBody>
      </p:sp>
      <p:sp>
        <p:nvSpPr>
          <p:cNvPr id="198662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669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98823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8824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DNS server</a:t>
              </a:r>
              <a:endParaRPr 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1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2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3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4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5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6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98676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dns.cs.umass.edu</a:t>
            </a:r>
            <a:endParaRPr lang="en-US" sz="1600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7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8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1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/>
          </a:p>
        </p:txBody>
      </p:sp>
      <p:sp>
        <p:nvSpPr>
          <p:cNvPr id="198682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dirty="0">
                <a:latin typeface="Gill Sans MT" charset="0"/>
              </a:rPr>
              <a:t>DNS name </a:t>
            </a:r>
            <a:br>
              <a:rPr lang="en-US" sz="4000" dirty="0">
                <a:latin typeface="Gill Sans MT" charset="0"/>
              </a:rPr>
            </a:br>
            <a:r>
              <a:rPr lang="en-US" sz="4000" dirty="0">
                <a:latin typeface="Gill Sans MT" charset="0"/>
              </a:rPr>
              <a:t>resolution example</a:t>
            </a:r>
          </a:p>
        </p:txBody>
      </p:sp>
      <p:sp>
        <p:nvSpPr>
          <p:cNvPr id="198683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host at </a:t>
            </a:r>
            <a:r>
              <a:rPr lang="en-US" sz="2400" dirty="0" err="1">
                <a:latin typeface="Gill Sans MT" charset="0"/>
              </a:rPr>
              <a:t>cis.poly.edu</a:t>
            </a:r>
            <a:r>
              <a:rPr lang="en-US" sz="2400" dirty="0">
                <a:latin typeface="Gill Sans MT" charset="0"/>
              </a:rPr>
              <a:t> wants IP address for </a:t>
            </a:r>
            <a:r>
              <a:rPr lang="en-US" sz="2400" dirty="0" err="1">
                <a:latin typeface="Gill Sans MT" charset="0"/>
              </a:rPr>
              <a:t>gaia.cs.umass.edu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98684" name="Rectangle 69"/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iterated query: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contacted server replies with name of server to contact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I don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know this name, but ask this server</a:t>
            </a:r>
            <a:r>
              <a:rPr lang="ja-JP" altLang="en-US" sz="2400">
                <a:latin typeface="Gill Sans MT" charset="0"/>
              </a:rPr>
              <a:t>”</a:t>
            </a:r>
            <a:endParaRPr lang="en-US" sz="2400">
              <a:latin typeface="Gill Sans MT" charset="0"/>
            </a:endParaRPr>
          </a:p>
        </p:txBody>
      </p:sp>
      <p:grpSp>
        <p:nvGrpSpPr>
          <p:cNvPr id="19868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8821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822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8686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881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82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8687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98787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88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89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90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91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92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817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18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93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94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8815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16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95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96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97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813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14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98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99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811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12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800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01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02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03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04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05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06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07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08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98809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10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88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9875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5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6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78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8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6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6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878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8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6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6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6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78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8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6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6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77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8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6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6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7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7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7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7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7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7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7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9877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7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89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98723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24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25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26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27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28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753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54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29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30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8751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52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31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32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33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749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50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34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35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747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48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36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37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8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9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40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1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42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43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44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98745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46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9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9869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9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69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72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2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69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69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871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2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69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0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70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71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1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0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0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71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1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0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0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0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1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1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1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9871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1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00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4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08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5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09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6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10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1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2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3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3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14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/>
            <a:r>
              <a:rPr lang="en-US" sz="2800" i="1" dirty="0">
                <a:solidFill>
                  <a:srgbClr val="CC0000"/>
                </a:solidFill>
                <a:latin typeface="Gill Sans"/>
                <a:cs typeface="Gill Sans"/>
              </a:rPr>
              <a:t>recursive query:</a:t>
            </a:r>
          </a:p>
          <a:p>
            <a:pPr marL="342900" indent="-342900" algn="l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puts burden of name resolution on contacted name server</a:t>
            </a:r>
          </a:p>
          <a:p>
            <a:pPr marL="342900" indent="-342900" algn="l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heavy load at upper levels of hierarchy?</a:t>
            </a:r>
          </a:p>
        </p:txBody>
      </p:sp>
      <p:sp>
        <p:nvSpPr>
          <p:cNvPr id="200715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requesting host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200716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gaia.cs.umass.edu</a:t>
            </a:r>
          </a:p>
        </p:txBody>
      </p:sp>
      <p:sp>
        <p:nvSpPr>
          <p:cNvPr id="200717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/>
          </a:p>
        </p:txBody>
      </p:sp>
      <p:sp>
        <p:nvSpPr>
          <p:cNvPr id="200718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9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0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1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0722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200870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00871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DNS server</a:t>
              </a:r>
              <a:endParaRPr 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0072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1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2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2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2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7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26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dns.cs.umass.edu</a:t>
            </a:r>
            <a:endParaRPr lang="en-US" sz="1600"/>
          </a:p>
        </p:txBody>
      </p:sp>
      <p:sp>
        <p:nvSpPr>
          <p:cNvPr id="200727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8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0728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0729" name="Picture 1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30" name="Rectangle 66"/>
          <p:cNvSpPr>
            <a:spLocks noChangeArrowheads="1"/>
          </p:cNvSpPr>
          <p:nvPr/>
        </p:nvSpPr>
        <p:spPr bwMode="auto">
          <a:xfrm>
            <a:off x="549276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DNS name </a:t>
            </a:r>
            <a:br>
              <a:rPr lang="en-US" sz="4000" dirty="0">
                <a:solidFill>
                  <a:srgbClr val="000099"/>
                </a:solidFill>
                <a:latin typeface="Gill Sans MT" charset="0"/>
              </a:rPr>
            </a:br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resolution example</a:t>
            </a:r>
          </a:p>
        </p:txBody>
      </p:sp>
      <p:sp>
        <p:nvSpPr>
          <p:cNvPr id="200731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</a:t>
            </a:r>
            <a:endParaRPr lang="en-US" sz="1600"/>
          </a:p>
        </p:txBody>
      </p:sp>
      <p:grpSp>
        <p:nvGrpSpPr>
          <p:cNvPr id="200732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200868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869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0733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200866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867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0734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0834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35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36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37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38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839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0864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65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40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841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0862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63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42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43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844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860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61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45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0846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0858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59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47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48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49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50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51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52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53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54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55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00856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57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735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00802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03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04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05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06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807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0832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33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08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809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0830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31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10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11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812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828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29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13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0814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0826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27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815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16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17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18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19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820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21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22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23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00824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825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736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00770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71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72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73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74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75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0800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01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76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77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0798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99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78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79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80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796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97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81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0782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0794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9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83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4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85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86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7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88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9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90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91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00792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93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737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200738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39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40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41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42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43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0768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69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44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45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0766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67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46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47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48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764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65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49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0750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0762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63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51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2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53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54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5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56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7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8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9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00760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61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08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620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DNS: caching, updating records</a:t>
            </a:r>
          </a:p>
        </p:txBody>
      </p:sp>
      <p:sp>
        <p:nvSpPr>
          <p:cNvPr id="202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926388" cy="473392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once (any) name server learns mapping, it </a:t>
            </a: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caches</a:t>
            </a:r>
            <a:r>
              <a:rPr lang="en-US" dirty="0">
                <a:latin typeface="Gill Sans MT" charset="0"/>
              </a:rPr>
              <a:t> mapping</a:t>
            </a:r>
          </a:p>
          <a:p>
            <a:pPr lvl="1"/>
            <a:r>
              <a:rPr lang="en-US" dirty="0">
                <a:latin typeface="Gill Sans MT" charset="0"/>
              </a:rPr>
              <a:t>cache entries timeout (disappear) after some time </a:t>
            </a:r>
            <a:endParaRPr lang="en-US" dirty="0" smtClean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TLD </a:t>
            </a:r>
            <a:r>
              <a:rPr lang="en-US" dirty="0">
                <a:latin typeface="Gill Sans MT" charset="0"/>
              </a:rPr>
              <a:t>servers typically cached in local name servers</a:t>
            </a:r>
          </a:p>
          <a:p>
            <a:pPr lvl="2"/>
            <a:r>
              <a:rPr lang="en-US" dirty="0">
                <a:latin typeface="Gill Sans MT" charset="0"/>
              </a:rPr>
              <a:t>thus root name servers not often visited</a:t>
            </a:r>
            <a:endParaRPr lang="en-US" dirty="0">
              <a:latin typeface="Comic Sans MS" charset="0"/>
            </a:endParaRPr>
          </a:p>
          <a:p>
            <a:r>
              <a:rPr lang="en-US" dirty="0">
                <a:latin typeface="Gill Sans MT" charset="0"/>
              </a:rPr>
              <a:t>cached entries may be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out-of-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date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if host </a:t>
            </a:r>
            <a:r>
              <a:rPr lang="en-US" dirty="0">
                <a:latin typeface="Gill Sans MT" charset="0"/>
              </a:rPr>
              <a:t>changes IP address, may not be known Internet-wide until all </a:t>
            </a:r>
            <a:r>
              <a:rPr lang="en-US" dirty="0" smtClean="0">
                <a:latin typeface="Gill Sans MT" charset="0"/>
              </a:rPr>
              <a:t>cached entries expire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58594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589088"/>
            <a:ext cx="6648741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3200" i="1" dirty="0">
                <a:solidFill>
                  <a:srgbClr val="000099"/>
                </a:solidFill>
                <a:latin typeface="Gill Sans MT" charset="0"/>
                <a:cs typeface="+mn-cs"/>
              </a:rPr>
              <a:t>network layer:</a:t>
            </a:r>
            <a:r>
              <a:rPr lang="en-US" sz="3200" dirty="0">
                <a:latin typeface="Gill Sans MT" charset="0"/>
                <a:cs typeface="+mn-cs"/>
              </a:rPr>
              <a:t> logical communication between </a:t>
            </a:r>
            <a:r>
              <a:rPr lang="en-US" sz="3200" i="1" dirty="0" smtClean="0">
                <a:solidFill>
                  <a:srgbClr val="800000"/>
                </a:solidFill>
                <a:latin typeface="Gill Sans MT" charset="0"/>
                <a:cs typeface="+mn-cs"/>
              </a:rPr>
              <a:t>hosts</a:t>
            </a:r>
          </a:p>
          <a:p>
            <a:pPr>
              <a:lnSpc>
                <a:spcPct val="70000"/>
              </a:lnSpc>
              <a:defRPr/>
            </a:pPr>
            <a:endParaRPr lang="en-US" sz="3200" i="1" dirty="0">
              <a:solidFill>
                <a:srgbClr val="800000"/>
              </a:solidFill>
              <a:latin typeface="Gill Sans MT" charset="0"/>
              <a:cs typeface="+mn-cs"/>
            </a:endParaRPr>
          </a:p>
          <a:p>
            <a:pPr>
              <a:lnSpc>
                <a:spcPct val="70000"/>
              </a:lnSpc>
              <a:defRPr/>
            </a:pPr>
            <a:r>
              <a:rPr lang="en-US" sz="3200" i="1" dirty="0">
                <a:solidFill>
                  <a:srgbClr val="000099"/>
                </a:solidFill>
                <a:latin typeface="Gill Sans MT" charset="0"/>
                <a:cs typeface="+mn-cs"/>
              </a:rPr>
              <a:t>transport layer:</a:t>
            </a:r>
            <a:r>
              <a:rPr lang="en-US" sz="3200" dirty="0">
                <a:latin typeface="Gill Sans MT" charset="0"/>
                <a:cs typeface="+mn-cs"/>
              </a:rPr>
              <a:t> logical communication between </a:t>
            </a:r>
            <a:r>
              <a:rPr lang="en-US" sz="3200" i="1" dirty="0">
                <a:solidFill>
                  <a:srgbClr val="800000"/>
                </a:solidFill>
                <a:latin typeface="Gill Sans MT" charset="0"/>
                <a:cs typeface="+mn-cs"/>
              </a:rPr>
              <a:t>processes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800" dirty="0">
                <a:latin typeface="Gill Sans MT" charset="0"/>
              </a:rPr>
              <a:t>relies </a:t>
            </a:r>
            <a:r>
              <a:rPr lang="en-US" sz="2800" dirty="0" smtClean="0">
                <a:latin typeface="Gill Sans MT" charset="0"/>
              </a:rPr>
              <a:t>on, and can enhance, </a:t>
            </a:r>
            <a:r>
              <a:rPr lang="en-US" sz="2800" dirty="0">
                <a:latin typeface="Gill Sans MT" charset="0"/>
              </a:rPr>
              <a:t>network layer services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936625"/>
            <a:ext cx="7138988" cy="15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reliable, in-order delivery (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TCP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congestion control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flow control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connection setup</a:t>
            </a:r>
            <a:endParaRPr lang="en-US" sz="2800" dirty="0"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unreliable, unordered delivery: 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UDP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no-frills extension of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best-effort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IP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services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available: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guarantees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 smtClean="0">
                  <a:cs typeface="+mn-cs"/>
                </a:endParaRP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physical</a:t>
                </a:r>
                <a:endParaRPr lang="en-US" sz="2400" smtClean="0">
                  <a:cs typeface="+mn-cs"/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 smtClean="0">
                  <a:cs typeface="+mn-cs"/>
                </a:endParaRP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smtClean="0">
                    <a:cs typeface="+mn-cs"/>
                  </a:rPr>
                  <a:t>physical</a:t>
                </a:r>
                <a:endParaRPr lang="en-US" sz="2400" smtClean="0">
                  <a:cs typeface="+mn-cs"/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 smtClean="0">
                  <a:cs typeface="+mn-cs"/>
                </a:rPr>
                <a:t>physical</a:t>
              </a:r>
              <a:endParaRPr lang="en-US" sz="2400" smtClean="0">
                <a:cs typeface="+mn-cs"/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  <a:cs typeface="+mn-cs"/>
                </a:rPr>
                <a:t>logical end-end transport</a:t>
              </a:r>
              <a:endParaRPr lang="en-US" smtClean="0">
                <a:cs typeface="+mn-cs"/>
              </a:endParaRP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57118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Multiplexing/</a:t>
            </a:r>
            <a:r>
              <a:rPr lang="en-US" sz="4000" dirty="0" err="1">
                <a:latin typeface="Gill Sans MT" charset="0"/>
                <a:cs typeface="+mj-cs"/>
              </a:rPr>
              <a:t>demultiplexing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  <a:cs typeface="+mn-cs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  <a:cs typeface="+mn-cs"/>
                </a:rPr>
                <a:t>received </a:t>
              </a:r>
              <a:r>
                <a:rPr lang="en-US" sz="2400" dirty="0" smtClean="0">
                  <a:latin typeface="Gill Sans MT" charset="0"/>
                  <a:cs typeface="+mn-cs"/>
                </a:rPr>
                <a:t>messages to </a:t>
              </a:r>
              <a:r>
                <a:rPr lang="en-US" sz="2400" dirty="0">
                  <a:latin typeface="Gill Sans MT" charset="0"/>
                  <a:cs typeface="+mn-cs"/>
                </a:rPr>
                <a:t>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  <a:cs typeface="+mn-cs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 err="1" smtClean="0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demultiplexing</a:t>
                </a:r>
                <a:r>
                  <a:rPr lang="en-US" sz="2400" i="1" dirty="0" smtClean="0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 dirty="0" smtClean="0">
                  <a:latin typeface="Gill Sans MT" charset="0"/>
                  <a:cs typeface="+mn-cs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 smtClean="0">
                  <a:latin typeface="Gill Sans MT" charset="0"/>
                  <a:cs typeface="+mn-cs"/>
                </a:rPr>
                <a:t>sockets, add transport header (later used for </a:t>
              </a:r>
              <a:r>
                <a:rPr lang="en-US" sz="2400" dirty="0" err="1" smtClean="0">
                  <a:latin typeface="Gill Sans MT" charset="0"/>
                  <a:cs typeface="+mn-cs"/>
                </a:rPr>
                <a:t>demultiplexing</a:t>
              </a:r>
              <a:r>
                <a:rPr lang="en-US" sz="2400" dirty="0" smtClean="0">
                  <a:latin typeface="Gill Sans MT" charset="0"/>
                  <a:cs typeface="+mn-cs"/>
                </a:rPr>
                <a:t>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</a:t>
            </a:r>
            <a:r>
              <a:rPr lang="en-US" sz="4000" dirty="0" smtClean="0">
                <a:latin typeface="Gill Sans MT" charset="0"/>
                <a:cs typeface="+mj-cs"/>
              </a:rPr>
              <a:t>de/multiplexing </a:t>
            </a:r>
            <a:r>
              <a:rPr lang="en-US" sz="4000" dirty="0">
                <a:latin typeface="Gill Sans MT" charset="0"/>
                <a:cs typeface="+mj-cs"/>
              </a:rPr>
              <a:t>works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host receives IP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datagram has source IP address, destination IP address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datagram may carry a </a:t>
            </a:r>
            <a:r>
              <a:rPr lang="en-US" dirty="0">
                <a:latin typeface="Gill Sans MT" charset="0"/>
              </a:rPr>
              <a:t>transport-layer </a:t>
            </a:r>
            <a:r>
              <a:rPr lang="en-US" dirty="0" smtClean="0">
                <a:latin typeface="Gill Sans MT" charset="0"/>
              </a:rPr>
              <a:t>“segment”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segment has source, destination port number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host uses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IP addresses &amp; port numbers</a:t>
            </a:r>
            <a:r>
              <a:rPr lang="en-US" dirty="0">
                <a:latin typeface="Gill Sans MT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cs typeface="+mn-cs"/>
              </a:rPr>
              <a:t>source port #</a:t>
            </a:r>
            <a:endParaRPr lang="en-US" sz="2400" smtClean="0">
              <a:solidFill>
                <a:srgbClr val="CC0000"/>
              </a:solidFill>
              <a:cs typeface="+mn-cs"/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cs typeface="+mn-cs"/>
              </a:rPr>
              <a:t>dest port #</a:t>
            </a:r>
            <a:endParaRPr lang="en-US" sz="2400" smtClean="0">
              <a:solidFill>
                <a:srgbClr val="CC0000"/>
              </a:solidFill>
              <a:cs typeface="+mn-cs"/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32 bits</a:t>
            </a:r>
            <a:endParaRPr lang="en-US" sz="2400" smtClean="0">
              <a:cs typeface="+mn-cs"/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cs typeface="+mn-cs"/>
              </a:rPr>
              <a:t>application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data 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(payload)</a:t>
            </a:r>
            <a:endParaRPr lang="en-US" sz="2400" smtClean="0">
              <a:cs typeface="+mn-cs"/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cs typeface="+mn-cs"/>
              </a:rPr>
              <a:t>other header fields</a:t>
            </a:r>
            <a:endParaRPr lang="en-US" sz="2400" smtClean="0">
              <a:cs typeface="+mn-cs"/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6027147" y="5380038"/>
            <a:ext cx="1966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cs typeface="+mn-cs"/>
              </a:rPr>
              <a:t>segment format</a:t>
            </a: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UDP: User Datagram Protocol </a:t>
            </a:r>
            <a:r>
              <a:rPr lang="en-US" sz="3200" dirty="0">
                <a:latin typeface="Gill Sans MT" charset="0"/>
                <a:cs typeface="+mj-cs"/>
              </a:rPr>
              <a:t>[RFC 768]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no frills,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bare bones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Internet transport protocol</a:t>
            </a:r>
          </a:p>
          <a:p>
            <a:pPr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best effort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service, UDP </a:t>
            </a:r>
            <a:r>
              <a:rPr lang="en-US" sz="2400" dirty="0" smtClean="0">
                <a:latin typeface="Gill Sans MT" charset="0"/>
                <a:cs typeface="+mn-cs"/>
              </a:rPr>
              <a:t>messages may </a:t>
            </a:r>
            <a:r>
              <a:rPr lang="en-US" sz="2400" dirty="0">
                <a:latin typeface="Gill Sans MT" charset="0"/>
                <a:cs typeface="+mn-cs"/>
              </a:rPr>
              <a:t>be: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lost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delivered out-of-order to app</a:t>
            </a:r>
          </a:p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no handshaking between UDP sender,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UDP </a:t>
            </a:r>
            <a:r>
              <a:rPr lang="en-US" dirty="0" smtClean="0">
                <a:latin typeface="Gill Sans MT" charset="0"/>
              </a:rPr>
              <a:t>message handled </a:t>
            </a:r>
            <a:r>
              <a:rPr lang="en-US" dirty="0">
                <a:latin typeface="Gill Sans MT" charset="0"/>
              </a:rPr>
              <a:t>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latin typeface="Gill Sans MT" charset="0"/>
                <a:cs typeface="+mn-cs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DNS (domain name)</a:t>
            </a:r>
            <a:endParaRPr lang="en-US" sz="2400" dirty="0">
              <a:latin typeface="Gill Sans MT" charset="0"/>
              <a:cs typeface="+mn-cs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SNMP (network management)</a:t>
            </a:r>
            <a:endParaRPr lang="en-US" sz="2400" dirty="0">
              <a:latin typeface="Gill Sans MT" charset="0"/>
              <a:cs typeface="+mn-cs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latin typeface="Gill Sans MT" charset="0"/>
                <a:cs typeface="+mn-cs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application-specific error recovery!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271621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UDP header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source port #</a:t>
            </a:r>
            <a:endParaRPr lang="en-US" sz="2400" smtClean="0">
              <a:cs typeface="+mn-cs"/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cs typeface="+mn-cs"/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cs typeface="+mn-cs"/>
              </a:rPr>
              <a:t>application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data 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(payload)</a:t>
            </a:r>
            <a:endParaRPr lang="en-US" sz="2400" smtClean="0">
              <a:cs typeface="+mn-cs"/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20989" y="5222875"/>
            <a:ext cx="2631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cs typeface="+mn-cs"/>
              </a:rPr>
              <a:t>UDP message format</a:t>
            </a:r>
            <a:endParaRPr lang="en-US" sz="2400" dirty="0" smtClean="0">
              <a:cs typeface="+mn-cs"/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length</a:t>
            </a:r>
            <a:endParaRPr lang="en-US" sz="2400" smtClean="0">
              <a:cs typeface="+mn-cs"/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checksum</a:t>
            </a:r>
            <a:endParaRPr lang="en-US" sz="2400" smtClean="0">
              <a:cs typeface="+mn-cs"/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smtClean="0">
                <a:cs typeface="+mn-cs"/>
              </a:rPr>
              <a:t>length, in bytes of UDP message, including header</a:t>
            </a:r>
            <a:endParaRPr lang="en-US" sz="2400" dirty="0" smtClean="0">
              <a:cs typeface="+mn-cs"/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no connection establishment (which can add delay)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simple: no connection state at sender, receiver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small header size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  <a:cs typeface="+mn-cs"/>
              </a:rPr>
              <a:t>why is there a UDP?</a:t>
            </a:r>
            <a:endParaRPr lang="en-US" smtClean="0">
              <a:latin typeface="Gill Sans MT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4000" dirty="0"/>
              <a:t>UDP Header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/>
              <a:t>source port  (16 bits) - could be zero if not used</a:t>
            </a:r>
          </a:p>
          <a:p>
            <a:r>
              <a:rPr lang="en-US"/>
              <a:t>destination port (16 bits)</a:t>
            </a:r>
          </a:p>
          <a:p>
            <a:r>
              <a:rPr lang="en-US"/>
              <a:t>UDP message length (16 bits) - header and data</a:t>
            </a:r>
          </a:p>
          <a:p>
            <a:r>
              <a:rPr lang="en-US"/>
              <a:t>UDP checksum (16 bits)</a:t>
            </a:r>
          </a:p>
          <a:p>
            <a:pPr lvl="1"/>
            <a:r>
              <a:rPr lang="en-US"/>
              <a:t>optional for low overhead</a:t>
            </a:r>
          </a:p>
          <a:p>
            <a:pPr lvl="1"/>
            <a:r>
              <a:rPr lang="en-US"/>
              <a:t>check that data arrives correctly</a:t>
            </a:r>
          </a:p>
          <a:p>
            <a:pPr lvl="1"/>
            <a:r>
              <a:rPr lang="en-US"/>
              <a:t>uses a pseudo-header in computation</a:t>
            </a:r>
          </a:p>
        </p:txBody>
      </p:sp>
      <p:pic>
        <p:nvPicPr>
          <p:cNvPr id="5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181101"/>
            <a:ext cx="271621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854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17983</TotalTime>
  <Words>1723</Words>
  <Application>Microsoft Macintosh PowerPoint</Application>
  <PresentationFormat>On-screen Show (4:3)</PresentationFormat>
  <Paragraphs>412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EECE 350 Computer Networks</vt:lpstr>
      <vt:lpstr>Transport services and protocols</vt:lpstr>
      <vt:lpstr>Transport vs. network layer</vt:lpstr>
      <vt:lpstr>Internet transport-layer protocols</vt:lpstr>
      <vt:lpstr>Multiplexing/demultiplexing</vt:lpstr>
      <vt:lpstr>How de/multiplexing works</vt:lpstr>
      <vt:lpstr>UDP: User Datagram Protocol [RFC 768]</vt:lpstr>
      <vt:lpstr>UDP header</vt:lpstr>
      <vt:lpstr>UDP Header</vt:lpstr>
      <vt:lpstr>UDP Pseudo-Header</vt:lpstr>
      <vt:lpstr>UDP Pseudo-Header</vt:lpstr>
      <vt:lpstr>Example Checksum Calculation</vt:lpstr>
      <vt:lpstr>Encapsulation and Decapsulation  two hosts on the same subnet</vt:lpstr>
      <vt:lpstr>UDP Port Numbers</vt:lpstr>
      <vt:lpstr>Well-Known UDP Port Numbers</vt:lpstr>
      <vt:lpstr>NAT: network address translation</vt:lpstr>
      <vt:lpstr>NAT: network address translation</vt:lpstr>
      <vt:lpstr>NAT: network address translation</vt:lpstr>
      <vt:lpstr>NAT: network address translation</vt:lpstr>
      <vt:lpstr>DNS: domain name system</vt:lpstr>
      <vt:lpstr>DNS: services, structure </vt:lpstr>
      <vt:lpstr>DNS: a distributed, hierarchical database</vt:lpstr>
      <vt:lpstr>DNS: root name servers</vt:lpstr>
      <vt:lpstr>TLD, authoritative servers</vt:lpstr>
      <vt:lpstr>Local DNS name server</vt:lpstr>
      <vt:lpstr>DNS name  resolution example</vt:lpstr>
      <vt:lpstr>PowerPoint Presentation</vt:lpstr>
      <vt:lpstr>DNS: caching, updating records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Ayman Kayssi</cp:lastModifiedBy>
  <cp:revision>299</cp:revision>
  <cp:lastPrinted>2000-04-27T09:23:27Z</cp:lastPrinted>
  <dcterms:created xsi:type="dcterms:W3CDTF">1999-10-08T19:08:27Z</dcterms:created>
  <dcterms:modified xsi:type="dcterms:W3CDTF">2014-11-09T09:22:10Z</dcterms:modified>
</cp:coreProperties>
</file>