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DCB2FEB-09B5-4F4A-82C2-D293817F20F5}" type="slidenum">
              <a:rPr lang="en-US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84731DDE-58C6-48FB-B643-2D8A20C4BFD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1C27BAED-F924-4040-8010-BA8C933D73B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8308C2CC-0E4F-47EA-9914-17BAF106C06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62A01F8D-87EB-42EA-A9FD-F99B038DB52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F1F132AF-3D7E-4373-B8EA-A64B5F63065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136932BB-1C61-488F-94A2-65ABA6C586E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72CC8F84-161E-49FD-B46B-6D195A24289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F500A718-0064-4568-9EF5-914BE865355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83FAEBDE-51D2-4843-AE6D-C24192D24D1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758FA31-C16D-4BAA-9965-7A750D459CD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AFC1BE60-408A-48FE-80B6-D5140E92463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8EC8E847-8717-46C4-BED0-2E0ADE0CDC2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4536C49C-CF09-4393-948F-145740E7699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Grafik 3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Grafik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4400" y="2130480"/>
            <a:ext cx="1036296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12/4/19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DB209B-F99A-4AE3-99B3-67225A8183C7}" type="slidenum">
              <a:rPr lang="en-US" sz="12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" name="Line 5"/>
          <p:cNvSpPr/>
          <p:nvPr/>
        </p:nvSpPr>
        <p:spPr>
          <a:xfrm flipV="1">
            <a:off x="2880" y="5937840"/>
            <a:ext cx="8280" cy="5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V="1">
            <a:off x="2880" y="5937840"/>
            <a:ext cx="8280" cy="5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0" y="349200"/>
            <a:ext cx="12191760" cy="137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alibri"/>
              </a:rPr>
              <a:t>DeepMutation:</a:t>
            </a:r>
            <a:r>
              <a:rPr lang="de-DE" sz="4000">
                <a:solidFill>
                  <a:srgbClr val="000000"/>
                </a:solidFill>
                <a:latin typeface="Calibri"/>
              </a:rPr>
              <a:t> Improving Mutation Testing of Deep Neural Networks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6840" y="3192120"/>
            <a:ext cx="12191760" cy="29642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Universität Passau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Chair of Software Engineering II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Prof. Dr. Gordon Fraser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i="1">
                <a:solidFill>
                  <a:srgbClr val="000000"/>
                </a:solidFill>
                <a:latin typeface="Calibri"/>
              </a:rPr>
              <a:t>Supervisor: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Dr. Alessio Gambi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04 December 2019</a:t>
            </a:r>
            <a:endParaRPr/>
          </a:p>
        </p:txBody>
      </p:sp>
      <p:sp>
        <p:nvSpPr>
          <p:cNvPr id="48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49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0566C16-81BB-4BB7-9138-BB90E489CE3D}" type="slidenum">
              <a:rPr lang="en-US" sz="1200" b="1" i="1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  <p:sp>
        <p:nvSpPr>
          <p:cNvPr id="50" name="CustomShape 5"/>
          <p:cNvSpPr/>
          <p:nvPr/>
        </p:nvSpPr>
        <p:spPr>
          <a:xfrm>
            <a:off x="4585680" y="2056680"/>
            <a:ext cx="2729160" cy="79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Master Thesis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Abdulhayyu H. Lawal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How good are the tests?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0" y="929880"/>
            <a:ext cx="12191760" cy="51753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i="1" dirty="0">
                <a:solidFill>
                  <a:srgbClr val="000000"/>
                </a:solidFill>
                <a:latin typeface="Centaur"/>
              </a:rPr>
              <a:t>Improving the tests: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Extend coverage in the program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covering diverse aspects of the target parameters, area and relations  </a:t>
            </a:r>
            <a:endParaRPr dirty="0"/>
          </a:p>
          <a:p>
            <a:pPr marL="1257300" lvl="2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mutants impact by analyzing their coverage and class</a:t>
            </a:r>
            <a:endParaRPr dirty="0"/>
          </a:p>
          <a:p>
            <a:pPr marL="1714500" lvl="3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killed, stubborn or alive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Strong mutation operators for both levels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Enhance test coverage to cover more parts in the program and evaluate test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Test coverage = </a:t>
            </a:r>
            <a:r>
              <a:rPr lang="en-US" sz="2500" dirty="0" err="1">
                <a:solidFill>
                  <a:srgbClr val="000000"/>
                </a:solidFill>
                <a:latin typeface="Centaur"/>
              </a:rPr>
              <a:t>test_covered_program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 / </a:t>
            </a:r>
            <a:r>
              <a:rPr lang="en-US" sz="2500" dirty="0" err="1">
                <a:solidFill>
                  <a:srgbClr val="000000"/>
                </a:solidFill>
                <a:latin typeface="Centaur"/>
              </a:rPr>
              <a:t>all_mutated_program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 *100%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Covering methods may include;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Sign-Sign , Value-Sign, Sign-Value, and Value-Value coverage</a:t>
            </a:r>
            <a:endParaRPr dirty="0"/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02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1254A22-49FE-490B-9719-5B4C37251976}" type="slidenum">
              <a:rPr lang="en-US" sz="1200" b="1" i="1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-86802" y="0"/>
            <a:ext cx="12191760" cy="851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 dirty="0">
                <a:solidFill>
                  <a:srgbClr val="000000"/>
                </a:solidFill>
                <a:latin typeface="Centaur"/>
              </a:rPr>
              <a:t>Evaluation Analysis</a:t>
            </a:r>
            <a:endParaRPr dirty="0"/>
          </a:p>
        </p:txBody>
      </p:sp>
      <p:sp>
        <p:nvSpPr>
          <p:cNvPr id="105" name="TextShape 2"/>
          <p:cNvSpPr txBox="1"/>
          <p:nvPr/>
        </p:nvSpPr>
        <p:spPr>
          <a:xfrm>
            <a:off x="-86802" y="805528"/>
            <a:ext cx="13061105" cy="5631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600" i="1" dirty="0">
                <a:solidFill>
                  <a:srgbClr val="000000"/>
                </a:solidFill>
                <a:latin typeface="Centaur"/>
              </a:rPr>
              <a:t>Qualitative:</a:t>
            </a:r>
            <a:endParaRPr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Interpret general MT evaluation with statistical inference</a:t>
            </a:r>
            <a:endParaRPr sz="25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Address precision problem when </a:t>
            </a:r>
            <a:r>
              <a:rPr lang="en-US" sz="2500" i="1" dirty="0">
                <a:solidFill>
                  <a:srgbClr val="000000"/>
                </a:solidFill>
                <a:latin typeface="Centaur"/>
              </a:rPr>
              <a:t>T’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 size is large enough</a:t>
            </a:r>
            <a:endParaRPr sz="2500" dirty="0"/>
          </a:p>
          <a:p>
            <a:pPr marL="1257300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Enhance metric to focus on the classification problem</a:t>
            </a:r>
            <a:endParaRPr sz="25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Solve large behavioral difference between original and mutated data/program</a:t>
            </a:r>
            <a:endParaRPr sz="2500" dirty="0"/>
          </a:p>
          <a:p>
            <a:pPr marL="1257300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Average error rate </a:t>
            </a:r>
            <a:endParaRPr sz="25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Other evaluation metric (Test accuracy)</a:t>
            </a:r>
            <a:endParaRPr sz="2500" dirty="0"/>
          </a:p>
          <a:p>
            <a:pPr marL="1257300" lvl="2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F1 Score</a:t>
            </a:r>
            <a:endParaRPr sz="2500" dirty="0"/>
          </a:p>
          <a:p>
            <a:pPr>
              <a:lnSpc>
                <a:spcPct val="120000"/>
              </a:lnSpc>
            </a:pPr>
            <a:endParaRPr dirty="0"/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000000"/>
                </a:solidFill>
                <a:latin typeface="Centaur"/>
              </a:rPr>
              <a:t>Qualitative: </a:t>
            </a:r>
            <a:endParaRPr sz="2500" dirty="0"/>
          </a:p>
          <a:p>
            <a:pPr>
              <a:lnSpc>
                <a:spcPct val="120000"/>
              </a:lnSpc>
              <a:buFont typeface="Wingdings" charset="2"/>
              <a:buChar char="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Elaborate MT understanding and usefulness</a:t>
            </a:r>
            <a:endParaRPr sz="2500" dirty="0"/>
          </a:p>
          <a:p>
            <a:pPr>
              <a:lnSpc>
                <a:spcPct val="120000"/>
              </a:lnSpc>
              <a:buFont typeface="Wingdings" charset="2"/>
              <a:buChar char="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Report analysis indicating improvement of the test data quality and model’s robustness after examining</a:t>
            </a:r>
            <a:endParaRPr sz="2500" dirty="0"/>
          </a:p>
          <a:p>
            <a:pPr>
              <a:lnSpc>
                <a:spcPct val="120000"/>
              </a:lnSpc>
            </a:pPr>
            <a:endParaRPr sz="2500" dirty="0"/>
          </a:p>
          <a:p>
            <a:pPr>
              <a:lnSpc>
                <a:spcPct val="120000"/>
              </a:lnSpc>
            </a:pPr>
            <a:endParaRPr sz="25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entaur"/>
              </a:rPr>
              <a:t>Precision: Correct positive (killed) / total predicted positive observations (all introduced mutant) </a:t>
            </a:r>
            <a:endParaRPr sz="1500" dirty="0"/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entaur"/>
              </a:rPr>
              <a:t>Recall: Correct positive (killed) / total actual positive (total introduced mutant) </a:t>
            </a:r>
            <a:endParaRPr sz="1500" dirty="0"/>
          </a:p>
          <a:p>
            <a:pPr>
              <a:lnSpc>
                <a:spcPct val="100000"/>
              </a:lnSpc>
            </a:pPr>
            <a:endParaRPr sz="15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06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107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88D7811-491E-41ED-B228-6F41EDD1C5B1}" type="slidenum">
              <a:rPr lang="en-US" sz="1200" b="1" i="1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10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905700" y="2287066"/>
            <a:ext cx="3663720" cy="594000"/>
          </a:xfrm>
          <a:prstGeom prst="rect">
            <a:avLst/>
          </a:prstGeom>
          <a:ln>
            <a:noFill/>
          </a:ln>
        </p:spPr>
      </p:pic>
      <p:pic>
        <p:nvPicPr>
          <p:cNvPr id="109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121311" y="3331620"/>
            <a:ext cx="3322440" cy="506160"/>
          </a:xfrm>
          <a:prstGeom prst="rect">
            <a:avLst/>
          </a:prstGeom>
          <a:ln>
            <a:noFill/>
          </a:ln>
        </p:spPr>
      </p:pic>
      <p:pic>
        <p:nvPicPr>
          <p:cNvPr id="110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1801855" y="4328045"/>
            <a:ext cx="1536480" cy="46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-68040"/>
            <a:ext cx="12191760" cy="137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Conclusion/Contribution</a:t>
            </a:r>
            <a:r>
              <a:rPr lang="de-DE" sz="2000" i="1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0" y="1250640"/>
            <a:ext cx="12191760" cy="48646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Close implementation similar to Lei Ma et.al 2018 approach</a:t>
            </a:r>
            <a:endParaRPr sz="2500"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But, different test subject</a:t>
            </a:r>
            <a:endParaRPr sz="2500" dirty="0"/>
          </a:p>
          <a:p>
            <a:pPr marL="1257300" lvl="2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Different mutation operators (Faults)</a:t>
            </a:r>
            <a:endParaRPr sz="25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Mutation operators to cover more diverse aspects</a:t>
            </a:r>
            <a:endParaRPr sz="2500"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More mutants and test coverage</a:t>
            </a:r>
            <a:endParaRPr sz="25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Evaluate  </a:t>
            </a:r>
            <a:endParaRPr sz="2500"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Test cases and examine model performance on test dataset to gain confidence</a:t>
            </a:r>
            <a:endParaRPr sz="25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Demonstrate MT usefulness for DL systems</a:t>
            </a:r>
            <a:endParaRPr sz="25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Other contributions of the thesis </a:t>
            </a:r>
            <a:endParaRPr sz="2500"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A study on cost of mutation testing and equivalent mutant problem (</a:t>
            </a:r>
            <a:r>
              <a:rPr lang="en-US" sz="1500" dirty="0">
                <a:solidFill>
                  <a:srgbClr val="000000"/>
                </a:solidFill>
                <a:latin typeface="Centaur"/>
              </a:rPr>
              <a:t>May not be part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)</a:t>
            </a:r>
            <a:endParaRPr sz="2500" dirty="0"/>
          </a:p>
          <a:p>
            <a:pPr>
              <a:lnSpc>
                <a:spcPct val="100000"/>
              </a:lnSpc>
            </a:pPr>
            <a:endParaRPr sz="2500" dirty="0"/>
          </a:p>
          <a:p>
            <a:pPr>
              <a:lnSpc>
                <a:spcPct val="100000"/>
              </a:lnSpc>
            </a:pPr>
            <a:endParaRPr sz="25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3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114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1429F49-A65D-44E5-9060-600D0C517C92}" type="slidenum">
              <a:rPr lang="en-US" sz="1200" b="1" i="1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929880"/>
            <a:ext cx="12074400" cy="5175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				Thank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you for your Attention!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Feedback,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				Recommendations,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						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6" name="TextShape 2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D16137C-19E4-4941-9819-15164943DC63}" type="slidenum">
              <a:rPr lang="en-US" sz="1200" b="1" i="1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  <p:pic>
        <p:nvPicPr>
          <p:cNvPr id="11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9373680" y="3978000"/>
            <a:ext cx="1804680" cy="178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Introduction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0" y="929880"/>
            <a:ext cx="12191760" cy="5572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000000"/>
                </a:solidFill>
                <a:latin typeface="Centaur"/>
              </a:rPr>
              <a:t>Deep Learning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Important concept in many application domains such as self-driving vehicles, image recognition, speech recognition…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Network learns more when there is more training </a:t>
            </a:r>
            <a:r>
              <a:rPr lang="en-US" sz="2500" dirty="0" smtClean="0">
                <a:solidFill>
                  <a:srgbClr val="000000"/>
                </a:solidFill>
                <a:latin typeface="Centaur"/>
              </a:rPr>
              <a:t>examples. 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H</a:t>
            </a:r>
            <a:r>
              <a:rPr lang="en-US" sz="2500" dirty="0" smtClean="0">
                <a:solidFill>
                  <a:srgbClr val="000000"/>
                </a:solidFill>
                <a:latin typeface="Centaur"/>
              </a:rPr>
              <a:t>ence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, improving accuracy</a:t>
            </a:r>
            <a:endParaRPr dirty="0"/>
          </a:p>
        </p:txBody>
      </p:sp>
      <p:sp>
        <p:nvSpPr>
          <p:cNvPr id="53" name="TextShape 3"/>
          <p:cNvSpPr txBox="1"/>
          <p:nvPr/>
        </p:nvSpPr>
        <p:spPr>
          <a:xfrm>
            <a:off x="4165560" y="6010200"/>
            <a:ext cx="3860280" cy="847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54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79F6192-68DF-4867-9698-01A20B5C1D36}" type="slidenum">
              <a:rPr lang="en-US" sz="1200" b="1" i="1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  <p:pic>
        <p:nvPicPr>
          <p:cNvPr id="55" name="Picture 2"/>
          <p:cNvPicPr/>
          <p:nvPr/>
        </p:nvPicPr>
        <p:blipFill>
          <a:blip r:embed="rId3"/>
          <a:srcRect b="13317"/>
          <a:stretch>
            <a:fillRect/>
          </a:stretch>
        </p:blipFill>
        <p:spPr>
          <a:xfrm>
            <a:off x="711360" y="2837160"/>
            <a:ext cx="8135280" cy="2746800"/>
          </a:xfrm>
          <a:prstGeom prst="rect">
            <a:avLst/>
          </a:prstGeom>
          <a:ln>
            <a:noFill/>
          </a:ln>
        </p:spPr>
      </p:pic>
      <p:sp>
        <p:nvSpPr>
          <p:cNvPr id="56" name="CustomShape 5"/>
          <p:cNvSpPr/>
          <p:nvPr/>
        </p:nvSpPr>
        <p:spPr>
          <a:xfrm>
            <a:off x="6768000" y="5591880"/>
            <a:ext cx="1859760" cy="39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entaur"/>
              </a:rPr>
              <a:t>Prof. Dr. Ralf Krestal, Uni-Passau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The Problem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0" y="1000440"/>
            <a:ext cx="12191760" cy="558972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Tremendous success, but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Robustness and quality remain a major concern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Present a big challenge more especially in safety-critical systems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Defective DL may lead to catastrophic accidents, consequences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Can easily be fooled with adversarial samples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marL="1257300" lvl="2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Uber autonomous car accident in March 2018</a:t>
            </a:r>
            <a:endParaRPr dirty="0"/>
          </a:p>
          <a:p>
            <a:pPr marL="1714500" lvl="3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rgbClr val="000000"/>
                </a:solidFill>
                <a:latin typeface="Centaur"/>
              </a:rPr>
              <a:t>Led to a pedestrian death</a:t>
            </a:r>
            <a:endParaRPr dirty="0"/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59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60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2C22572-5CA4-46E6-99A6-950C93255737}" type="slidenum">
              <a:rPr lang="en-US" sz="1200" b="1" i="1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7362000" y="6078600"/>
            <a:ext cx="5032800" cy="12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 u="sng">
                <a:solidFill>
                  <a:srgbClr val="0000FF"/>
                </a:solidFill>
                <a:latin typeface="Centaur"/>
              </a:rPr>
              <a:t>https://www.theguardian.com/technology/2018/mar/19/uber-self-driving-car-kills-woman-arizona-tempe#img-2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2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737120" y="3235680"/>
            <a:ext cx="4251240" cy="297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Deep Neural Networks (DNNs)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0" y="929880"/>
            <a:ext cx="12191760" cy="5384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0000"/>
                </a:solidFill>
                <a:latin typeface="Centaur"/>
              </a:rPr>
              <a:t>Convolutional Neural Networks (CNNs)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Multi-hidden layer neural network architecture, well-adapted to classify images</a:t>
            </a:r>
            <a:endParaRPr dirty="0"/>
          </a:p>
          <a:p>
            <a:pPr marL="800100" lvl="1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Uses examples to automatically infer rules for recognizing handwritten digits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Fully connected-layers, each trains on a distinct set of features based on previous layer’s output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The deeper the layer, the more accuracy</a:t>
            </a:r>
            <a:endParaRPr dirty="0"/>
          </a:p>
          <a:p>
            <a:pPr marL="800100" lvl="1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 err="1">
                <a:solidFill>
                  <a:srgbClr val="000000"/>
                </a:solidFill>
                <a:latin typeface="Centaur"/>
              </a:rPr>
              <a:t>LeNet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 5 architecture is considered to be used,</a:t>
            </a:r>
            <a:endParaRPr dirty="0"/>
          </a:p>
          <a:p>
            <a:pPr marL="1714500" lvl="3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Suitable for handwritten and machine-printed character recognition </a:t>
            </a:r>
            <a:endParaRPr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5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66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2315200-4771-4697-A4A1-BE9203C16B68}" type="slidenum">
              <a:rPr lang="en-US" sz="1200" b="1" i="1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67" name="Grafik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9520" y="4290480"/>
            <a:ext cx="7452000" cy="1991880"/>
          </a:xfrm>
          <a:prstGeom prst="rect">
            <a:avLst/>
          </a:prstGeom>
          <a:ln>
            <a:noFill/>
          </a:ln>
        </p:spPr>
      </p:pic>
      <p:sp>
        <p:nvSpPr>
          <p:cNvPr id="68" name="CustomShape 5"/>
          <p:cNvSpPr/>
          <p:nvPr/>
        </p:nvSpPr>
        <p:spPr>
          <a:xfrm>
            <a:off x="5697360" y="5911200"/>
            <a:ext cx="2782080" cy="39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entaur"/>
              </a:rPr>
              <a:t>http://deeplearning.net/tutorial/lenet.html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Why Mutation Testing of DL?</a:t>
            </a:r>
            <a:r>
              <a:rPr lang="de-DE" sz="2400" i="1">
                <a:solidFill>
                  <a:srgbClr val="000000"/>
                </a:solidFill>
                <a:latin typeface="Centaur"/>
              </a:rPr>
              <a:t> 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0" y="977040"/>
            <a:ext cx="12191760" cy="5446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Why Testing in general?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Centaur"/>
              </a:rPr>
              <a:t>Point out defects, errors (Reliable functioning), robustness &amp; accuracy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DNNs are known to be vulnerable to adversarial sample 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Centaur"/>
              </a:rPr>
              <a:t>Can be improved through mutation testing by examining their performance on test dataset</a:t>
            </a:r>
            <a:endParaRPr dirty="0"/>
          </a:p>
          <a:p>
            <a:pPr marL="12001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entaur"/>
              </a:rPr>
              <a:t>a fault-based technique for quality evaluation of test suites</a:t>
            </a:r>
            <a:endParaRPr dirty="0"/>
          </a:p>
          <a:p>
            <a:pPr marL="12001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entaur"/>
              </a:rPr>
              <a:t>mutation operators to create mutated copy of original</a:t>
            </a:r>
            <a:endParaRPr dirty="0"/>
          </a:p>
          <a:p>
            <a:pPr marL="12001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entaur"/>
              </a:rPr>
              <a:t>execute test suites to catch and kill introduced mutants</a:t>
            </a:r>
            <a:endParaRPr dirty="0"/>
          </a:p>
          <a:p>
            <a:pPr marL="12001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entaur"/>
              </a:rPr>
              <a:t>mutation score =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Centaur"/>
              </a:rPr>
              <a:t>		ratio </a:t>
            </a:r>
            <a:r>
              <a:rPr lang="en-US" sz="1000" dirty="0">
                <a:solidFill>
                  <a:srgbClr val="000000"/>
                </a:solidFill>
                <a:latin typeface="Centaur"/>
              </a:rPr>
              <a:t>of #</a:t>
            </a:r>
            <a:r>
              <a:rPr lang="en-US" sz="1000" dirty="0" err="1">
                <a:solidFill>
                  <a:srgbClr val="000000"/>
                </a:solidFill>
                <a:latin typeface="Centaur"/>
              </a:rPr>
              <a:t>killed_mutants</a:t>
            </a:r>
            <a:r>
              <a:rPr lang="en-US" sz="1000" dirty="0">
                <a:solidFill>
                  <a:srgbClr val="000000"/>
                </a:solidFill>
                <a:latin typeface="Centaur"/>
              </a:rPr>
              <a:t> against total #</a:t>
            </a:r>
            <a:r>
              <a:rPr lang="en-US" sz="1000" dirty="0" err="1">
                <a:solidFill>
                  <a:srgbClr val="000000"/>
                </a:solidFill>
                <a:latin typeface="Centaur"/>
              </a:rPr>
              <a:t>all_generated_mutants</a:t>
            </a:r>
            <a:endParaRPr dirty="0"/>
          </a:p>
          <a:p>
            <a:pPr marL="12001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entaur"/>
              </a:rPr>
              <a:t>evaluate test suites and determine test dataset quality</a:t>
            </a:r>
            <a:endParaRPr dirty="0"/>
          </a:p>
          <a:p>
            <a:pPr marL="12001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entaur"/>
              </a:rPr>
              <a:t>examine test dataset to gain confidence of the trained model</a:t>
            </a:r>
            <a:endParaRPr dirty="0"/>
          </a:p>
        </p:txBody>
      </p:sp>
      <p:sp>
        <p:nvSpPr>
          <p:cNvPr id="71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72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37A8367-C11E-445A-B80A-C4AB16F2CCB0}" type="slidenum">
              <a:rPr lang="en-US" sz="1200" b="1" i="1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pic>
        <p:nvPicPr>
          <p:cNvPr id="7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542000" y="3075120"/>
            <a:ext cx="4123080" cy="2742840"/>
          </a:xfrm>
          <a:prstGeom prst="rect">
            <a:avLst/>
          </a:prstGeom>
          <a:ln>
            <a:noFill/>
          </a:ln>
        </p:spPr>
      </p:pic>
      <p:pic>
        <p:nvPicPr>
          <p:cNvPr id="7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2945340" y="3193380"/>
            <a:ext cx="658440" cy="336240"/>
          </a:xfrm>
          <a:prstGeom prst="rect">
            <a:avLst/>
          </a:prstGeom>
          <a:ln>
            <a:noFill/>
          </a:ln>
        </p:spPr>
      </p:pic>
      <p:pic>
        <p:nvPicPr>
          <p:cNvPr id="7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208440" y="5119200"/>
            <a:ext cx="2901600" cy="1371240"/>
          </a:xfrm>
          <a:prstGeom prst="rect">
            <a:avLst/>
          </a:prstGeom>
          <a:ln>
            <a:noFill/>
          </a:ln>
        </p:spPr>
      </p:pic>
      <p:pic>
        <p:nvPicPr>
          <p:cNvPr id="7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3383280" y="5238360"/>
            <a:ext cx="2004480" cy="377640"/>
          </a:xfrm>
          <a:prstGeom prst="rect">
            <a:avLst/>
          </a:prstGeom>
          <a:ln>
            <a:noFill/>
          </a:ln>
        </p:spPr>
      </p:pic>
      <p:sp>
        <p:nvSpPr>
          <p:cNvPr id="77" name="CustomShape 5"/>
          <p:cNvSpPr/>
          <p:nvPr/>
        </p:nvSpPr>
        <p:spPr>
          <a:xfrm>
            <a:off x="3274560" y="5888880"/>
            <a:ext cx="426672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 - Running the same test case, the T` will fail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alibri"/>
              </a:rPr>
              <a:t>Start-of-the for testing NN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0" y="929880"/>
            <a:ext cx="12191760" cy="51753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Multiple approaches to improve robustness of the DNN models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Many research to turn MT into practice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But, very few research specifically and directly apply MT to DL systems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000000"/>
                </a:solidFill>
                <a:latin typeface="Centaur"/>
              </a:rPr>
              <a:t>Lei Ma et.al 2018, first well-known approach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Training cost and equivalent mutants problem are major limitations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Though, MT improves the DNN robustness to some extent by examining performance on test data quality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More adequate MT on the dataset is required to increase robustness to max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000000"/>
                </a:solidFill>
                <a:latin typeface="Centaur"/>
              </a:rPr>
              <a:t>Test to cover more aspects and their impact analyzed (Thesis focus)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0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81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EF48A78-81A6-4AAB-AD67-458858780CD5}" type="slidenum">
              <a:rPr lang="en-US" sz="1200" b="1" i="1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Motivation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0" y="929880"/>
            <a:ext cx="12191760" cy="543132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Deep high-performing DNNs can be fooled by intentionally constructed samples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300" dirty="0" smtClean="0">
                <a:solidFill>
                  <a:srgbClr val="000000"/>
                </a:solidFill>
                <a:latin typeface="Centaur"/>
              </a:rPr>
              <a:t>Adversarial samples </a:t>
            </a:r>
            <a:r>
              <a:rPr lang="en-US" sz="2300" dirty="0">
                <a:solidFill>
                  <a:srgbClr val="000000"/>
                </a:solidFill>
                <a:latin typeface="Centaur"/>
              </a:rPr>
              <a:t>or mutants, exposing DNNs lack of robustness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Improvement of DL models need to be increased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A test like MT can be very useful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This thesis will apply MT on CNN adapting Lei et.al approach to improve the testing of DNNs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000000"/>
                </a:solidFill>
                <a:latin typeface="Centaur"/>
              </a:rPr>
              <a:t>Proposing versatile mutation operators to cover more diverse aspects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000000"/>
                </a:solidFill>
                <a:latin typeface="Centaur"/>
              </a:rPr>
              <a:t>Investigating the relations of the operators and their impacts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000000"/>
                </a:solidFill>
                <a:latin typeface="Centaur"/>
              </a:rPr>
              <a:t>Further demonstrating the usefulness of the technique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entaur"/>
              </a:rPr>
              <a:t>	</a:t>
            </a:r>
            <a:r>
              <a:rPr lang="en-US" sz="2300" dirty="0">
                <a:solidFill>
                  <a:srgbClr val="000000"/>
                </a:solidFill>
                <a:latin typeface="Centaur"/>
              </a:rPr>
              <a:t>More diverse mutant and test coverage will enhance the evaluation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4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85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494E1D-A23C-40B4-9F0D-EA690E40BA3C}" type="slidenum">
              <a:rPr lang="en-US" sz="1200" b="1" i="1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383913" y="4346488"/>
            <a:ext cx="5155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alibri"/>
              </a:rPr>
              <a:t>Why Lei et.al 2018 Approach?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0" y="929880"/>
            <a:ext cx="12191760" cy="549396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Due to DL architectural designs, traditional testing technique cannot be applied directly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Lei Ma et. al 2018 proposed a framework suitable for DL</a:t>
            </a:r>
            <a:endParaRPr dirty="0"/>
          </a:p>
          <a:p>
            <a:pPr marL="800100" lvl="1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One of very few approach to inject mutants to NN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Designed source and model-level mutation operators directly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Repeating the approach will provide;</a:t>
            </a:r>
            <a:endParaRPr dirty="0"/>
          </a:p>
          <a:p>
            <a:pPr marL="800100" lvl="1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an efficient way to apply MT on DL systems</a:t>
            </a:r>
            <a:endParaRPr dirty="0"/>
          </a:p>
          <a:p>
            <a:pPr marL="800100" lvl="1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a path to investigate further more on mutation operators coverage and their impact</a:t>
            </a:r>
            <a:endParaRPr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Double check findings of the authors</a:t>
            </a:r>
            <a:endParaRPr dirty="0"/>
          </a:p>
        </p:txBody>
      </p:sp>
      <p:sp>
        <p:nvSpPr>
          <p:cNvPr id="89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90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8202874-AB04-4773-BA66-C5DC89F0B950}" type="slidenum">
              <a:rPr lang="en-US" sz="1200" b="1" i="1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12191760" cy="103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000" i="1">
                <a:solidFill>
                  <a:srgbClr val="000000"/>
                </a:solidFill>
                <a:latin typeface="Centaur"/>
              </a:rPr>
              <a:t>Implementation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0" y="929880"/>
            <a:ext cx="8428680" cy="51753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i="1" dirty="0">
                <a:solidFill>
                  <a:srgbClr val="000000"/>
                </a:solidFill>
                <a:latin typeface="Centaur"/>
              </a:rPr>
              <a:t>Dataset:</a:t>
            </a:r>
            <a:endParaRPr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Either MNIST, – 10% as test data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i="1" dirty="0">
                <a:solidFill>
                  <a:srgbClr val="000000"/>
                </a:solidFill>
                <a:latin typeface="Centaur"/>
              </a:rPr>
              <a:t>Proposed mutation operators: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2200" dirty="0">
                <a:solidFill>
                  <a:srgbClr val="000000"/>
                </a:solidFill>
                <a:latin typeface="Centaur"/>
              </a:rPr>
              <a:t>	</a:t>
            </a:r>
            <a:r>
              <a:rPr lang="en-US" sz="1000" dirty="0">
                <a:solidFill>
                  <a:srgbClr val="000000"/>
                </a:solidFill>
                <a:latin typeface="Centaur"/>
              </a:rPr>
              <a:t>Manuel and automatic generation using mutants using </a:t>
            </a:r>
            <a:r>
              <a:rPr lang="en-US" sz="1000" dirty="0" err="1">
                <a:solidFill>
                  <a:srgbClr val="000000"/>
                </a:solidFill>
                <a:latin typeface="Centaur"/>
              </a:rPr>
              <a:t>DeepMutation</a:t>
            </a:r>
            <a:r>
              <a:rPr lang="en-US" sz="1000" dirty="0">
                <a:solidFill>
                  <a:srgbClr val="000000"/>
                </a:solidFill>
                <a:latin typeface="Centaur"/>
              </a:rPr>
              <a:t>++ framework tool. </a:t>
            </a:r>
            <a:r>
              <a:rPr lang="en-US" sz="1000" dirty="0" err="1">
                <a:solidFill>
                  <a:srgbClr val="000000"/>
                </a:solidFill>
                <a:latin typeface="Centaur"/>
              </a:rPr>
              <a:t>Mutpy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i="1" dirty="0">
                <a:solidFill>
                  <a:srgbClr val="000000"/>
                </a:solidFill>
                <a:latin typeface="Centaur"/>
              </a:rPr>
              <a:t>Setup: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Based on </a:t>
            </a:r>
            <a:r>
              <a:rPr lang="en-US" sz="2500" dirty="0" err="1">
                <a:solidFill>
                  <a:srgbClr val="000000"/>
                </a:solidFill>
                <a:latin typeface="Centaur"/>
              </a:rPr>
              <a:t>Keras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 2.3.2 with </a:t>
            </a:r>
            <a:r>
              <a:rPr lang="en-US" sz="2500" dirty="0" err="1">
                <a:solidFill>
                  <a:srgbClr val="000000"/>
                </a:solidFill>
                <a:latin typeface="Centaur"/>
              </a:rPr>
              <a:t>Tensorflow</a:t>
            </a:r>
            <a:r>
              <a:rPr lang="en-US" sz="2500" dirty="0">
                <a:solidFill>
                  <a:srgbClr val="000000"/>
                </a:solidFill>
                <a:latin typeface="Centaur"/>
              </a:rPr>
              <a:t> 2.0.0 backend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000000"/>
                </a:solidFill>
                <a:latin typeface="Centaur"/>
              </a:rPr>
              <a:t>Python 3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93" name="TextShape 3"/>
          <p:cNvSpPr txBox="1"/>
          <p:nvPr/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1" i="1">
                <a:solidFill>
                  <a:srgbClr val="8B8B8B"/>
                </a:solidFill>
                <a:latin typeface="Calibri"/>
              </a:rPr>
              <a:t>DeepMutation</a:t>
            </a:r>
            <a:endParaRPr/>
          </a:p>
        </p:txBody>
      </p:sp>
      <p:sp>
        <p:nvSpPr>
          <p:cNvPr id="94" name="TextShape 4"/>
          <p:cNvSpPr txBox="1"/>
          <p:nvPr/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FC1DD0A-12AE-4938-BEE5-976CA99C41D8}" type="slidenum">
              <a:rPr lang="en-US" sz="1200" b="1" i="1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9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0" y="2285640"/>
            <a:ext cx="2450880" cy="1606320"/>
          </a:xfrm>
          <a:prstGeom prst="rect">
            <a:avLst/>
          </a:prstGeom>
          <a:ln>
            <a:noFill/>
          </a:ln>
        </p:spPr>
      </p:pic>
      <p:pic>
        <p:nvPicPr>
          <p:cNvPr id="9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3316680" y="2314440"/>
            <a:ext cx="2383920" cy="1606320"/>
          </a:xfrm>
          <a:prstGeom prst="rect">
            <a:avLst/>
          </a:prstGeom>
          <a:ln>
            <a:noFill/>
          </a:ln>
        </p:spPr>
      </p:pic>
      <p:pic>
        <p:nvPicPr>
          <p:cNvPr id="97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6843960" y="568440"/>
            <a:ext cx="4578120" cy="335232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10175760" y="3921120"/>
            <a:ext cx="929520" cy="39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entaur"/>
              </a:rPr>
              <a:t>Lei et.al 2018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7147080" y="4245480"/>
            <a:ext cx="4274640" cy="100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Courier New"/>
              <a:buChar char="o"/>
            </a:pPr>
            <a:r>
              <a:rPr lang="en-US" sz="1500">
                <a:solidFill>
                  <a:srgbClr val="000000"/>
                </a:solidFill>
                <a:latin typeface="Centaur"/>
              </a:rPr>
              <a:t>f(x) = f(y)', </a:t>
            </a:r>
            <a:r>
              <a:rPr lang="en-US" sz="1500" i="1">
                <a:solidFill>
                  <a:srgbClr val="000000"/>
                </a:solidFill>
                <a:latin typeface="Centaur"/>
              </a:rPr>
              <a:t>T’ </a:t>
            </a:r>
            <a:r>
              <a:rPr lang="en-US" sz="1500">
                <a:solidFill>
                  <a:srgbClr val="000000"/>
                </a:solidFill>
                <a:latin typeface="Centaur"/>
              </a:rPr>
              <a:t>is executed to catch OPactfuncw</a:t>
            </a:r>
            <a:endParaRPr/>
          </a:p>
          <a:p>
            <a:pPr algn="just">
              <a:lnSpc>
                <a:spcPct val="100000"/>
              </a:lnSpc>
              <a:buFont typeface="Courier New"/>
              <a:buChar char="o"/>
            </a:pPr>
            <a:r>
              <a:rPr lang="en-US" sz="1500">
                <a:solidFill>
                  <a:srgbClr val="000000"/>
                </a:solidFill>
                <a:latin typeface="Centaur"/>
              </a:rPr>
              <a:t>If f(y) != f(y)', OPactfuncw is feasible and is killed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Breitbild</PresentationFormat>
  <Paragraphs>194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Centaur</vt:lpstr>
      <vt:lpstr>Courier New</vt:lpstr>
      <vt:lpstr>DejaVu Sans</vt:lpstr>
      <vt:lpstr>StarSymbol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Lawal, Abdulhayyu Hamisu</dc:creator>
  <cp:lastModifiedBy>Lawal, Abdulhayyu Hamisu</cp:lastModifiedBy>
  <cp:revision>4</cp:revision>
  <dcterms:modified xsi:type="dcterms:W3CDTF">2019-12-04T08:45:37Z</dcterms:modified>
</cp:coreProperties>
</file>