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C4ED88C2-6482-4932-A84C-F7ABB32D901A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71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نمط فاتح 1 - تميي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النمط الفات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نمط متوسط 2 - تميي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6149" autoAdjust="0"/>
  </p:normalViewPr>
  <p:slideViewPr>
    <p:cSldViewPr snapToGrid="0">
      <p:cViewPr varScale="1">
        <p:scale>
          <a:sx n="110" d="100"/>
          <a:sy n="110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52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39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0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6417-D845-48BD-A5B2-F458D7721AC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108916-AE95-4CDA-9778-D66F71E5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3077308" y="1820007"/>
            <a:ext cx="6075484" cy="14465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Hashing</a:t>
            </a:r>
            <a:endParaRPr lang="ar-SA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33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339046" y="196969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Chaining : Resolving collisions by storing a list at each index.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Add , remove and search must traverse lists , but the lists must be short.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Impossible to “run out” of indexes.</a:t>
            </a:r>
          </a:p>
          <a:p>
            <a:pPr marL="0" indent="0">
              <a:buNone/>
            </a:pPr>
            <a:r>
              <a:rPr lang="en-US" dirty="0" smtClean="0"/>
              <a:t>Create; </a:t>
            </a:r>
          </a:p>
          <a:p>
            <a:pPr marL="0" indent="0">
              <a:buNone/>
            </a:pPr>
            <a:r>
              <a:rPr lang="en-US" dirty="0" smtClean="0"/>
              <a:t>Add(11);   </a:t>
            </a:r>
          </a:p>
          <a:p>
            <a:pPr marL="0" indent="0">
              <a:buNone/>
            </a:pPr>
            <a:r>
              <a:rPr lang="en-US" dirty="0" smtClean="0"/>
              <a:t>Add(49);</a:t>
            </a:r>
          </a:p>
          <a:p>
            <a:pPr marL="0" indent="0">
              <a:buNone/>
            </a:pPr>
            <a:r>
              <a:rPr lang="en-US" dirty="0" smtClean="0"/>
              <a:t>Add(7);</a:t>
            </a:r>
          </a:p>
          <a:p>
            <a:pPr marL="0" indent="0">
              <a:buNone/>
            </a:pPr>
            <a:r>
              <a:rPr lang="en-US" b="1" u="sng" dirty="0" smtClean="0"/>
              <a:t>Add(24);</a:t>
            </a:r>
          </a:p>
          <a:p>
            <a:pPr marL="0" indent="0">
              <a:buNone/>
            </a:pPr>
            <a:r>
              <a:rPr lang="en-US" b="1" u="sng" dirty="0" smtClean="0"/>
              <a:t>Add(54);</a:t>
            </a:r>
          </a:p>
          <a:p>
            <a:pPr marL="0" indent="0">
              <a:buNone/>
            </a:pPr>
            <a:r>
              <a:rPr lang="en-US" b="1" u="sng" dirty="0" smtClean="0"/>
              <a:t>Add(14);</a:t>
            </a:r>
            <a:endParaRPr lang="en-US" b="1" u="sng" dirty="0"/>
          </a:p>
        </p:txBody>
      </p:sp>
      <p:sp>
        <p:nvSpPr>
          <p:cNvPr id="4" name="مستطيل 3"/>
          <p:cNvSpPr/>
          <p:nvPr/>
        </p:nvSpPr>
        <p:spPr>
          <a:xfrm>
            <a:off x="1959812" y="483456"/>
            <a:ext cx="6460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Separate Chaining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33440"/>
              </p:ext>
            </p:extLst>
          </p:nvPr>
        </p:nvGraphicFramePr>
        <p:xfrm>
          <a:off x="3736198" y="377162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04693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73261"/>
              </p:ext>
            </p:extLst>
          </p:nvPr>
        </p:nvGraphicFramePr>
        <p:xfrm>
          <a:off x="5317493" y="4788758"/>
          <a:ext cx="48926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9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رابط كسهم مستقيم 8"/>
          <p:cNvCxnSpPr/>
          <p:nvPr/>
        </p:nvCxnSpPr>
        <p:spPr>
          <a:xfrm flipH="1">
            <a:off x="5578942" y="4471718"/>
            <a:ext cx="12542" cy="31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جدول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9379"/>
              </p:ext>
            </p:extLst>
          </p:nvPr>
        </p:nvGraphicFramePr>
        <p:xfrm>
          <a:off x="3744823" y="377162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04693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جدول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20581"/>
              </p:ext>
            </p:extLst>
          </p:nvPr>
        </p:nvGraphicFramePr>
        <p:xfrm>
          <a:off x="11216406" y="4791334"/>
          <a:ext cx="60007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00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رابط كسهم مستقيم 13"/>
          <p:cNvCxnSpPr/>
          <p:nvPr/>
        </p:nvCxnSpPr>
        <p:spPr>
          <a:xfrm>
            <a:off x="11516444" y="4471718"/>
            <a:ext cx="4762" cy="31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جدول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81213"/>
              </p:ext>
            </p:extLst>
          </p:nvPr>
        </p:nvGraphicFramePr>
        <p:xfrm>
          <a:off x="3770132" y="377152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04693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جدول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38967"/>
              </p:ext>
            </p:extLst>
          </p:nvPr>
        </p:nvGraphicFramePr>
        <p:xfrm>
          <a:off x="9833751" y="4791334"/>
          <a:ext cx="47481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رابط كسهم مستقيم 18"/>
          <p:cNvCxnSpPr/>
          <p:nvPr/>
        </p:nvCxnSpPr>
        <p:spPr>
          <a:xfrm flipH="1">
            <a:off x="10071158" y="4471718"/>
            <a:ext cx="4495" cy="31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جدول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24830"/>
              </p:ext>
            </p:extLst>
          </p:nvPr>
        </p:nvGraphicFramePr>
        <p:xfrm>
          <a:off x="3762076" y="373003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04693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رابط كسهم مستقيم 24"/>
          <p:cNvCxnSpPr/>
          <p:nvPr/>
        </p:nvCxnSpPr>
        <p:spPr>
          <a:xfrm flipH="1">
            <a:off x="7822694" y="4471718"/>
            <a:ext cx="17253" cy="25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جدول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32775"/>
              </p:ext>
            </p:extLst>
          </p:nvPr>
        </p:nvGraphicFramePr>
        <p:xfrm>
          <a:off x="7579088" y="4734623"/>
          <a:ext cx="487211" cy="40402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7211"/>
              </a:tblGrid>
              <a:tr h="404029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جدول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22069"/>
              </p:ext>
            </p:extLst>
          </p:nvPr>
        </p:nvGraphicFramePr>
        <p:xfrm>
          <a:off x="7553209" y="5376480"/>
          <a:ext cx="5389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89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رابط كسهم مستقيم 30"/>
          <p:cNvCxnSpPr/>
          <p:nvPr/>
        </p:nvCxnSpPr>
        <p:spPr>
          <a:xfrm>
            <a:off x="7822694" y="5175849"/>
            <a:ext cx="8626" cy="19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رابط كسهم مستقيم 31"/>
          <p:cNvCxnSpPr/>
          <p:nvPr/>
        </p:nvCxnSpPr>
        <p:spPr>
          <a:xfrm flipH="1">
            <a:off x="7839947" y="5747320"/>
            <a:ext cx="4287" cy="23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جدول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44141"/>
              </p:ext>
            </p:extLst>
          </p:nvPr>
        </p:nvGraphicFramePr>
        <p:xfrm>
          <a:off x="7581154" y="5978106"/>
          <a:ext cx="51758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75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673524" y="1035321"/>
            <a:ext cx="9580921" cy="5451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import </a:t>
            </a:r>
            <a:r>
              <a:rPr lang="en-US" sz="1600" b="1" dirty="0" err="1"/>
              <a:t>java.util</a:t>
            </a:r>
            <a:r>
              <a:rPr lang="en-US" sz="1600" b="1" dirty="0" smtClean="0"/>
              <a:t>.*;</a:t>
            </a:r>
          </a:p>
          <a:p>
            <a:pPr marL="0" indent="0">
              <a:buNone/>
            </a:pPr>
            <a:r>
              <a:rPr lang="en-US" sz="1600" b="1" dirty="0" smtClean="0"/>
              <a:t>public </a:t>
            </a:r>
            <a:r>
              <a:rPr lang="en-US" sz="1600" b="1" dirty="0"/>
              <a:t>class </a:t>
            </a:r>
            <a:r>
              <a:rPr lang="en-US" sz="1600" b="1" dirty="0" err="1"/>
              <a:t>MyHashSet</a:t>
            </a:r>
            <a:r>
              <a:rPr lang="en-US" sz="1600" b="1" dirty="0"/>
              <a:t>&lt;T&gt; {</a:t>
            </a:r>
          </a:p>
          <a:p>
            <a:pPr marL="0" indent="0">
              <a:buNone/>
            </a:pPr>
            <a:r>
              <a:rPr lang="en-US" sz="1600" b="1" dirty="0"/>
              <a:t>    private </a:t>
            </a:r>
            <a:r>
              <a:rPr lang="en-US" sz="1600" b="1" dirty="0" err="1"/>
              <a:t>int</a:t>
            </a:r>
            <a:r>
              <a:rPr lang="en-US" sz="1600" b="1" dirty="0"/>
              <a:t> CAPACITY = 100, size = 0;</a:t>
            </a:r>
          </a:p>
          <a:p>
            <a:pPr marL="0" indent="0">
              <a:buNone/>
            </a:pPr>
            <a:r>
              <a:rPr lang="en-US" sz="1600" b="1" dirty="0"/>
              <a:t>    private List&lt;T&gt;[] array</a:t>
            </a:r>
            <a:r>
              <a:rPr lang="en-US" sz="1600" b="1" dirty="0" smtClean="0"/>
              <a:t>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public </a:t>
            </a:r>
            <a:r>
              <a:rPr lang="en-US" sz="1600" b="1" dirty="0" err="1"/>
              <a:t>MyHashSet</a:t>
            </a:r>
            <a:r>
              <a:rPr lang="en-US" sz="1600" b="1" dirty="0"/>
              <a:t>() </a:t>
            </a:r>
            <a:r>
              <a:rPr lang="en-US" sz="1600" b="1" dirty="0" smtClean="0"/>
              <a:t>{  array </a:t>
            </a:r>
            <a:r>
              <a:rPr lang="en-US" sz="1600" b="1" dirty="0"/>
              <a:t>= (List&lt;T&gt;[]) (new List[CAPACITY</a:t>
            </a:r>
            <a:r>
              <a:rPr lang="en-US" sz="1600" b="1" dirty="0" smtClean="0"/>
              <a:t>]);  }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public </a:t>
            </a:r>
            <a:r>
              <a:rPr lang="en-US" sz="1600" b="1" dirty="0" err="1"/>
              <a:t>boolean</a:t>
            </a:r>
            <a:r>
              <a:rPr lang="en-US" sz="1600" b="1" dirty="0"/>
              <a:t> add(T </a:t>
            </a:r>
            <a:r>
              <a:rPr lang="en-US" sz="1600" b="1" dirty="0" err="1"/>
              <a:t>val</a:t>
            </a:r>
            <a:r>
              <a:rPr lang="en-US" sz="1600" b="1" dirty="0"/>
              <a:t>) {</a:t>
            </a:r>
          </a:p>
          <a:p>
            <a:pPr marL="0" indent="0">
              <a:buNone/>
            </a:pPr>
            <a:r>
              <a:rPr lang="en-US" sz="1600" b="1" dirty="0"/>
              <a:t>        if (</a:t>
            </a:r>
            <a:r>
              <a:rPr lang="en-US" sz="1600" b="1" dirty="0" err="1"/>
              <a:t>this.contains</a:t>
            </a:r>
            <a:r>
              <a:rPr lang="en-US" sz="1600" b="1" dirty="0"/>
              <a:t>(</a:t>
            </a:r>
            <a:r>
              <a:rPr lang="en-US" sz="1600" b="1" dirty="0" err="1"/>
              <a:t>val</a:t>
            </a:r>
            <a:r>
              <a:rPr lang="en-US" sz="1600" b="1" dirty="0"/>
              <a:t>)) return false;</a:t>
            </a:r>
          </a:p>
          <a:p>
            <a:pPr marL="0" indent="0"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int</a:t>
            </a:r>
            <a:r>
              <a:rPr lang="en-US" sz="1600" b="1" dirty="0"/>
              <a:t> index = HF(</a:t>
            </a:r>
            <a:r>
              <a:rPr lang="en-US" sz="1600" b="1" dirty="0" err="1"/>
              <a:t>val</a:t>
            </a:r>
            <a:r>
              <a:rPr lang="en-US" sz="1600" b="1" dirty="0"/>
              <a:t>);</a:t>
            </a:r>
          </a:p>
          <a:p>
            <a:pPr marL="0" indent="0">
              <a:buNone/>
            </a:pPr>
            <a:r>
              <a:rPr lang="en-US" sz="1600" b="1" dirty="0"/>
              <a:t>        if (array[index] == null) array[index] = new </a:t>
            </a:r>
            <a:r>
              <a:rPr lang="en-US" sz="1600" b="1" dirty="0" err="1"/>
              <a:t>LinkedList</a:t>
            </a:r>
            <a:r>
              <a:rPr lang="en-US" sz="1600" b="1" dirty="0"/>
              <a:t>&lt;&gt;();</a:t>
            </a:r>
          </a:p>
          <a:p>
            <a:pPr marL="0" indent="0">
              <a:buNone/>
            </a:pPr>
            <a:r>
              <a:rPr lang="en-US" sz="1600" b="1" dirty="0"/>
              <a:t>        array[index].add(</a:t>
            </a:r>
            <a:r>
              <a:rPr lang="en-US" sz="1600" b="1" dirty="0" err="1"/>
              <a:t>val</a:t>
            </a:r>
            <a:r>
              <a:rPr lang="en-US" sz="1600" b="1" dirty="0"/>
              <a:t>);</a:t>
            </a:r>
          </a:p>
          <a:p>
            <a:pPr marL="0" indent="0">
              <a:buNone/>
            </a:pPr>
            <a:r>
              <a:rPr lang="en-US" sz="1600" b="1" dirty="0"/>
              <a:t>        return true;</a:t>
            </a:r>
          </a:p>
          <a:p>
            <a:pPr marL="0" indent="0">
              <a:buNone/>
            </a:pPr>
            <a:r>
              <a:rPr lang="en-US" sz="1600" b="1" dirty="0"/>
              <a:t>    }</a:t>
            </a:r>
          </a:p>
          <a:p>
            <a:pPr marL="0" indent="0">
              <a:buNone/>
            </a:pPr>
            <a:r>
              <a:rPr lang="en-US" sz="1600" b="1" dirty="0"/>
              <a:t>    private </a:t>
            </a:r>
            <a:r>
              <a:rPr lang="en-US" sz="1600" b="1" dirty="0" err="1"/>
              <a:t>int</a:t>
            </a:r>
            <a:r>
              <a:rPr lang="en-US" sz="1600" b="1" dirty="0"/>
              <a:t> HF(T </a:t>
            </a:r>
            <a:r>
              <a:rPr lang="en-US" sz="1600" b="1" dirty="0" err="1"/>
              <a:t>val</a:t>
            </a:r>
            <a:r>
              <a:rPr lang="en-US" sz="1600" b="1" dirty="0"/>
              <a:t>) {</a:t>
            </a:r>
          </a:p>
          <a:p>
            <a:pPr marL="0" indent="0">
              <a:buNone/>
            </a:pPr>
            <a:r>
              <a:rPr lang="en-US" sz="1600" b="1" dirty="0"/>
              <a:t>        return Math.abs(</a:t>
            </a:r>
            <a:r>
              <a:rPr lang="en-US" sz="1600" b="1" dirty="0" err="1"/>
              <a:t>val.hashCode</a:t>
            </a:r>
            <a:r>
              <a:rPr lang="en-US" sz="1600" b="1" dirty="0"/>
              <a:t>()) % </a:t>
            </a:r>
            <a:r>
              <a:rPr lang="en-US" sz="1600" b="1" dirty="0" err="1"/>
              <a:t>array.length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    }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2494321" y="111991"/>
            <a:ext cx="4966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Hash set code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52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192396" y="1072551"/>
            <a:ext cx="8915400" cy="46726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contains(T value)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index = HF(value);</a:t>
            </a:r>
          </a:p>
          <a:p>
            <a:pPr marL="0" indent="0">
              <a:buNone/>
            </a:pPr>
            <a:r>
              <a:rPr lang="en-US" b="1" dirty="0"/>
              <a:t>        return array[index] != null &amp;&amp; array[index].contains(value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public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/>
              <a:t>remove(T value)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index = HF(value);</a:t>
            </a:r>
          </a:p>
          <a:p>
            <a:pPr marL="0" indent="0">
              <a:buNone/>
            </a:pPr>
            <a:r>
              <a:rPr lang="en-US" b="1" dirty="0"/>
              <a:t>        if (array[index] != null) {</a:t>
            </a:r>
          </a:p>
          <a:p>
            <a:pPr marL="0" indent="0">
              <a:buNone/>
            </a:pPr>
            <a:r>
              <a:rPr lang="en-US" b="1" dirty="0"/>
              <a:t>            array[index].remove(value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/>
              <a:t>	 </a:t>
            </a:r>
            <a:r>
              <a:rPr lang="en-US" b="1" dirty="0" smtClean="0"/>
              <a:t>    return true;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b="1" dirty="0" err="1" smtClean="0"/>
              <a:t>fasle</a:t>
            </a:r>
            <a:r>
              <a:rPr lang="en-US" b="1" dirty="0" smtClean="0"/>
              <a:t>;	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341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222980" y="1486618"/>
            <a:ext cx="10882755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Rehash : modify the structure as </a:t>
            </a:r>
            <a:r>
              <a:rPr lang="en-US" sz="2000" b="1" dirty="0" smtClean="0"/>
              <a:t>needed</a:t>
            </a:r>
          </a:p>
          <a:p>
            <a:r>
              <a:rPr lang="en-US" sz="2000" b="1" dirty="0" smtClean="0"/>
              <a:t>Example : ……………………</a:t>
            </a:r>
          </a:p>
          <a:p>
            <a:r>
              <a:rPr lang="en-US" sz="2000" b="1" dirty="0" smtClean="0"/>
              <a:t>can </a:t>
            </a:r>
            <a:r>
              <a:rPr lang="en-US" sz="2000" b="1" dirty="0"/>
              <a:t>you just copy the old array to a new one and why?</a:t>
            </a:r>
          </a:p>
          <a:p>
            <a:endParaRPr lang="en-US" sz="2000" b="1" dirty="0" smtClean="0"/>
          </a:p>
          <a:p>
            <a:r>
              <a:rPr lang="en-US" altLang="en-US" sz="2000" b="1" dirty="0"/>
              <a:t>load </a:t>
            </a:r>
            <a:r>
              <a:rPr lang="en-US" altLang="en-US" sz="2000" b="1" dirty="0" smtClean="0"/>
              <a:t>factor : </a:t>
            </a:r>
            <a:r>
              <a:rPr lang="en-US" altLang="en-US" sz="2000" b="1" dirty="0"/>
              <a:t>ratio of (</a:t>
            </a:r>
            <a:r>
              <a:rPr lang="en-US" altLang="en-US" sz="2000" b="1" i="1" dirty="0"/>
              <a:t># of elements </a:t>
            </a:r>
            <a:r>
              <a:rPr lang="en-US" altLang="en-US" sz="2000" b="1" dirty="0"/>
              <a:t>) / (</a:t>
            </a:r>
            <a:r>
              <a:rPr lang="en-US" altLang="en-US" sz="2000" b="1" i="1" dirty="0"/>
              <a:t>hash table length </a:t>
            </a:r>
            <a:r>
              <a:rPr lang="en-US" altLang="en-US" sz="2000" b="1" dirty="0" smtClean="0"/>
              <a:t>)</a:t>
            </a:r>
          </a:p>
          <a:p>
            <a:endParaRPr lang="en-US" altLang="en-US" sz="2000" b="1" dirty="0"/>
          </a:p>
          <a:p>
            <a:pPr marL="342900" lvl="1" indent="-342900"/>
            <a:r>
              <a:rPr lang="en-US" altLang="en-US" sz="2000" b="1" dirty="0"/>
              <a:t>many collections rehash when load factor </a:t>
            </a:r>
            <a:r>
              <a:rPr lang="en-US" altLang="en-US" sz="2000" b="1" dirty="0">
                <a:latin typeface="Lucida Sans Unicode" panose="020B0602030504020204" pitchFamily="34" charset="0"/>
              </a:rPr>
              <a:t>≅</a:t>
            </a:r>
            <a:r>
              <a:rPr lang="en-US" altLang="en-US" sz="2000" b="1" dirty="0"/>
              <a:t> </a:t>
            </a:r>
            <a:r>
              <a:rPr lang="en-US" altLang="en-US" sz="2000" b="1" dirty="0" smtClean="0"/>
              <a:t> 75 %</a:t>
            </a:r>
            <a:endParaRPr lang="en-US" altLang="en-US" sz="2000" b="1" dirty="0"/>
          </a:p>
          <a:p>
            <a:pPr marL="342900" lvl="1" indent="-342900"/>
            <a:r>
              <a:rPr lang="en-US" altLang="en-US" sz="2000" b="1" dirty="0"/>
              <a:t>can use big prime numbers as hash table sizes to reduce collisions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مستطيل 3"/>
          <p:cNvSpPr/>
          <p:nvPr/>
        </p:nvSpPr>
        <p:spPr>
          <a:xfrm>
            <a:off x="2589212" y="457200"/>
            <a:ext cx="41385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Rehashing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57098"/>
              </p:ext>
            </p:extLst>
          </p:nvPr>
        </p:nvGraphicFramePr>
        <p:xfrm>
          <a:off x="1078307" y="4963862"/>
          <a:ext cx="87625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69"/>
                <a:gridCol w="327804"/>
                <a:gridCol w="405442"/>
                <a:gridCol w="336430"/>
                <a:gridCol w="232752"/>
                <a:gridCol w="418494"/>
                <a:gridCol w="381294"/>
                <a:gridCol w="330122"/>
                <a:gridCol w="417263"/>
                <a:gridCol w="417263"/>
                <a:gridCol w="417263"/>
                <a:gridCol w="417263"/>
                <a:gridCol w="417263"/>
                <a:gridCol w="417263"/>
                <a:gridCol w="417263"/>
                <a:gridCol w="417263"/>
                <a:gridCol w="417263"/>
                <a:gridCol w="417263"/>
                <a:gridCol w="417263"/>
                <a:gridCol w="417263"/>
                <a:gridCol w="4172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16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19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87675"/>
              </p:ext>
            </p:extLst>
          </p:nvPr>
        </p:nvGraphicFramePr>
        <p:xfrm>
          <a:off x="3249282" y="5994767"/>
          <a:ext cx="4610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رابط كسهم مستقيم 9"/>
          <p:cNvCxnSpPr/>
          <p:nvPr/>
        </p:nvCxnSpPr>
        <p:spPr>
          <a:xfrm flipH="1">
            <a:off x="3487469" y="5719314"/>
            <a:ext cx="6230" cy="2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جدول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74020"/>
              </p:ext>
            </p:extLst>
          </p:nvPr>
        </p:nvGraphicFramePr>
        <p:xfrm>
          <a:off x="4358257" y="5994767"/>
          <a:ext cx="4610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رابط كسهم مستقيم 13"/>
          <p:cNvCxnSpPr/>
          <p:nvPr/>
        </p:nvCxnSpPr>
        <p:spPr>
          <a:xfrm flipH="1">
            <a:off x="4588774" y="5721151"/>
            <a:ext cx="6230" cy="2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جدول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34860"/>
              </p:ext>
            </p:extLst>
          </p:nvPr>
        </p:nvGraphicFramePr>
        <p:xfrm>
          <a:off x="5157398" y="5952785"/>
          <a:ext cx="4610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رابط كسهم مستقيم 15"/>
          <p:cNvCxnSpPr/>
          <p:nvPr/>
        </p:nvCxnSpPr>
        <p:spPr>
          <a:xfrm flipH="1">
            <a:off x="5414993" y="5703898"/>
            <a:ext cx="6230" cy="2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جدول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64406"/>
              </p:ext>
            </p:extLst>
          </p:nvPr>
        </p:nvGraphicFramePr>
        <p:xfrm>
          <a:off x="6010695" y="5968201"/>
          <a:ext cx="4610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رابط كسهم مستقيم 17"/>
          <p:cNvCxnSpPr/>
          <p:nvPr/>
        </p:nvCxnSpPr>
        <p:spPr>
          <a:xfrm flipH="1">
            <a:off x="6241212" y="5703898"/>
            <a:ext cx="6230" cy="2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جدول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41474"/>
              </p:ext>
            </p:extLst>
          </p:nvPr>
        </p:nvGraphicFramePr>
        <p:xfrm>
          <a:off x="7317119" y="5950948"/>
          <a:ext cx="4610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"/>
              </a:tblGrid>
              <a:tr h="165644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رابط كسهم مستقيم 19"/>
          <p:cNvCxnSpPr/>
          <p:nvPr/>
        </p:nvCxnSpPr>
        <p:spPr>
          <a:xfrm flipH="1">
            <a:off x="7547636" y="5703898"/>
            <a:ext cx="17730" cy="24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جدول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755"/>
              </p:ext>
            </p:extLst>
          </p:nvPr>
        </p:nvGraphicFramePr>
        <p:xfrm>
          <a:off x="7317119" y="6436854"/>
          <a:ext cx="4610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رابط كسهم مستقيم 23"/>
          <p:cNvCxnSpPr>
            <a:endCxn id="23" idx="0"/>
          </p:cNvCxnSpPr>
          <p:nvPr/>
        </p:nvCxnSpPr>
        <p:spPr>
          <a:xfrm flipH="1">
            <a:off x="7547636" y="6174388"/>
            <a:ext cx="6230" cy="2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399430" y="1771290"/>
            <a:ext cx="8915400" cy="4163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 private void rehash() {</a:t>
            </a:r>
          </a:p>
          <a:p>
            <a:pPr marL="0" indent="0">
              <a:buNone/>
            </a:pPr>
            <a:r>
              <a:rPr lang="en-US" b="1" dirty="0"/>
              <a:t>        List&lt;T&gt;[] </a:t>
            </a:r>
            <a:r>
              <a:rPr lang="en-US" b="1" dirty="0" err="1"/>
              <a:t>oldElements</a:t>
            </a:r>
            <a:r>
              <a:rPr lang="en-US" b="1" dirty="0"/>
              <a:t> = array;</a:t>
            </a:r>
          </a:p>
          <a:p>
            <a:pPr marL="0" indent="0">
              <a:buNone/>
            </a:pPr>
            <a:r>
              <a:rPr lang="en-US" b="1" dirty="0"/>
              <a:t>        array = (List&lt;T&gt;[])   new List[2 * </a:t>
            </a:r>
            <a:r>
              <a:rPr lang="en-US" b="1" dirty="0" err="1"/>
              <a:t>array.length</a:t>
            </a:r>
            <a:r>
              <a:rPr lang="en-US" b="1" dirty="0"/>
              <a:t>];</a:t>
            </a:r>
          </a:p>
          <a:p>
            <a:pPr marL="0" indent="0">
              <a:buNone/>
            </a:pPr>
            <a:r>
              <a:rPr lang="en-US" b="1" dirty="0"/>
              <a:t>        for (List&lt;T&gt; list : </a:t>
            </a:r>
            <a:r>
              <a:rPr lang="en-US" b="1" dirty="0" err="1" smtClean="0"/>
              <a:t>oldValue</a:t>
            </a:r>
            <a:r>
              <a:rPr lang="en-US" b="1" dirty="0" smtClean="0"/>
              <a:t>) </a:t>
            </a: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        if (list != null) {</a:t>
            </a:r>
          </a:p>
          <a:p>
            <a:pPr marL="0" indent="0">
              <a:buNone/>
            </a:pPr>
            <a:r>
              <a:rPr lang="en-US" b="1" dirty="0"/>
              <a:t>                for (T </a:t>
            </a:r>
            <a:r>
              <a:rPr lang="en-US" b="1" dirty="0" err="1" smtClean="0"/>
              <a:t>val</a:t>
            </a:r>
            <a:r>
              <a:rPr lang="en-US" b="1" dirty="0" smtClean="0"/>
              <a:t>: </a:t>
            </a:r>
            <a:r>
              <a:rPr lang="en-US" b="1" dirty="0"/>
              <a:t>list) {</a:t>
            </a:r>
          </a:p>
          <a:p>
            <a:pPr marL="0" indent="0">
              <a:buNone/>
            </a:pPr>
            <a:r>
              <a:rPr lang="en-US" b="1" dirty="0"/>
              <a:t>                    </a:t>
            </a:r>
            <a:r>
              <a:rPr lang="en-US" b="1" dirty="0" smtClean="0"/>
              <a:t>add(</a:t>
            </a:r>
            <a:r>
              <a:rPr lang="en-US" b="1" dirty="0" err="1" smtClean="0"/>
              <a:t>val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}</a:t>
            </a:r>
          </a:p>
          <a:p>
            <a:pPr marL="0" indent="0">
              <a:buNone/>
            </a:pPr>
            <a:r>
              <a:rPr lang="en-US" b="1" dirty="0"/>
              <a:t>            }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2324847" y="327652"/>
            <a:ext cx="5644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Rehashing code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95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261408" y="1331343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public String </a:t>
            </a:r>
            <a:r>
              <a:rPr lang="en-US" sz="1600" b="1" dirty="0" err="1"/>
              <a:t>toString</a:t>
            </a:r>
            <a:r>
              <a:rPr lang="en-US" sz="1600" b="1" dirty="0"/>
              <a:t>() {</a:t>
            </a:r>
          </a:p>
          <a:p>
            <a:pPr marL="0" indent="0">
              <a:buNone/>
            </a:pPr>
            <a:r>
              <a:rPr lang="en-US" sz="1600" b="1" dirty="0"/>
              <a:t>        if (size == 0) return </a:t>
            </a:r>
            <a:r>
              <a:rPr lang="en-US" sz="1600" b="1" dirty="0" smtClean="0"/>
              <a:t>"[ ]";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StringBuilder</a:t>
            </a:r>
            <a:r>
              <a:rPr lang="en-US" sz="1600" b="1" dirty="0"/>
              <a:t> </a:t>
            </a:r>
            <a:r>
              <a:rPr lang="en-US" sz="1600" b="1" dirty="0" err="1"/>
              <a:t>str</a:t>
            </a:r>
            <a:r>
              <a:rPr lang="en-US" sz="1600" b="1" dirty="0"/>
              <a:t> = new </a:t>
            </a:r>
            <a:r>
              <a:rPr lang="en-US" sz="1600" b="1" dirty="0" err="1"/>
              <a:t>StringBuilder</a:t>
            </a:r>
            <a:r>
              <a:rPr lang="en-US" sz="1600" b="1" dirty="0"/>
              <a:t>("[");</a:t>
            </a:r>
          </a:p>
          <a:p>
            <a:pPr marL="0" indent="0">
              <a:buNone/>
            </a:pPr>
            <a:r>
              <a:rPr lang="en-US" sz="1600" b="1" dirty="0"/>
              <a:t>        for (List&lt;T&gt; values : </a:t>
            </a:r>
            <a:r>
              <a:rPr lang="en-US" sz="1600" b="1" dirty="0" err="1"/>
              <a:t>this.array</a:t>
            </a:r>
            <a:r>
              <a:rPr lang="en-US" sz="1600" b="1" dirty="0"/>
              <a:t>) {</a:t>
            </a:r>
          </a:p>
          <a:p>
            <a:pPr marL="0" indent="0">
              <a:buNone/>
            </a:pPr>
            <a:r>
              <a:rPr lang="en-US" sz="1600" b="1" dirty="0"/>
              <a:t>            if (values != null) {</a:t>
            </a:r>
          </a:p>
          <a:p>
            <a:pPr marL="0" indent="0">
              <a:buNone/>
            </a:pPr>
            <a:r>
              <a:rPr lang="en-US" sz="1600" b="1" dirty="0"/>
              <a:t>                for (T </a:t>
            </a:r>
            <a:r>
              <a:rPr lang="en-US" sz="1600" b="1" dirty="0" err="1"/>
              <a:t>val</a:t>
            </a:r>
            <a:r>
              <a:rPr lang="en-US" sz="1600" b="1" dirty="0"/>
              <a:t> : values) {</a:t>
            </a:r>
          </a:p>
          <a:p>
            <a:pPr marL="0" indent="0">
              <a:buNone/>
            </a:pPr>
            <a:r>
              <a:rPr lang="en-US" sz="1600" b="1" dirty="0"/>
              <a:t>                    </a:t>
            </a:r>
            <a:r>
              <a:rPr lang="en-US" sz="1600" b="1" dirty="0" err="1"/>
              <a:t>str.append</a:t>
            </a:r>
            <a:r>
              <a:rPr lang="en-US" sz="1600" b="1" dirty="0"/>
              <a:t>(</a:t>
            </a:r>
            <a:r>
              <a:rPr lang="en-US" sz="1600" b="1" dirty="0" err="1"/>
              <a:t>val</a:t>
            </a:r>
            <a:r>
              <a:rPr lang="en-US" sz="1600" b="1" dirty="0"/>
              <a:t>).append(", ");</a:t>
            </a:r>
          </a:p>
          <a:p>
            <a:pPr marL="0" indent="0">
              <a:buNone/>
            </a:pPr>
            <a:r>
              <a:rPr lang="en-US" sz="1600" b="1" dirty="0"/>
              <a:t>                }</a:t>
            </a:r>
          </a:p>
          <a:p>
            <a:pPr marL="0" indent="0">
              <a:buNone/>
            </a:pPr>
            <a:r>
              <a:rPr lang="en-US" sz="1600" b="1" dirty="0"/>
              <a:t>            }</a:t>
            </a:r>
          </a:p>
          <a:p>
            <a:pPr marL="0" indent="0">
              <a:buNone/>
            </a:pPr>
            <a:r>
              <a:rPr lang="en-US" sz="1600" b="1" dirty="0"/>
              <a:t>        }</a:t>
            </a:r>
          </a:p>
          <a:p>
            <a:pPr marL="0" indent="0">
              <a:buNone/>
            </a:pPr>
            <a:r>
              <a:rPr lang="en-US" sz="1600" b="1" dirty="0"/>
              <a:t>        return </a:t>
            </a:r>
            <a:r>
              <a:rPr lang="en-US" sz="1600" b="1" dirty="0" err="1"/>
              <a:t>str.substring</a:t>
            </a:r>
            <a:r>
              <a:rPr lang="en-US" sz="1600" b="1" dirty="0" smtClean="0"/>
              <a:t>( 0 ,  </a:t>
            </a:r>
            <a:r>
              <a:rPr lang="en-US" sz="1600" b="1" dirty="0" err="1"/>
              <a:t>str.length</a:t>
            </a:r>
            <a:r>
              <a:rPr lang="en-US" sz="1600" b="1" dirty="0"/>
              <a:t>() - 2) </a:t>
            </a:r>
            <a:r>
              <a:rPr lang="en-US" sz="1600" b="1" dirty="0" smtClean="0"/>
              <a:t> +  "]";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}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2589212" y="482928"/>
            <a:ext cx="2941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 String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20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989908" y="1285487"/>
            <a:ext cx="8915400" cy="3777622"/>
          </a:xfrm>
        </p:spPr>
        <p:txBody>
          <a:bodyPr/>
          <a:lstStyle/>
          <a:p>
            <a:r>
              <a:rPr lang="en-US" altLang="en-US" dirty="0"/>
              <a:t>A hash map is just a set where the lists store key/value pairs: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Add(Key      ,    value)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Add(“Ali”    ,        5    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Add(“AA”  ,         10  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/>
              <a:t>Add(“98” ,         98    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 smtClean="0"/>
          </a:p>
        </p:txBody>
      </p:sp>
      <p:sp>
        <p:nvSpPr>
          <p:cNvPr id="4" name="مستطيل 3"/>
          <p:cNvSpPr/>
          <p:nvPr/>
        </p:nvSpPr>
        <p:spPr>
          <a:xfrm>
            <a:off x="1856035" y="362157"/>
            <a:ext cx="9049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Implementing a hash map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88"/>
              </p:ext>
            </p:extLst>
          </p:nvPr>
        </p:nvGraphicFramePr>
        <p:xfrm>
          <a:off x="2092384" y="361814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76"/>
                <a:gridCol w="611342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3530"/>
              </p:ext>
            </p:extLst>
          </p:nvPr>
        </p:nvGraphicFramePr>
        <p:xfrm>
          <a:off x="8445260" y="5063109"/>
          <a:ext cx="144061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20306"/>
                <a:gridCol w="72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“Ali”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رابط كسهم مستقيم 8"/>
          <p:cNvCxnSpPr>
            <a:endCxn id="7" idx="0"/>
          </p:cNvCxnSpPr>
          <p:nvPr/>
        </p:nvCxnSpPr>
        <p:spPr>
          <a:xfrm>
            <a:off x="9161253" y="4382219"/>
            <a:ext cx="4313" cy="68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 flipH="1">
            <a:off x="3260785" y="4451230"/>
            <a:ext cx="8626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جدول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59307"/>
              </p:ext>
            </p:extLst>
          </p:nvPr>
        </p:nvGraphicFramePr>
        <p:xfrm>
          <a:off x="2549105" y="5236234"/>
          <a:ext cx="14362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74681"/>
                <a:gridCol w="661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“AA”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رابط كسهم مستقيم 14"/>
          <p:cNvCxnSpPr/>
          <p:nvPr/>
        </p:nvCxnSpPr>
        <p:spPr>
          <a:xfrm flipH="1">
            <a:off x="5495026" y="4382219"/>
            <a:ext cx="8628" cy="10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جدول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09889"/>
              </p:ext>
            </p:extLst>
          </p:nvPr>
        </p:nvGraphicFramePr>
        <p:xfrm>
          <a:off x="4774720" y="5469147"/>
          <a:ext cx="133278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20306"/>
                <a:gridCol w="6124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“98”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</a:t>
            </a:r>
            <a:endParaRPr lang="ar-JO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Remove </a:t>
            </a:r>
            <a:endParaRPr lang="ar-JO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/>
              <a:t>search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4578786" y="522078"/>
            <a:ext cx="2303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Arrays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38150"/>
              </p:ext>
            </p:extLst>
          </p:nvPr>
        </p:nvGraphicFramePr>
        <p:xfrm>
          <a:off x="2358572" y="5134912"/>
          <a:ext cx="8127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ar-J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J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J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J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J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J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J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9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46212" y="176022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Hash : To map a value to an integer index.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- hash table : An array that stores elements using hashing.</a:t>
            </a:r>
          </a:p>
          <a:p>
            <a:r>
              <a:rPr lang="en-US" dirty="0" smtClean="0"/>
              <a:t>Hash function</a:t>
            </a:r>
            <a:r>
              <a:rPr lang="en-US" dirty="0"/>
              <a:t>: An algorithm that maps values to indexes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HF(I)  = I % length </a:t>
            </a:r>
          </a:p>
          <a:p>
            <a:pPr marL="0" indent="0">
              <a:buNone/>
            </a:pPr>
            <a:r>
              <a:rPr lang="en-US" dirty="0" smtClean="0"/>
              <a:t>Create array </a:t>
            </a:r>
          </a:p>
          <a:p>
            <a:pPr marL="0" indent="0">
              <a:buNone/>
            </a:pPr>
            <a:r>
              <a:rPr lang="en-US" dirty="0" smtClean="0"/>
              <a:t>Add(11) </a:t>
            </a:r>
          </a:p>
          <a:p>
            <a:pPr marL="0" indent="0">
              <a:buNone/>
            </a:pPr>
            <a:r>
              <a:rPr lang="en-US" dirty="0" smtClean="0"/>
              <a:t>Add(49)</a:t>
            </a:r>
          </a:p>
          <a:p>
            <a:pPr marL="0" indent="0">
              <a:buNone/>
            </a:pPr>
            <a:r>
              <a:rPr lang="en-US" dirty="0" smtClean="0"/>
              <a:t>Add(24)</a:t>
            </a:r>
          </a:p>
          <a:p>
            <a:pPr marL="0" indent="0">
              <a:buNone/>
            </a:pPr>
            <a:r>
              <a:rPr lang="en-US" dirty="0" smtClean="0"/>
              <a:t>Add(7)</a:t>
            </a:r>
          </a:p>
          <a:p>
            <a:pPr marL="0" indent="0">
              <a:buNone/>
            </a:pPr>
            <a:r>
              <a:rPr lang="en-US" dirty="0" smtClean="0"/>
              <a:t>Add(21)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2953645" y="481310"/>
            <a:ext cx="3065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Hashing 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1867"/>
              </p:ext>
            </p:extLst>
          </p:nvPr>
        </p:nvGraphicFramePr>
        <p:xfrm>
          <a:off x="2458345" y="5115336"/>
          <a:ext cx="8214359" cy="7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59"/>
                <a:gridCol w="585817"/>
                <a:gridCol w="761538"/>
                <a:gridCol w="761538"/>
                <a:gridCol w="761538"/>
                <a:gridCol w="761538"/>
                <a:gridCol w="761538"/>
                <a:gridCol w="761538"/>
                <a:gridCol w="761538"/>
                <a:gridCol w="761538"/>
                <a:gridCol w="598979"/>
              </a:tblGrid>
              <a:tr h="412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497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19663"/>
              </p:ext>
            </p:extLst>
          </p:nvPr>
        </p:nvGraphicFramePr>
        <p:xfrm>
          <a:off x="2481205" y="50630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740"/>
                <a:gridCol w="63707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78011"/>
              </p:ext>
            </p:extLst>
          </p:nvPr>
        </p:nvGraphicFramePr>
        <p:xfrm>
          <a:off x="2504440" y="508159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65231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جدول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74004"/>
              </p:ext>
            </p:extLst>
          </p:nvPr>
        </p:nvGraphicFramePr>
        <p:xfrm>
          <a:off x="2504440" y="505544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/>
                <a:gridCol w="66755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جدول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77282"/>
              </p:ext>
            </p:extLst>
          </p:nvPr>
        </p:nvGraphicFramePr>
        <p:xfrm>
          <a:off x="2550160" y="507068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740"/>
                <a:gridCol w="63707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جدول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05855"/>
              </p:ext>
            </p:extLst>
          </p:nvPr>
        </p:nvGraphicFramePr>
        <p:xfrm>
          <a:off x="2466340" y="509354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65231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369115" y="1813560"/>
            <a:ext cx="8915400" cy="3777622"/>
          </a:xfrm>
        </p:spPr>
        <p:txBody>
          <a:bodyPr/>
          <a:lstStyle/>
          <a:p>
            <a:r>
              <a:rPr lang="en-US" dirty="0" smtClean="0"/>
              <a:t>Add : SET </a:t>
            </a:r>
            <a:r>
              <a:rPr lang="en-US" dirty="0" smtClean="0">
                <a:sym typeface="Wingdings" panose="05000000000000000000" pitchFamily="2" charset="2"/>
              </a:rPr>
              <a:t> array[HF(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)] =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 : check if array[HF(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)] =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Remove: SET  array[HF(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)] = I;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What is the runtime of add , contains and remove ?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Are there any problems with this way ?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2369115" y="346055"/>
            <a:ext cx="7072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Efficiency of hashing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872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public </a:t>
            </a:r>
            <a:r>
              <a:rPr lang="en-US" altLang="en-US" dirty="0">
                <a:latin typeface="Courier New" panose="02070309020205020404" pitchFamily="49" charset="0"/>
              </a:rPr>
              <a:t>static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hashFunction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E 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return Math.abs(</a:t>
            </a:r>
            <a:r>
              <a:rPr lang="en-US" altLang="en-US" b="1" i="1" u="sng" dirty="0" err="1">
                <a:latin typeface="Courier New" panose="02070309020205020404" pitchFamily="49" charset="0"/>
              </a:rPr>
              <a:t>e.hashCode</a:t>
            </a:r>
            <a:r>
              <a:rPr lang="en-US" altLang="en-US" b="1" i="1" u="sng" dirty="0">
                <a:latin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</a:rPr>
              <a:t>) %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array.length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Add: set		</a:t>
            </a:r>
            <a:r>
              <a:rPr lang="en-US" altLang="en-US" dirty="0" smtClean="0">
                <a:latin typeface="Courier New" panose="02070309020205020404" pitchFamily="49" charset="0"/>
              </a:rPr>
              <a:t>array[HF(o</a:t>
            </a:r>
            <a:r>
              <a:rPr lang="en-US" altLang="en-US" dirty="0">
                <a:latin typeface="Courier New" panose="02070309020205020404" pitchFamily="49" charset="0"/>
              </a:rPr>
              <a:t>)] = o;</a:t>
            </a:r>
          </a:p>
          <a:p>
            <a:r>
              <a:rPr lang="en-US" altLang="en-US" dirty="0"/>
              <a:t>Search: check if	</a:t>
            </a:r>
            <a:r>
              <a:rPr lang="en-US" altLang="en-US" dirty="0" smtClean="0">
                <a:latin typeface="Courier New" panose="02070309020205020404" pitchFamily="49" charset="0"/>
              </a:rPr>
              <a:t>array[HF(o</a:t>
            </a:r>
            <a:r>
              <a:rPr lang="en-US" altLang="en-US" dirty="0">
                <a:latin typeface="Courier New" panose="02070309020205020404" pitchFamily="49" charset="0"/>
              </a:rPr>
              <a:t>)]</a:t>
            </a:r>
            <a:r>
              <a:rPr lang="en-US" altLang="en-US" b="1" dirty="0">
                <a:latin typeface="Courier New" panose="02070309020205020404" pitchFamily="49" charset="0"/>
              </a:rPr>
              <a:t>.equals(</a:t>
            </a:r>
            <a:r>
              <a:rPr lang="en-US" altLang="en-US" dirty="0">
                <a:latin typeface="Courier New" panose="02070309020205020404" pitchFamily="49" charset="0"/>
              </a:rPr>
              <a:t>o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endParaRPr lang="en-US" altLang="en-US" b="1" dirty="0"/>
          </a:p>
          <a:p>
            <a:r>
              <a:rPr lang="en-US" altLang="en-US" dirty="0"/>
              <a:t>Remove: set	</a:t>
            </a:r>
            <a:r>
              <a:rPr lang="en-US" altLang="en-US" dirty="0" smtClean="0">
                <a:latin typeface="Courier New" panose="02070309020205020404" pitchFamily="49" charset="0"/>
              </a:rPr>
              <a:t>array[HF(o</a:t>
            </a:r>
            <a:r>
              <a:rPr lang="en-US" altLang="en-US" dirty="0">
                <a:latin typeface="Courier New" panose="02070309020205020404" pitchFamily="49" charset="0"/>
              </a:rPr>
              <a:t>)] =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2187157" y="338435"/>
            <a:ext cx="8457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 function for objects</a:t>
            </a:r>
            <a:endParaRPr lang="ar-SA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b="1" dirty="0"/>
              <a:t>The hashCode function inside String objects looks like this: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hashCode() 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hash = 0;</a:t>
            </a:r>
          </a:p>
          <a:p>
            <a:pPr marL="0" indent="0">
              <a:buNone/>
            </a:pPr>
            <a:r>
              <a:rPr lang="en-US" b="1" dirty="0"/>
              <a:t>        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this.length</a:t>
            </a:r>
            <a:r>
              <a:rPr lang="en-US" b="1" dirty="0"/>
              <a:t>(); </a:t>
            </a:r>
            <a:r>
              <a:rPr lang="en-US" b="1" dirty="0" err="1"/>
              <a:t>i</a:t>
            </a:r>
            <a:r>
              <a:rPr lang="en-US" b="1" dirty="0"/>
              <a:t>++) </a:t>
            </a:r>
          </a:p>
          <a:p>
            <a:pPr marL="0" indent="0">
              <a:buNone/>
            </a:pPr>
            <a:r>
              <a:rPr lang="en-US" b="1" dirty="0"/>
              <a:t>            hash = 31 * hash + </a:t>
            </a:r>
            <a:r>
              <a:rPr lang="en-US" b="1" dirty="0" err="1"/>
              <a:t>this.charAt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return hash;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- Try “</a:t>
            </a:r>
            <a:r>
              <a:rPr lang="en-US" b="1" dirty="0" err="1" smtClean="0"/>
              <a:t>Ea</a:t>
            </a:r>
            <a:r>
              <a:rPr lang="en-US" b="1" dirty="0" smtClean="0"/>
              <a:t>” , “FB”</a:t>
            </a:r>
            <a:endParaRPr lang="en-US" b="1" dirty="0"/>
          </a:p>
        </p:txBody>
      </p:sp>
      <p:sp>
        <p:nvSpPr>
          <p:cNvPr id="4" name="مستطيل 3"/>
          <p:cNvSpPr/>
          <p:nvPr/>
        </p:nvSpPr>
        <p:spPr>
          <a:xfrm>
            <a:off x="2369679" y="431169"/>
            <a:ext cx="6141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String's hashCode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49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89212" y="1538654"/>
            <a:ext cx="8915400" cy="4372568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Collisions 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r>
              <a:rPr lang="en-US" sz="2000" b="1" dirty="0" smtClean="0"/>
              <a:t>Add(11)</a:t>
            </a:r>
          </a:p>
          <a:p>
            <a:pPr marL="0" indent="0">
              <a:buNone/>
            </a:pPr>
            <a:r>
              <a:rPr lang="en-US" sz="2000" b="1" dirty="0" smtClean="0"/>
              <a:t>Add(24)</a:t>
            </a:r>
          </a:p>
          <a:p>
            <a:pPr marL="0" indent="0">
              <a:buNone/>
            </a:pPr>
            <a:r>
              <a:rPr lang="en-US" sz="2000" b="1" dirty="0" smtClean="0"/>
              <a:t>Add(49) </a:t>
            </a:r>
            <a:endParaRPr lang="en-US" sz="2000" b="1" dirty="0" smtClean="0"/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smtClean="0"/>
              <a:t>Add(54) </a:t>
            </a:r>
            <a:r>
              <a:rPr lang="en-US" sz="2000" b="1" dirty="0" smtClean="0"/>
              <a:t>?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مستطيل 3"/>
          <p:cNvSpPr/>
          <p:nvPr/>
        </p:nvSpPr>
        <p:spPr>
          <a:xfrm>
            <a:off x="2589212" y="422255"/>
            <a:ext cx="3304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Collisions</a:t>
            </a:r>
            <a:endParaRPr lang="ar-S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6214"/>
              </p:ext>
            </p:extLst>
          </p:nvPr>
        </p:nvGraphicFramePr>
        <p:xfrm>
          <a:off x="2793480" y="326519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61421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index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value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74512"/>
              </p:ext>
            </p:extLst>
          </p:nvPr>
        </p:nvGraphicFramePr>
        <p:xfrm>
          <a:off x="2804723" y="4664222"/>
          <a:ext cx="8127998" cy="741680"/>
        </p:xfrm>
        <a:graphic>
          <a:graphicData uri="http://schemas.openxmlformats.org/drawingml/2006/table">
            <a:tbl>
              <a:tblPr firstRow="1" bandRow="1"/>
              <a:tblGrid>
                <a:gridCol w="863067"/>
                <a:gridCol w="606992"/>
                <a:gridCol w="739771"/>
                <a:gridCol w="739771"/>
                <a:gridCol w="739771"/>
                <a:gridCol w="739771"/>
                <a:gridCol w="739771"/>
                <a:gridCol w="739771"/>
                <a:gridCol w="739771"/>
                <a:gridCol w="739771"/>
                <a:gridCol w="739771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index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value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0700"/>
              </p:ext>
            </p:extLst>
          </p:nvPr>
        </p:nvGraphicFramePr>
        <p:xfrm>
          <a:off x="2815488" y="321851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61421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index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value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41756"/>
              </p:ext>
            </p:extLst>
          </p:nvPr>
        </p:nvGraphicFramePr>
        <p:xfrm>
          <a:off x="2795359" y="322426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61421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index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value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18989"/>
              </p:ext>
            </p:extLst>
          </p:nvPr>
        </p:nvGraphicFramePr>
        <p:xfrm>
          <a:off x="2795918" y="320413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614218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index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value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solution 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Open addressing </a:t>
            </a:r>
          </a:p>
          <a:p>
            <a:endParaRPr lang="en-US" altLang="en-US" sz="3200" b="1" dirty="0" smtClean="0"/>
          </a:p>
          <a:p>
            <a:r>
              <a:rPr lang="en-US" altLang="en-US" sz="3200" b="1" dirty="0" smtClean="0"/>
              <a:t>Separate Chaining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68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2857064" y="871116"/>
            <a:ext cx="66147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Open addressing</a:t>
            </a:r>
            <a:endParaRPr lang="ar-SA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2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8579</TotalTime>
  <Words>1078</Words>
  <Application>Microsoft Office PowerPoint</Application>
  <PresentationFormat>ملء الشاشة</PresentationFormat>
  <Paragraphs>551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Courier New</vt:lpstr>
      <vt:lpstr>Lucida Sans Unicode</vt:lpstr>
      <vt:lpstr>Tahoma</vt:lpstr>
      <vt:lpstr>Wingdings</vt:lpstr>
      <vt:lpstr>Wingdings 3</vt:lpstr>
      <vt:lpstr>ربطة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Some solution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Abdullmenem</dc:creator>
  <cp:lastModifiedBy>حساب Microsoft</cp:lastModifiedBy>
  <cp:revision>45</cp:revision>
  <dcterms:created xsi:type="dcterms:W3CDTF">2022-11-30T10:14:56Z</dcterms:created>
  <dcterms:modified xsi:type="dcterms:W3CDTF">2022-12-06T19:39:11Z</dcterms:modified>
</cp:coreProperties>
</file>