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7_1A27BD0E.xml" ContentType="application/vnd.ms-powerpoint.comments+xml"/>
  <Override PartName="/ppt/comments/modernComment_109_B840B789.xml" ContentType="application/vnd.ms-powerpoint.comments+xml"/>
  <Override PartName="/ppt/comments/modernComment_124_5F760161.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30_787F3F.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2E_2CD73221.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31_50AAE7C6.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33_24736D9E.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34_309D8F8C.xml" ContentType="application/vnd.ms-powerpoint.comments+xml"/>
  <Override PartName="/ppt/notesSlides/notesSlide11.xml" ContentType="application/vnd.openxmlformats-officedocument.presentationml.notesSlide+xml"/>
  <Override PartName="/ppt/comments/modernComment_13F_57CF5227.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38_28A14115.xml" ContentType="application/vnd.ms-powerpoint.comments+xml"/>
  <Override PartName="/ppt/notesSlides/notesSlide15.xml" ContentType="application/vnd.openxmlformats-officedocument.presentationml.notesSlide+xml"/>
  <Override PartName="/ppt/comments/modernComment_139_D970B9F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43_151AC308.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63" r:id="rId5"/>
    <p:sldId id="265" r:id="rId6"/>
    <p:sldId id="292" r:id="rId7"/>
    <p:sldId id="268" r:id="rId8"/>
    <p:sldId id="322" r:id="rId9"/>
    <p:sldId id="304" r:id="rId10"/>
    <p:sldId id="266" r:id="rId11"/>
    <p:sldId id="302" r:id="rId12"/>
    <p:sldId id="303" r:id="rId13"/>
    <p:sldId id="305" r:id="rId14"/>
    <p:sldId id="306" r:id="rId15"/>
    <p:sldId id="307" r:id="rId16"/>
    <p:sldId id="284" r:id="rId17"/>
    <p:sldId id="308" r:id="rId18"/>
    <p:sldId id="319" r:id="rId19"/>
    <p:sldId id="310" r:id="rId20"/>
    <p:sldId id="315" r:id="rId21"/>
    <p:sldId id="312" r:id="rId22"/>
    <p:sldId id="313" r:id="rId23"/>
    <p:sldId id="314" r:id="rId24"/>
    <p:sldId id="321" r:id="rId25"/>
    <p:sldId id="335" r:id="rId26"/>
    <p:sldId id="323" r:id="rId27"/>
    <p:sldId id="317" r:id="rId28"/>
    <p:sldId id="320" r:id="rId29"/>
    <p:sldId id="327" r:id="rId30"/>
    <p:sldId id="324" r:id="rId31"/>
    <p:sldId id="326" r:id="rId32"/>
    <p:sldId id="325" r:id="rId33"/>
    <p:sldId id="328" r:id="rId34"/>
    <p:sldId id="329" r:id="rId35"/>
    <p:sldId id="330" r:id="rId36"/>
    <p:sldId id="331" r:id="rId37"/>
    <p:sldId id="332" r:id="rId38"/>
    <p:sldId id="333" r:id="rId39"/>
    <p:sldId id="334" r:id="rId40"/>
    <p:sldId id="309" r:id="rId4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3C7B94-458C-7EBE-813B-4A722EE99B92}" name="Frédéric Vogels" initials="FV" userId="32dc27131c13f3d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2FA"/>
    <a:srgbClr val="6AB0DE"/>
    <a:srgbClr val="C00000"/>
    <a:srgbClr val="E30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EB814-A0A9-4D8A-9D8E-C04CF9C6C236}" v="6" dt="2022-10-26T15:51:48.456"/>
    <p1510:client id="{A62D6D71-7CB5-4D11-BB9D-D30AECB3E0AC}" v="1" dt="2022-09-06T11:08:03.003"/>
    <p1510:client id="{BB2E67BC-ACA6-4D96-8938-912C923802D9}" v="40" dt="2022-09-05T14:21:55.4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86657" autoAdjust="0"/>
  </p:normalViewPr>
  <p:slideViewPr>
    <p:cSldViewPr snapToGrid="0">
      <p:cViewPr varScale="1">
        <p:scale>
          <a:sx n="145" d="100"/>
          <a:sy n="145" d="100"/>
        </p:scale>
        <p:origin x="199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omments/modernComment_107_1A27BD0E.xml><?xml version="1.0" encoding="utf-8"?>
<p188:cmLst xmlns:a="http://schemas.openxmlformats.org/drawingml/2006/main" xmlns:r="http://schemas.openxmlformats.org/officeDocument/2006/relationships" xmlns:p188="http://schemas.microsoft.com/office/powerpoint/2018/8/main">
  <p188:cm id="{94BADA0E-4B81-43C5-944B-EC3ECF875676}" authorId="{C03C7B94-458C-7EBE-813B-4A722EE99B92}" created="2023-02-01T14:41:01.233">
    <ac:deMkLst xmlns:ac="http://schemas.microsoft.com/office/drawing/2013/main/command">
      <pc:docMk xmlns:pc="http://schemas.microsoft.com/office/powerpoint/2013/main/command"/>
      <pc:sldMk xmlns:pc="http://schemas.microsoft.com/office/powerpoint/2013/main/command" cId="438811918" sldId="263"/>
      <ac:spMk id="2" creationId="{8F5A620A-A011-4D84-9B3A-2E2A26CB752D}"/>
    </ac:deMkLst>
    <p188:txBody>
      <a:bodyPr/>
      <a:lstStyle/>
      <a:p>
        <a:r>
          <a:rPr lang="en-US"/>
          <a:t>Split it up in separate files
There's no reason to group them together</a:t>
        </a:r>
      </a:p>
    </p188:txBody>
  </p188:cm>
</p188:cmLst>
</file>

<file path=ppt/comments/modernComment_109_B840B789.xml><?xml version="1.0" encoding="utf-8"?>
<p188:cmLst xmlns:a="http://schemas.openxmlformats.org/drawingml/2006/main" xmlns:r="http://schemas.openxmlformats.org/officeDocument/2006/relationships" xmlns:p188="http://schemas.microsoft.com/office/powerpoint/2018/8/main">
  <p188:cm id="{4AAD5000-D504-4E62-8764-FF86AB8147BE}" authorId="{C03C7B94-458C-7EBE-813B-4A722EE99B92}" created="2023-02-01T14:07:18.426">
    <ac:txMkLst xmlns:ac="http://schemas.microsoft.com/office/drawing/2013/main/command">
      <pc:docMk xmlns:pc="http://schemas.microsoft.com/office/powerpoint/2013/main/command"/>
      <pc:sldMk xmlns:pc="http://schemas.microsoft.com/office/powerpoint/2013/main/command" cId="3091249033" sldId="265"/>
      <ac:spMk id="3" creationId="{3FF93CCA-E9DD-47C9-8EE0-1190EA64BA3D}"/>
      <ac:txMk cp="0" len="35">
        <ac:context len="36" hash="908642784"/>
      </ac:txMk>
    </ac:txMkLst>
    <p188:pos x="5687590" y="197318"/>
    <p188:txBody>
      <a:bodyPr/>
      <a:lstStyle/>
      <a:p>
        <a:r>
          <a:rPr lang="en-US"/>
          <a:t>Mention what was actually seen last week</a:t>
        </a:r>
      </a:p>
    </p188:txBody>
  </p188:cm>
</p188:cmLst>
</file>

<file path=ppt/comments/modernComment_124_5F760161.xml><?xml version="1.0" encoding="utf-8"?>
<p188:cmLst xmlns:a="http://schemas.openxmlformats.org/drawingml/2006/main" xmlns:r="http://schemas.openxmlformats.org/officeDocument/2006/relationships" xmlns:p188="http://schemas.microsoft.com/office/powerpoint/2018/8/main">
  <p188:cm id="{DDC155D2-5DDD-4632-B9B2-A98C1BE0D2E2}" authorId="{C03C7B94-458C-7EBE-813B-4A722EE99B92}" created="2023-02-01T14:08:31.128">
    <ac:txMkLst xmlns:ac="http://schemas.microsoft.com/office/drawing/2013/main/command">
      <pc:docMk xmlns:pc="http://schemas.microsoft.com/office/powerpoint/2013/main/command"/>
      <pc:sldMk xmlns:pc="http://schemas.microsoft.com/office/powerpoint/2013/main/command" cId="1601569121" sldId="292"/>
      <ac:spMk id="3" creationId="{3FF93CCA-E9DD-47C9-8EE0-1190EA64BA3D}"/>
      <ac:txMk cp="228" len="24">
        <ac:context len="264" hash="801154837"/>
      </ac:txMk>
    </ac:txMkLst>
    <p188:pos x="8930750" y="1993226"/>
    <p188:txBody>
      <a:bodyPr/>
      <a:lstStyle/>
      <a:p>
        <a:r>
          <a:rPr lang="en-US"/>
          <a:t>Use their actual names (uncapitalized)</a:t>
        </a:r>
      </a:p>
    </p188:txBody>
  </p188:cm>
</p188:cmLst>
</file>

<file path=ppt/comments/modernComment_12E_2CD73221.xml><?xml version="1.0" encoding="utf-8"?>
<p188:cmLst xmlns:a="http://schemas.openxmlformats.org/drawingml/2006/main" xmlns:r="http://schemas.openxmlformats.org/officeDocument/2006/relationships" xmlns:p188="http://schemas.microsoft.com/office/powerpoint/2018/8/main">
  <p188:cm id="{AE366FD2-CFDB-4BE0-9E2F-07362F67540D}" authorId="{C03C7B94-458C-7EBE-813B-4A722EE99B92}" created="2023-02-01T14:12:21.155">
    <ac:txMkLst xmlns:ac="http://schemas.microsoft.com/office/drawing/2013/main/command">
      <pc:docMk xmlns:pc="http://schemas.microsoft.com/office/powerpoint/2013/main/command"/>
      <pc:sldMk xmlns:pc="http://schemas.microsoft.com/office/powerpoint/2013/main/command" cId="752300577" sldId="302"/>
      <ac:spMk id="3" creationId="{3FF93CCA-E9DD-47C9-8EE0-1190EA64BA3D}"/>
      <ac:txMk cp="40" len="15">
        <ac:context len="77" hash="3606909786"/>
      </ac:txMk>
    </ac:txMkLst>
    <p188:pos x="8180810" y="197318"/>
    <p188:txBody>
      <a:bodyPr/>
      <a:lstStyle/>
      <a:p>
        <a:r>
          <a:rPr lang="en-US"/>
          <a:t>Maybe use an example better known to students, like Belgium/Brussels, France/Paris, etc.
I don't think many of our students know the capitals of US states</a:t>
        </a:r>
      </a:p>
    </p188:txBody>
  </p188:cm>
</p188:cmLst>
</file>

<file path=ppt/comments/modernComment_130_787F3F.xml><?xml version="1.0" encoding="utf-8"?>
<p188:cmLst xmlns:a="http://schemas.openxmlformats.org/drawingml/2006/main" xmlns:r="http://schemas.openxmlformats.org/officeDocument/2006/relationships" xmlns:p188="http://schemas.microsoft.com/office/powerpoint/2018/8/main">
  <p188:cm id="{4C719DE1-C81E-4FBB-838D-2CA372D423E4}" authorId="{C03C7B94-458C-7EBE-813B-4A722EE99B92}" created="2023-02-01T14:09:35.399">
    <ac:txMkLst xmlns:ac="http://schemas.microsoft.com/office/drawing/2013/main/command">
      <pc:docMk xmlns:pc="http://schemas.microsoft.com/office/powerpoint/2013/main/command"/>
      <pc:sldMk xmlns:pc="http://schemas.microsoft.com/office/powerpoint/2013/main/command" cId="7896895" sldId="304"/>
      <ac:spMk id="3" creationId="{3FF93CCA-E9DD-47C9-8EE0-1190EA64BA3D}"/>
      <ac:txMk cp="64" len="6">
        <ac:context len="259" hash="2634313585"/>
      </ac:txMk>
    </ac:txMkLst>
    <p188:pos x="1293207" y="585444"/>
    <p188:txBody>
      <a:bodyPr/>
      <a:lstStyle/>
      <a:p>
        <a:r>
          <a:rPr lang="en-US"/>
          <a:t>numbersss</a:t>
        </a:r>
      </a:p>
    </p188:txBody>
  </p188:cm>
</p188:cmLst>
</file>

<file path=ppt/comments/modernComment_131_50AAE7C6.xml><?xml version="1.0" encoding="utf-8"?>
<p188:cmLst xmlns:a="http://schemas.openxmlformats.org/drawingml/2006/main" xmlns:r="http://schemas.openxmlformats.org/officeDocument/2006/relationships" xmlns:p188="http://schemas.microsoft.com/office/powerpoint/2018/8/main">
  <p188:cm id="{C72F8D57-B8F4-4439-9970-5F5866FC2FB0}" authorId="{C03C7B94-458C-7EBE-813B-4A722EE99B92}" created="2023-02-01T14:14:39.512">
    <ac:txMkLst xmlns:ac="http://schemas.microsoft.com/office/drawing/2013/main/command">
      <pc:docMk xmlns:pc="http://schemas.microsoft.com/office/powerpoint/2013/main/command"/>
      <pc:sldMk xmlns:pc="http://schemas.microsoft.com/office/powerpoint/2013/main/command" cId="1353377734" sldId="305"/>
      <ac:spMk id="3" creationId="{3FF93CCA-E9DD-47C9-8EE0-1190EA64BA3D}"/>
      <ac:txMk cp="12" len="10">
        <ac:context len="132" hash="824369777"/>
      </ac:txMk>
    </ac:txMkLst>
    <p188:pos x="3332517" y="197318"/>
    <p188:txBody>
      <a:bodyPr/>
      <a:lstStyle/>
      <a:p>
        <a:r>
          <a:rPr lang="en-US"/>
          <a:t>typo</a:t>
        </a:r>
      </a:p>
    </p188:txBody>
  </p188:cm>
  <p188:cm id="{46C2E162-3CF8-48AC-B37C-630EC03D26FA}" authorId="{C03C7B94-458C-7EBE-813B-4A722EE99B92}" created="2023-02-01T14:16:44.118">
    <ac:txMkLst xmlns:ac="http://schemas.microsoft.com/office/drawing/2013/main/command">
      <pc:docMk xmlns:pc="http://schemas.microsoft.com/office/powerpoint/2013/main/command"/>
      <pc:sldMk xmlns:pc="http://schemas.microsoft.com/office/powerpoint/2013/main/command" cId="1353377734" sldId="305"/>
      <ac:spMk id="3" creationId="{3FF93CCA-E9DD-47C9-8EE0-1190EA64BA3D}"/>
      <ac:txMk cp="24" len="68">
        <ac:context len="132" hash="824369777"/>
      </ac:txMk>
    </ac:txMkLst>
    <p188:pos x="9503072" y="197318"/>
    <p188:txBody>
      <a:bodyPr/>
      <a:lstStyle/>
      <a:p>
        <a:r>
          <a:rPr lang="en-US"/>
          <a:t>This is really confusing wording
Also, not all values can be used as keys, e.g. lists are forbidden</a:t>
        </a:r>
      </a:p>
    </p188:txBody>
  </p188:cm>
  <p188:cm id="{199045BB-258A-438C-8638-165923672588}" authorId="{C03C7B94-458C-7EBE-813B-4A722EE99B92}" created="2023-02-01T14:17:24.833">
    <ac:txMkLst xmlns:ac="http://schemas.microsoft.com/office/drawing/2013/main/command">
      <pc:docMk xmlns:pc="http://schemas.microsoft.com/office/powerpoint/2013/main/command"/>
      <pc:sldMk xmlns:pc="http://schemas.microsoft.com/office/powerpoint/2013/main/command" cId="1353377734" sldId="305"/>
      <ac:spMk id="2" creationId="{30AF865A-8181-4DAA-A1EF-5D642527395C}"/>
      <ac:txMk cp="17" len="2">
        <ac:context len="26" hash="3124342260"/>
      </ac:txMk>
    </ac:txMkLst>
    <p188:pos x="5444188" y="516383"/>
    <p188:txBody>
      <a:bodyPr/>
      <a:lstStyle/>
      <a:p>
        <a:r>
          <a:rPr lang="en-US"/>
          <a:t>and</a:t>
        </a:r>
      </a:p>
    </p188:txBody>
  </p188:cm>
</p188:cmLst>
</file>

<file path=ppt/comments/modernComment_133_24736D9E.xml><?xml version="1.0" encoding="utf-8"?>
<p188:cmLst xmlns:a="http://schemas.openxmlformats.org/drawingml/2006/main" xmlns:r="http://schemas.openxmlformats.org/officeDocument/2006/relationships" xmlns:p188="http://schemas.microsoft.com/office/powerpoint/2018/8/main">
  <p188:cm id="{A674E0D4-981A-477F-912A-821F40A9B0B9}" authorId="{C03C7B94-458C-7EBE-813B-4A722EE99B92}" created="2023-02-01T14:19:43.018">
    <ac:txMkLst xmlns:ac="http://schemas.microsoft.com/office/drawing/2013/main/command">
      <pc:docMk xmlns:pc="http://schemas.microsoft.com/office/powerpoint/2013/main/command"/>
      <pc:sldMk xmlns:pc="http://schemas.microsoft.com/office/powerpoint/2013/main/command" cId="611544478" sldId="307"/>
      <ac:spMk id="4" creationId="{7CC1C2F9-1C01-49D4-9F3C-653CF627E3C8}"/>
      <ac:txMk cp="215" len="8">
        <ac:context len="278" hash="4000809614"/>
      </ac:txMk>
    </ac:txMkLst>
    <p188:pos x="3525089" y="2555272"/>
    <p188:txBody>
      <a:bodyPr/>
      <a:lstStyle/>
      <a:p>
        <a:r>
          <a:rPr lang="en-US"/>
          <a:t>Ofcourse -&gt; of course</a:t>
        </a:r>
      </a:p>
    </p188:txBody>
  </p188:cm>
  <p188:cm id="{143272F8-C269-47B1-A6E0-A5796888E5D3}" authorId="{C03C7B94-458C-7EBE-813B-4A722EE99B92}" created="2023-02-01T14:20:30.933">
    <ac:txMkLst xmlns:ac="http://schemas.microsoft.com/office/drawing/2013/main/command">
      <pc:docMk xmlns:pc="http://schemas.microsoft.com/office/powerpoint/2013/main/command"/>
      <pc:sldMk xmlns:pc="http://schemas.microsoft.com/office/powerpoint/2013/main/command" cId="611544478" sldId="307"/>
      <ac:spMk id="4" creationId="{7CC1C2F9-1C01-49D4-9F3C-653CF627E3C8}"/>
      <ac:txMk cp="204" len="4">
        <ac:context len="278" hash="4000809614"/>
      </ac:txMk>
    </ac:txMkLst>
    <p188:pos x="1952848" y="2555272"/>
    <p188:txBody>
      <a:bodyPr/>
      <a:lstStyle/>
      <a:p>
        <a:r>
          <a:rPr lang="en-US"/>
          <a:t>Eh? Where's else?</a:t>
        </a:r>
      </a:p>
    </p188:txBody>
  </p188:cm>
  <p188:cm id="{B282FCF4-C8C4-409E-9D34-9789D6AE6DFF}" authorId="{C03C7B94-458C-7EBE-813B-4A722EE99B92}" created="2023-02-01T14:20:40.219">
    <ac:txMkLst xmlns:ac="http://schemas.microsoft.com/office/drawing/2013/main/command">
      <pc:docMk xmlns:pc="http://schemas.microsoft.com/office/powerpoint/2013/main/command"/>
      <pc:sldMk xmlns:pc="http://schemas.microsoft.com/office/powerpoint/2013/main/command" cId="611544478" sldId="307"/>
      <ac:spMk id="11" creationId="{33430322-B41F-4CAE-B7B2-8B2F33E21A32}"/>
      <ac:txMk cp="99" len="5">
        <ac:context len="265" hash="2091736506"/>
      </ac:txMk>
    </ac:txMkLst>
    <p188:pos x="734135" y="1799581"/>
    <p188:txBody>
      <a:bodyPr/>
      <a:lstStyle/>
      <a:p>
        <a:r>
          <a:rPr lang="en-US"/>
          <a:t>Capitalization</a:t>
        </a:r>
      </a:p>
    </p188:txBody>
  </p188:cm>
  <p188:cm id="{091A8D47-1140-417E-930D-4AAD98C338FE}" authorId="{C03C7B94-458C-7EBE-813B-4A722EE99B92}" created="2023-02-01T14:21:22.282">
    <ac:deMkLst xmlns:ac="http://schemas.microsoft.com/office/drawing/2013/main/command">
      <pc:docMk xmlns:pc="http://schemas.microsoft.com/office/powerpoint/2013/main/command"/>
      <pc:sldMk xmlns:pc="http://schemas.microsoft.com/office/powerpoint/2013/main/command" cId="611544478" sldId="307"/>
      <ac:spMk id="11" creationId="{33430322-B41F-4CAE-B7B2-8B2F33E21A32}"/>
    </ac:deMkLst>
    <p188:txBody>
      <a:bodyPr/>
      <a:lstStyle/>
      <a:p>
        <a:r>
          <a:rPr lang="en-US"/>
          <a:t>Draw more attention to items(), it's easily forgotten
It is also possible to iterate over the dictionary itself, but that yields only keys</a:t>
        </a:r>
      </a:p>
    </p188:txBody>
  </p188:cm>
</p188:cmLst>
</file>

<file path=ppt/comments/modernComment_134_309D8F8C.xml><?xml version="1.0" encoding="utf-8"?>
<p188:cmLst xmlns:a="http://schemas.openxmlformats.org/drawingml/2006/main" xmlns:r="http://schemas.openxmlformats.org/officeDocument/2006/relationships" xmlns:p188="http://schemas.microsoft.com/office/powerpoint/2018/8/main">
  <p188:cm id="{562436FC-69E4-412D-B680-4E3B67B6A7A6}" authorId="{C03C7B94-458C-7EBE-813B-4A722EE99B92}" created="2023-02-01T14:24:17.897">
    <ac:txMkLst xmlns:ac="http://schemas.microsoft.com/office/drawing/2013/main/command">
      <pc:docMk xmlns:pc="http://schemas.microsoft.com/office/powerpoint/2013/main/command"/>
      <pc:sldMk xmlns:pc="http://schemas.microsoft.com/office/powerpoint/2013/main/command" cId="815632268" sldId="308"/>
      <ac:spMk id="2" creationId="{30AF865A-8181-4DAA-A1EF-5D642527395C}"/>
      <ac:txMk cp="14" len="14">
        <ac:context len="29" hash="276549361"/>
      </ac:txMk>
    </ac:txMkLst>
    <p188:pos x="7654537" y="516383"/>
    <p188:txBody>
      <a:bodyPr/>
      <a:lstStyle/>
      <a:p>
        <a:r>
          <a:rPr lang="en-US"/>
          <a:t>list and dict are fundamentally different, it's like 'how to choose between an if and a while'
Throw out slide
Comparison between list and set makes sense, but not between list and dict</a:t>
        </a:r>
      </a:p>
    </p188:txBody>
  </p188:cm>
</p188:cmLst>
</file>

<file path=ppt/comments/modernComment_138_28A14115.xml><?xml version="1.0" encoding="utf-8"?>
<p188:cmLst xmlns:a="http://schemas.openxmlformats.org/drawingml/2006/main" xmlns:r="http://schemas.openxmlformats.org/officeDocument/2006/relationships" xmlns:p188="http://schemas.microsoft.com/office/powerpoint/2018/8/main">
  <p188:cm id="{90BB7EEF-C3AE-4AC4-A2D5-B936557D4280}" authorId="{C03C7B94-458C-7EBE-813B-4A722EE99B92}" created="2023-02-01T14:29:27.963">
    <ac:txMkLst xmlns:ac="http://schemas.microsoft.com/office/drawing/2013/main/command">
      <pc:docMk xmlns:pc="http://schemas.microsoft.com/office/powerpoint/2013/main/command"/>
      <pc:sldMk xmlns:pc="http://schemas.microsoft.com/office/powerpoint/2013/main/command" cId="681656597" sldId="312"/>
      <ac:spMk id="5" creationId="{CBED41EA-B0B4-4DD3-BA42-F91435E64DE4}"/>
      <ac:txMk cp="102" len="4">
        <ac:context len="197" hash="1703730101"/>
      </ac:txMk>
    </ac:txMkLst>
    <p188:pos x="1635285" y="1069645"/>
    <p188:txBody>
      <a:bodyPr/>
      <a:lstStyle/>
      <a:p>
        <a:r>
          <a:rPr lang="en-US"/>
          <a:t>Opening can of worms here
Do you know why list(…) is necessary? This should be explained</a:t>
        </a:r>
      </a:p>
    </p188:txBody>
  </p188:cm>
</p188:cmLst>
</file>

<file path=ppt/comments/modernComment_139_D970B9F0.xml><?xml version="1.0" encoding="utf-8"?>
<p188:cmLst xmlns:a="http://schemas.openxmlformats.org/drawingml/2006/main" xmlns:r="http://schemas.openxmlformats.org/officeDocument/2006/relationships" xmlns:p188="http://schemas.microsoft.com/office/powerpoint/2018/8/main">
  <p188:cm id="{196AD65A-D331-414D-8090-33681590D813}" authorId="{C03C7B94-458C-7EBE-813B-4A722EE99B92}" created="2023-02-01T14:30:36.802">
    <ac:txMkLst xmlns:ac="http://schemas.microsoft.com/office/drawing/2013/main/command">
      <pc:docMk xmlns:pc="http://schemas.microsoft.com/office/powerpoint/2013/main/command"/>
      <pc:sldMk xmlns:pc="http://schemas.microsoft.com/office/powerpoint/2013/main/command" cId="3648043504" sldId="313"/>
      <ac:spMk id="6" creationId="{E9712E0A-F845-4FDC-9545-35166028D1F9}"/>
      <ac:txMk cp="74" len="87">
        <ac:context len="163" hash="3972885909"/>
      </ac:txMk>
    </ac:txMkLst>
    <p188:pos x="9561698" y="3174458"/>
    <p188:txBody>
      <a:bodyPr/>
      <a:lstStyle/>
      <a:p>
        <a:r>
          <a:rPr lang="en-US"/>
          <a:t>This is a trick, not special syntax to unzip
Explain what * actually does or don't mention it at all</a:t>
        </a:r>
      </a:p>
    </p188:txBody>
  </p188:cm>
</p188:cmLst>
</file>

<file path=ppt/comments/modernComment_13F_57CF5227.xml><?xml version="1.0" encoding="utf-8"?>
<p188:cmLst xmlns:a="http://schemas.openxmlformats.org/drawingml/2006/main" xmlns:r="http://schemas.openxmlformats.org/officeDocument/2006/relationships" xmlns:p188="http://schemas.microsoft.com/office/powerpoint/2018/8/main">
  <p188:cm id="{385705EC-328C-498D-9184-88844A45D651}" authorId="{C03C7B94-458C-7EBE-813B-4A722EE99B92}" created="2023-02-01T14:27:58.526">
    <ac:txMkLst xmlns:ac="http://schemas.microsoft.com/office/drawing/2013/main/command">
      <pc:docMk xmlns:pc="http://schemas.microsoft.com/office/powerpoint/2013/main/command"/>
      <pc:sldMk xmlns:pc="http://schemas.microsoft.com/office/powerpoint/2013/main/command" cId="1473204775" sldId="319"/>
      <ac:spMk id="2" creationId="{30AF865A-8181-4DAA-A1EF-5D642527395C}"/>
      <ac:txMk cp="0" len="6">
        <ac:context len="18" hash="3492905078"/>
      </ac:txMk>
    </ac:txMkLst>
    <p188:pos x="2075810" y="2138636"/>
    <p188:txBody>
      <a:bodyPr/>
      <a:lstStyle/>
      <a:p>
        <a:r>
          <a:rPr lang="en-US"/>
          <a:t>Filter and map are very seldomly used in python, as they can be written as comprehensions, which are far more readable and flexible
Only zip is actually useful</a:t>
        </a:r>
      </a:p>
    </p188:txBody>
  </p188:cm>
</p188:cmLst>
</file>

<file path=ppt/comments/modernComment_143_151AC308.xml><?xml version="1.0" encoding="utf-8"?>
<p188:cmLst xmlns:a="http://schemas.openxmlformats.org/drawingml/2006/main" xmlns:r="http://schemas.openxmlformats.org/officeDocument/2006/relationships" xmlns:p188="http://schemas.microsoft.com/office/powerpoint/2018/8/main">
  <p188:cm id="{B6D4A0F5-22FA-4C41-AC0F-8DE2405B23E6}" authorId="{C03C7B94-458C-7EBE-813B-4A722EE99B92}" created="2023-02-01T14:33:29.953">
    <pc:sldMkLst xmlns:pc="http://schemas.microsoft.com/office/powerpoint/2013/main/command">
      <pc:docMk/>
      <pc:sldMk cId="354075400" sldId="323"/>
    </pc:sldMkLst>
    <p188:txBody>
      <a:bodyPr/>
      <a:lstStyle/>
      <a:p>
        <a:r>
          <a:rPr lang="en-US"/>
          <a:t>This is a needlessly convoluted example to illustrate enumerate
Simply show the results enumerate( ["a", "b", "c"] ) to start with.
Then more elaborate examples, but mention what the goal of the algorithm is instead of just dumping code on them.
If they don't know what code is supposed to do, they can't try to deduce what each part of the code does.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6BDB-6153-47CC-BA45-D51AE7AEEC4D}" type="datetimeFigureOut">
              <a:rPr lang="en-US" smtClean="0"/>
              <a:t>01-Feb-23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50DCF-CE07-47AA-95E3-B8E70D0F8C24}" type="slidenum">
              <a:rPr lang="en-US" smtClean="0"/>
              <a:t>‹#›</a:t>
            </a:fld>
            <a:endParaRPr lang="en-US"/>
          </a:p>
        </p:txBody>
      </p:sp>
    </p:spTree>
    <p:extLst>
      <p:ext uri="{BB962C8B-B14F-4D97-AF65-F5344CB8AC3E}">
        <p14:creationId xmlns:p14="http://schemas.microsoft.com/office/powerpoint/2010/main" val="403867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D81E3-8A75-42F6-A177-7CFA6F5B4196}" type="slidenum">
              <a:rPr lang="en-US" smtClean="0"/>
              <a:t>5</a:t>
            </a:fld>
            <a:endParaRPr lang="en-US"/>
          </a:p>
        </p:txBody>
      </p:sp>
    </p:spTree>
    <p:extLst>
      <p:ext uri="{BB962C8B-B14F-4D97-AF65-F5344CB8AC3E}">
        <p14:creationId xmlns:p14="http://schemas.microsoft.com/office/powerpoint/2010/main" val="25168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D81E3-8A75-42F6-A177-7CFA6F5B4196}" type="slidenum">
              <a:rPr lang="en-US" smtClean="0"/>
              <a:t>14</a:t>
            </a:fld>
            <a:endParaRPr lang="en-US"/>
          </a:p>
        </p:txBody>
      </p:sp>
    </p:spTree>
    <p:extLst>
      <p:ext uri="{BB962C8B-B14F-4D97-AF65-F5344CB8AC3E}">
        <p14:creationId xmlns:p14="http://schemas.microsoft.com/office/powerpoint/2010/main" val="421960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D81E3-8A75-42F6-A177-7CFA6F5B4196}" type="slidenum">
              <a:rPr lang="en-US" smtClean="0"/>
              <a:t>15</a:t>
            </a:fld>
            <a:endParaRPr lang="en-US"/>
          </a:p>
        </p:txBody>
      </p:sp>
    </p:spTree>
    <p:extLst>
      <p:ext uri="{BB962C8B-B14F-4D97-AF65-F5344CB8AC3E}">
        <p14:creationId xmlns:p14="http://schemas.microsoft.com/office/powerpoint/2010/main" val="3231500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16</a:t>
            </a:fld>
            <a:endParaRPr lang="en-US"/>
          </a:p>
        </p:txBody>
      </p:sp>
    </p:spTree>
    <p:extLst>
      <p:ext uri="{BB962C8B-B14F-4D97-AF65-F5344CB8AC3E}">
        <p14:creationId xmlns:p14="http://schemas.microsoft.com/office/powerpoint/2010/main" val="482355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17</a:t>
            </a:fld>
            <a:endParaRPr lang="en-US"/>
          </a:p>
        </p:txBody>
      </p:sp>
    </p:spTree>
    <p:extLst>
      <p:ext uri="{BB962C8B-B14F-4D97-AF65-F5344CB8AC3E}">
        <p14:creationId xmlns:p14="http://schemas.microsoft.com/office/powerpoint/2010/main" val="89000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18</a:t>
            </a:fld>
            <a:endParaRPr lang="en-US"/>
          </a:p>
        </p:txBody>
      </p:sp>
    </p:spTree>
    <p:extLst>
      <p:ext uri="{BB962C8B-B14F-4D97-AF65-F5344CB8AC3E}">
        <p14:creationId xmlns:p14="http://schemas.microsoft.com/office/powerpoint/2010/main" val="472235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19</a:t>
            </a:fld>
            <a:endParaRPr lang="en-US"/>
          </a:p>
        </p:txBody>
      </p:sp>
    </p:spTree>
    <p:extLst>
      <p:ext uri="{BB962C8B-B14F-4D97-AF65-F5344CB8AC3E}">
        <p14:creationId xmlns:p14="http://schemas.microsoft.com/office/powerpoint/2010/main" val="995041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a:t>Small </a:t>
            </a:r>
            <a:r>
              <a:rPr lang="nl-BE" err="1"/>
              <a:t>exercise</a:t>
            </a:r>
            <a:r>
              <a:rPr lang="nl-BE"/>
              <a:t> </a:t>
            </a:r>
            <a:r>
              <a:rPr lang="nl-BE" err="1"/>
              <a:t>so</a:t>
            </a:r>
            <a:r>
              <a:rPr lang="nl-BE"/>
              <a:t> </a:t>
            </a:r>
            <a:r>
              <a:rPr lang="nl-BE" err="1"/>
              <a:t>that</a:t>
            </a:r>
            <a:r>
              <a:rPr lang="nl-BE"/>
              <a:t> </a:t>
            </a:r>
            <a:r>
              <a:rPr lang="nl-BE" err="1"/>
              <a:t>the</a:t>
            </a:r>
            <a:r>
              <a:rPr lang="nl-BE"/>
              <a:t> </a:t>
            </a:r>
            <a:r>
              <a:rPr lang="nl-BE" err="1"/>
              <a:t>students</a:t>
            </a:r>
            <a:r>
              <a:rPr lang="nl-BE"/>
              <a:t> </a:t>
            </a:r>
            <a:r>
              <a:rPr lang="nl-BE" err="1"/>
              <a:t>understand</a:t>
            </a:r>
            <a:r>
              <a:rPr lang="nl-BE"/>
              <a:t> </a:t>
            </a:r>
            <a:r>
              <a:rPr lang="nl-BE" err="1"/>
              <a:t>it</a:t>
            </a:r>
            <a:r>
              <a:rPr lang="nl-BE"/>
              <a:t> </a:t>
            </a:r>
            <a:r>
              <a:rPr lang="nl-BE" err="1"/>
              <a:t>better</a:t>
            </a:r>
            <a:r>
              <a:rPr lang="nl-BE"/>
              <a:t> </a:t>
            </a:r>
            <a:r>
              <a:rPr lang="nl-BE" err="1"/>
              <a:t>and</a:t>
            </a:r>
            <a:r>
              <a:rPr lang="nl-BE"/>
              <a:t> we </a:t>
            </a:r>
            <a:r>
              <a:rPr lang="nl-BE" err="1"/>
              <a:t>can</a:t>
            </a:r>
            <a:r>
              <a:rPr lang="nl-BE"/>
              <a:t> go </a:t>
            </a:r>
            <a:r>
              <a:rPr lang="nl-BE" err="1"/>
              <a:t>further</a:t>
            </a:r>
            <a:r>
              <a:rPr lang="nl-BE"/>
              <a:t> </a:t>
            </a:r>
            <a:r>
              <a:rPr lang="nl-BE" err="1"/>
              <a:t>with</a:t>
            </a:r>
            <a:r>
              <a:rPr lang="nl-BE"/>
              <a:t> </a:t>
            </a:r>
            <a:r>
              <a:rPr lang="nl-BE" err="1"/>
              <a:t>the</a:t>
            </a:r>
            <a:r>
              <a:rPr lang="nl-BE"/>
              <a:t> </a:t>
            </a:r>
            <a:r>
              <a:rPr lang="nl-BE" err="1"/>
              <a:t>theory</a:t>
            </a:r>
            <a:endParaRPr lang="en-US"/>
          </a:p>
        </p:txBody>
      </p:sp>
      <p:sp>
        <p:nvSpPr>
          <p:cNvPr id="4" name="Slide Number Placeholder 3"/>
          <p:cNvSpPr>
            <a:spLocks noGrp="1"/>
          </p:cNvSpPr>
          <p:nvPr>
            <p:ph type="sldNum" sz="quarter" idx="5"/>
          </p:nvPr>
        </p:nvSpPr>
        <p:spPr/>
        <p:txBody>
          <a:bodyPr/>
          <a:lstStyle/>
          <a:p>
            <a:fld id="{385D81E3-8A75-42F6-A177-7CFA6F5B4196}" type="slidenum">
              <a:rPr lang="en-US" smtClean="0"/>
              <a:t>20</a:t>
            </a:fld>
            <a:endParaRPr lang="en-US"/>
          </a:p>
        </p:txBody>
      </p:sp>
    </p:spTree>
    <p:extLst>
      <p:ext uri="{BB962C8B-B14F-4D97-AF65-F5344CB8AC3E}">
        <p14:creationId xmlns:p14="http://schemas.microsoft.com/office/powerpoint/2010/main" val="329908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D81E3-8A75-42F6-A177-7CFA6F5B4196}" type="slidenum">
              <a:rPr lang="en-US" smtClean="0"/>
              <a:t>21</a:t>
            </a:fld>
            <a:endParaRPr lang="en-US"/>
          </a:p>
        </p:txBody>
      </p:sp>
    </p:spTree>
    <p:extLst>
      <p:ext uri="{BB962C8B-B14F-4D97-AF65-F5344CB8AC3E}">
        <p14:creationId xmlns:p14="http://schemas.microsoft.com/office/powerpoint/2010/main" val="2488394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22</a:t>
            </a:fld>
            <a:endParaRPr lang="en-US"/>
          </a:p>
        </p:txBody>
      </p:sp>
    </p:spTree>
    <p:extLst>
      <p:ext uri="{BB962C8B-B14F-4D97-AF65-F5344CB8AC3E}">
        <p14:creationId xmlns:p14="http://schemas.microsoft.com/office/powerpoint/2010/main" val="3078655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23</a:t>
            </a:fld>
            <a:endParaRPr lang="en-US"/>
          </a:p>
        </p:txBody>
      </p:sp>
    </p:spTree>
    <p:extLst>
      <p:ext uri="{BB962C8B-B14F-4D97-AF65-F5344CB8AC3E}">
        <p14:creationId xmlns:p14="http://schemas.microsoft.com/office/powerpoint/2010/main" val="271543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C50DCF-CE07-47AA-95E3-B8E70D0F8C24}" type="slidenum">
              <a:rPr lang="en-US" smtClean="0"/>
              <a:t>6</a:t>
            </a:fld>
            <a:endParaRPr lang="en-US"/>
          </a:p>
        </p:txBody>
      </p:sp>
    </p:spTree>
    <p:extLst>
      <p:ext uri="{BB962C8B-B14F-4D97-AF65-F5344CB8AC3E}">
        <p14:creationId xmlns:p14="http://schemas.microsoft.com/office/powerpoint/2010/main" val="3518936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latin typeface="arial" panose="020B0604020202020204" pitchFamily="34" charset="0"/>
              </a:rPr>
              <a:t>C3</a:t>
            </a:r>
            <a:r>
              <a:rPr lang="en-US" b="0" i="0" dirty="0">
                <a:solidFill>
                  <a:srgbClr val="4D5156"/>
                </a:solidFill>
                <a:effectLst/>
                <a:latin typeface="arial" panose="020B0604020202020204" pitchFamily="34" charset="0"/>
              </a:rPr>
              <a:t> superclass </a:t>
            </a:r>
            <a:r>
              <a:rPr lang="en-US" b="1" i="0" dirty="0">
                <a:solidFill>
                  <a:srgbClr val="5F6368"/>
                </a:solidFill>
                <a:effectLst/>
                <a:latin typeface="arial" panose="020B0604020202020204" pitchFamily="34" charset="0"/>
              </a:rPr>
              <a:t>linearization</a:t>
            </a:r>
            <a:r>
              <a:rPr lang="en-US" b="0" i="0" dirty="0">
                <a:solidFill>
                  <a:srgbClr val="4D5156"/>
                </a:solidFill>
                <a:effectLst/>
                <a:latin typeface="arial" panose="020B0604020202020204" pitchFamily="34" charset="0"/>
              </a:rPr>
              <a:t> is an algorithm used primarily to obtain the order in which methods should be inherited in the presence of multiple inheritance.</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24</a:t>
            </a:fld>
            <a:endParaRPr lang="en-US"/>
          </a:p>
        </p:txBody>
      </p:sp>
    </p:spTree>
    <p:extLst>
      <p:ext uri="{BB962C8B-B14F-4D97-AF65-F5344CB8AC3E}">
        <p14:creationId xmlns:p14="http://schemas.microsoft.com/office/powerpoint/2010/main" val="1664769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D81E3-8A75-42F6-A177-7CFA6F5B4196}" type="slidenum">
              <a:rPr lang="en-US" smtClean="0"/>
              <a:t>25</a:t>
            </a:fld>
            <a:endParaRPr lang="en-US"/>
          </a:p>
        </p:txBody>
      </p:sp>
    </p:spTree>
    <p:extLst>
      <p:ext uri="{BB962C8B-B14F-4D97-AF65-F5344CB8AC3E}">
        <p14:creationId xmlns:p14="http://schemas.microsoft.com/office/powerpoint/2010/main" val="4084242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https://www.dataquest.io/blog/python-generators-tutorial/</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26</a:t>
            </a:fld>
            <a:endParaRPr lang="en-US"/>
          </a:p>
        </p:txBody>
      </p:sp>
    </p:spTree>
    <p:extLst>
      <p:ext uri="{BB962C8B-B14F-4D97-AF65-F5344CB8AC3E}">
        <p14:creationId xmlns:p14="http://schemas.microsoft.com/office/powerpoint/2010/main" val="4234274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https://www.dataquest.io/blog/python-generators-tutorial/</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27</a:t>
            </a:fld>
            <a:endParaRPr lang="en-US"/>
          </a:p>
        </p:txBody>
      </p:sp>
    </p:spTree>
    <p:extLst>
      <p:ext uri="{BB962C8B-B14F-4D97-AF65-F5344CB8AC3E}">
        <p14:creationId xmlns:p14="http://schemas.microsoft.com/office/powerpoint/2010/main" val="2782927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https://www.dataquest.io/blog/python-generators-tutorial/</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28</a:t>
            </a:fld>
            <a:endParaRPr lang="en-US"/>
          </a:p>
        </p:txBody>
      </p:sp>
    </p:spTree>
    <p:extLst>
      <p:ext uri="{BB962C8B-B14F-4D97-AF65-F5344CB8AC3E}">
        <p14:creationId xmlns:p14="http://schemas.microsoft.com/office/powerpoint/2010/main" val="1857523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29</a:t>
            </a:fld>
            <a:endParaRPr lang="en-US"/>
          </a:p>
        </p:txBody>
      </p:sp>
    </p:spTree>
    <p:extLst>
      <p:ext uri="{BB962C8B-B14F-4D97-AF65-F5344CB8AC3E}">
        <p14:creationId xmlns:p14="http://schemas.microsoft.com/office/powerpoint/2010/main" val="715973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30</a:t>
            </a:fld>
            <a:endParaRPr lang="en-US"/>
          </a:p>
        </p:txBody>
      </p:sp>
    </p:spTree>
    <p:extLst>
      <p:ext uri="{BB962C8B-B14F-4D97-AF65-F5344CB8AC3E}">
        <p14:creationId xmlns:p14="http://schemas.microsoft.com/office/powerpoint/2010/main" val="784624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31</a:t>
            </a:fld>
            <a:endParaRPr lang="en-US"/>
          </a:p>
        </p:txBody>
      </p:sp>
    </p:spTree>
    <p:extLst>
      <p:ext uri="{BB962C8B-B14F-4D97-AF65-F5344CB8AC3E}">
        <p14:creationId xmlns:p14="http://schemas.microsoft.com/office/powerpoint/2010/main" val="2931759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32</a:t>
            </a:fld>
            <a:endParaRPr lang="en-US"/>
          </a:p>
        </p:txBody>
      </p:sp>
    </p:spTree>
    <p:extLst>
      <p:ext uri="{BB962C8B-B14F-4D97-AF65-F5344CB8AC3E}">
        <p14:creationId xmlns:p14="http://schemas.microsoft.com/office/powerpoint/2010/main" val="4282293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33</a:t>
            </a:fld>
            <a:endParaRPr lang="en-US"/>
          </a:p>
        </p:txBody>
      </p:sp>
    </p:spTree>
    <p:extLst>
      <p:ext uri="{BB962C8B-B14F-4D97-AF65-F5344CB8AC3E}">
        <p14:creationId xmlns:p14="http://schemas.microsoft.com/office/powerpoint/2010/main" val="212505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C50DCF-CE07-47AA-95E3-B8E70D0F8C24}" type="slidenum">
              <a:rPr lang="en-US" smtClean="0"/>
              <a:t>7</a:t>
            </a:fld>
            <a:endParaRPr lang="en-US"/>
          </a:p>
        </p:txBody>
      </p:sp>
    </p:spTree>
    <p:extLst>
      <p:ext uri="{BB962C8B-B14F-4D97-AF65-F5344CB8AC3E}">
        <p14:creationId xmlns:p14="http://schemas.microsoft.com/office/powerpoint/2010/main" val="155294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34</a:t>
            </a:fld>
            <a:endParaRPr lang="en-US"/>
          </a:p>
        </p:txBody>
      </p:sp>
    </p:spTree>
    <p:extLst>
      <p:ext uri="{BB962C8B-B14F-4D97-AF65-F5344CB8AC3E}">
        <p14:creationId xmlns:p14="http://schemas.microsoft.com/office/powerpoint/2010/main" val="62427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35</a:t>
            </a:fld>
            <a:endParaRPr lang="en-US"/>
          </a:p>
        </p:txBody>
      </p:sp>
    </p:spTree>
    <p:extLst>
      <p:ext uri="{BB962C8B-B14F-4D97-AF65-F5344CB8AC3E}">
        <p14:creationId xmlns:p14="http://schemas.microsoft.com/office/powerpoint/2010/main" val="2421330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36</a:t>
            </a:fld>
            <a:endParaRPr lang="en-US"/>
          </a:p>
        </p:txBody>
      </p:sp>
    </p:spTree>
    <p:extLst>
      <p:ext uri="{BB962C8B-B14F-4D97-AF65-F5344CB8AC3E}">
        <p14:creationId xmlns:p14="http://schemas.microsoft.com/office/powerpoint/2010/main" val="107036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C50DCF-CE07-47AA-95E3-B8E70D0F8C24}" type="slidenum">
              <a:rPr lang="en-US" smtClean="0"/>
              <a:t>8</a:t>
            </a:fld>
            <a:endParaRPr lang="en-US"/>
          </a:p>
        </p:txBody>
      </p:sp>
    </p:spTree>
    <p:extLst>
      <p:ext uri="{BB962C8B-B14F-4D97-AF65-F5344CB8AC3E}">
        <p14:creationId xmlns:p14="http://schemas.microsoft.com/office/powerpoint/2010/main" val="341435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C50DCF-CE07-47AA-95E3-B8E70D0F8C24}" type="slidenum">
              <a:rPr lang="en-US" smtClean="0"/>
              <a:t>9</a:t>
            </a:fld>
            <a:endParaRPr lang="en-US"/>
          </a:p>
        </p:txBody>
      </p:sp>
    </p:spTree>
    <p:extLst>
      <p:ext uri="{BB962C8B-B14F-4D97-AF65-F5344CB8AC3E}">
        <p14:creationId xmlns:p14="http://schemas.microsoft.com/office/powerpoint/2010/main" val="60671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C50DCF-CE07-47AA-95E3-B8E70D0F8C24}" type="slidenum">
              <a:rPr lang="en-US" smtClean="0"/>
              <a:t>10</a:t>
            </a:fld>
            <a:endParaRPr lang="en-US"/>
          </a:p>
        </p:txBody>
      </p:sp>
    </p:spTree>
    <p:extLst>
      <p:ext uri="{BB962C8B-B14F-4D97-AF65-F5344CB8AC3E}">
        <p14:creationId xmlns:p14="http://schemas.microsoft.com/office/powerpoint/2010/main" val="361566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C50DCF-CE07-47AA-95E3-B8E70D0F8C24}" type="slidenum">
              <a:rPr lang="en-US" smtClean="0"/>
              <a:t>11</a:t>
            </a:fld>
            <a:endParaRPr lang="en-US"/>
          </a:p>
        </p:txBody>
      </p:sp>
    </p:spTree>
    <p:extLst>
      <p:ext uri="{BB962C8B-B14F-4D97-AF65-F5344CB8AC3E}">
        <p14:creationId xmlns:p14="http://schemas.microsoft.com/office/powerpoint/2010/main" val="217647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C50DCF-CE07-47AA-95E3-B8E70D0F8C24}" type="slidenum">
              <a:rPr lang="en-US" smtClean="0"/>
              <a:t>12</a:t>
            </a:fld>
            <a:endParaRPr lang="en-US"/>
          </a:p>
        </p:txBody>
      </p:sp>
    </p:spTree>
    <p:extLst>
      <p:ext uri="{BB962C8B-B14F-4D97-AF65-F5344CB8AC3E}">
        <p14:creationId xmlns:p14="http://schemas.microsoft.com/office/powerpoint/2010/main" val="3775968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a:t>Small </a:t>
            </a:r>
            <a:r>
              <a:rPr lang="nl-BE" err="1"/>
              <a:t>exercise</a:t>
            </a:r>
            <a:r>
              <a:rPr lang="nl-BE"/>
              <a:t> </a:t>
            </a:r>
            <a:r>
              <a:rPr lang="nl-BE" err="1"/>
              <a:t>so</a:t>
            </a:r>
            <a:r>
              <a:rPr lang="nl-BE"/>
              <a:t> </a:t>
            </a:r>
            <a:r>
              <a:rPr lang="nl-BE" err="1"/>
              <a:t>that</a:t>
            </a:r>
            <a:r>
              <a:rPr lang="nl-BE"/>
              <a:t> </a:t>
            </a:r>
            <a:r>
              <a:rPr lang="nl-BE" err="1"/>
              <a:t>the</a:t>
            </a:r>
            <a:r>
              <a:rPr lang="nl-BE"/>
              <a:t> </a:t>
            </a:r>
            <a:r>
              <a:rPr lang="nl-BE" err="1"/>
              <a:t>students</a:t>
            </a:r>
            <a:r>
              <a:rPr lang="nl-BE"/>
              <a:t> </a:t>
            </a:r>
            <a:r>
              <a:rPr lang="nl-BE" err="1"/>
              <a:t>understand</a:t>
            </a:r>
            <a:r>
              <a:rPr lang="nl-BE"/>
              <a:t> </a:t>
            </a:r>
            <a:r>
              <a:rPr lang="nl-BE" err="1"/>
              <a:t>it</a:t>
            </a:r>
            <a:r>
              <a:rPr lang="nl-BE"/>
              <a:t> </a:t>
            </a:r>
            <a:r>
              <a:rPr lang="nl-BE" err="1"/>
              <a:t>better</a:t>
            </a:r>
            <a:r>
              <a:rPr lang="nl-BE"/>
              <a:t> </a:t>
            </a:r>
            <a:r>
              <a:rPr lang="nl-BE" err="1"/>
              <a:t>and</a:t>
            </a:r>
            <a:r>
              <a:rPr lang="nl-BE"/>
              <a:t> we </a:t>
            </a:r>
            <a:r>
              <a:rPr lang="nl-BE" err="1"/>
              <a:t>can</a:t>
            </a:r>
            <a:r>
              <a:rPr lang="nl-BE"/>
              <a:t> go </a:t>
            </a:r>
            <a:r>
              <a:rPr lang="nl-BE" err="1"/>
              <a:t>further</a:t>
            </a:r>
            <a:r>
              <a:rPr lang="nl-BE"/>
              <a:t> </a:t>
            </a:r>
            <a:r>
              <a:rPr lang="nl-BE" err="1"/>
              <a:t>with</a:t>
            </a:r>
            <a:r>
              <a:rPr lang="nl-BE"/>
              <a:t> </a:t>
            </a:r>
            <a:r>
              <a:rPr lang="nl-BE" err="1"/>
              <a:t>the</a:t>
            </a:r>
            <a:r>
              <a:rPr lang="nl-BE"/>
              <a:t> </a:t>
            </a:r>
            <a:r>
              <a:rPr lang="nl-BE" err="1"/>
              <a:t>theory</a:t>
            </a:r>
            <a:endParaRPr lang="en-US"/>
          </a:p>
        </p:txBody>
      </p:sp>
      <p:sp>
        <p:nvSpPr>
          <p:cNvPr id="4" name="Slide Number Placeholder 3"/>
          <p:cNvSpPr>
            <a:spLocks noGrp="1"/>
          </p:cNvSpPr>
          <p:nvPr>
            <p:ph type="sldNum" sz="quarter" idx="5"/>
          </p:nvPr>
        </p:nvSpPr>
        <p:spPr/>
        <p:txBody>
          <a:bodyPr/>
          <a:lstStyle/>
          <a:p>
            <a:fld id="{385D81E3-8A75-42F6-A177-7CFA6F5B4196}" type="slidenum">
              <a:rPr lang="en-US" smtClean="0"/>
              <a:t>13</a:t>
            </a:fld>
            <a:endParaRPr lang="en-US"/>
          </a:p>
        </p:txBody>
      </p:sp>
    </p:spTree>
    <p:extLst>
      <p:ext uri="{BB962C8B-B14F-4D97-AF65-F5344CB8AC3E}">
        <p14:creationId xmlns:p14="http://schemas.microsoft.com/office/powerpoint/2010/main" val="1432789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8" name="Vrije vorm: vorm 17">
            <a:extLst>
              <a:ext uri="{FF2B5EF4-FFF2-40B4-BE49-F238E27FC236}">
                <a16:creationId xmlns:a16="http://schemas.microsoft.com/office/drawing/2014/main" id="{FD08E83C-29B9-4030-95FE-681D73EE3FAE}"/>
              </a:ext>
            </a:extLst>
          </p:cNvPr>
          <p:cNvSpPr/>
          <p:nvPr userDrawn="1"/>
        </p:nvSpPr>
        <p:spPr>
          <a:xfrm>
            <a:off x="4256116" y="0"/>
            <a:ext cx="7935884" cy="5343926"/>
          </a:xfrm>
          <a:custGeom>
            <a:avLst/>
            <a:gdLst>
              <a:gd name="connsiteX0" fmla="*/ 473826 w 6691746"/>
              <a:gd name="connsiteY0" fmla="*/ 16625 h 4613563"/>
              <a:gd name="connsiteX1" fmla="*/ 6691746 w 6691746"/>
              <a:gd name="connsiteY1" fmla="*/ 0 h 4613563"/>
              <a:gd name="connsiteX2" fmla="*/ 6683433 w 6691746"/>
              <a:gd name="connsiteY2" fmla="*/ 4613563 h 4613563"/>
              <a:gd name="connsiteX3" fmla="*/ 0 w 6691746"/>
              <a:gd name="connsiteY3" fmla="*/ 3865418 h 4613563"/>
              <a:gd name="connsiteX4" fmla="*/ 473826 w 6691746"/>
              <a:gd name="connsiteY4" fmla="*/ 16625 h 4613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746" h="4613563">
                <a:moveTo>
                  <a:pt x="473826" y="16625"/>
                </a:moveTo>
                <a:lnTo>
                  <a:pt x="6691746" y="0"/>
                </a:lnTo>
                <a:lnTo>
                  <a:pt x="6683433" y="4613563"/>
                </a:lnTo>
                <a:lnTo>
                  <a:pt x="0" y="3865418"/>
                </a:lnTo>
                <a:lnTo>
                  <a:pt x="473826" y="16625"/>
                </a:lnTo>
                <a:close/>
              </a:path>
            </a:pathLst>
          </a:custGeom>
          <a:blipFill dpi="0" rotWithShape="1">
            <a:blip r:embed="rId2">
              <a:alphaModFix amt="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050" name="Picture 2">
            <a:extLst>
              <a:ext uri="{FF2B5EF4-FFF2-40B4-BE49-F238E27FC236}">
                <a16:creationId xmlns:a16="http://schemas.microsoft.com/office/drawing/2014/main" id="{41A99A4F-35CE-47F0-8C3E-203AE0949DAD}"/>
              </a:ext>
            </a:extLst>
          </p:cNvPr>
          <p:cNvPicPr>
            <a:picLocks noChangeAspect="1" noChangeArrowheads="1"/>
          </p:cNvPicPr>
          <p:nvPr userDrawn="1"/>
        </p:nvPicPr>
        <p:blipFill>
          <a:blip r:embed="rId3">
            <a:alphaModFix amt="70000"/>
            <a:extLst>
              <a:ext uri="{28A0092B-C50C-407E-A947-70E740481C1C}">
                <a14:useLocalDpi xmlns:a14="http://schemas.microsoft.com/office/drawing/2010/main" val="0"/>
              </a:ext>
            </a:extLst>
          </a:blip>
          <a:srcRect/>
          <a:stretch>
            <a:fillRect/>
          </a:stretch>
        </p:blipFill>
        <p:spPr bwMode="auto">
          <a:xfrm>
            <a:off x="8666640" y="203420"/>
            <a:ext cx="3297850" cy="1261472"/>
          </a:xfrm>
          <a:prstGeom prst="rect">
            <a:avLst/>
          </a:prstGeom>
          <a:noFill/>
          <a:extLst>
            <a:ext uri="{909E8E84-426E-40DD-AFC4-6F175D3DCCD1}">
              <a14:hiddenFill xmlns:a14="http://schemas.microsoft.com/office/drawing/2010/main">
                <a:solidFill>
                  <a:srgbClr val="FFFFFF"/>
                </a:solidFill>
              </a14:hiddenFill>
            </a:ext>
          </a:extLst>
        </p:spPr>
      </p:pic>
      <p:sp>
        <p:nvSpPr>
          <p:cNvPr id="26" name="Ondertitel 2">
            <a:extLst>
              <a:ext uri="{FF2B5EF4-FFF2-40B4-BE49-F238E27FC236}">
                <a16:creationId xmlns:a16="http://schemas.microsoft.com/office/drawing/2014/main" id="{7A68A714-4E45-4A04-B828-B282FA62E7BB}"/>
              </a:ext>
            </a:extLst>
          </p:cNvPr>
          <p:cNvSpPr txBox="1">
            <a:spLocks/>
          </p:cNvSpPr>
          <p:nvPr userDrawn="1"/>
        </p:nvSpPr>
        <p:spPr>
          <a:xfrm>
            <a:off x="1450282" y="5343926"/>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a:p>
        </p:txBody>
      </p:sp>
      <p:sp>
        <p:nvSpPr>
          <p:cNvPr id="28" name="Ondertitel 2">
            <a:extLst>
              <a:ext uri="{FF2B5EF4-FFF2-40B4-BE49-F238E27FC236}">
                <a16:creationId xmlns:a16="http://schemas.microsoft.com/office/drawing/2014/main" id="{8A446F7F-F106-4612-85BC-FC020C0B34DC}"/>
              </a:ext>
            </a:extLst>
          </p:cNvPr>
          <p:cNvSpPr txBox="1">
            <a:spLocks/>
          </p:cNvSpPr>
          <p:nvPr userDrawn="1"/>
        </p:nvSpPr>
        <p:spPr>
          <a:xfrm>
            <a:off x="1450282" y="5898693"/>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a:p>
        </p:txBody>
      </p:sp>
      <p:sp>
        <p:nvSpPr>
          <p:cNvPr id="36" name="Ondertitel 2">
            <a:extLst>
              <a:ext uri="{FF2B5EF4-FFF2-40B4-BE49-F238E27FC236}">
                <a16:creationId xmlns:a16="http://schemas.microsoft.com/office/drawing/2014/main" id="{DB1150AE-9B1F-43AF-B4A6-C1581C0B3127}"/>
              </a:ext>
            </a:extLst>
          </p:cNvPr>
          <p:cNvSpPr txBox="1">
            <a:spLocks/>
          </p:cNvSpPr>
          <p:nvPr userDrawn="1"/>
        </p:nvSpPr>
        <p:spPr>
          <a:xfrm>
            <a:off x="1" y="462498"/>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200"/>
              <a:t>Toegepaste Informatica</a:t>
            </a:r>
          </a:p>
        </p:txBody>
      </p:sp>
      <p:sp>
        <p:nvSpPr>
          <p:cNvPr id="38" name="Minteken 37">
            <a:extLst>
              <a:ext uri="{FF2B5EF4-FFF2-40B4-BE49-F238E27FC236}">
                <a16:creationId xmlns:a16="http://schemas.microsoft.com/office/drawing/2014/main" id="{FFEC5E01-43EA-497E-BCC0-939DBCAFA0AC}"/>
              </a:ext>
            </a:extLst>
          </p:cNvPr>
          <p:cNvSpPr/>
          <p:nvPr userDrawn="1"/>
        </p:nvSpPr>
        <p:spPr>
          <a:xfrm rot="5400000">
            <a:off x="-183168" y="5307680"/>
            <a:ext cx="2851263"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1" name="Ondertitel 2">
            <a:extLst>
              <a:ext uri="{FF2B5EF4-FFF2-40B4-BE49-F238E27FC236}">
                <a16:creationId xmlns:a16="http://schemas.microsoft.com/office/drawing/2014/main" id="{DCD259FC-79B5-41AB-BBC2-4D07C62B0949}"/>
              </a:ext>
            </a:extLst>
          </p:cNvPr>
          <p:cNvSpPr txBox="1">
            <a:spLocks/>
          </p:cNvSpPr>
          <p:nvPr userDrawn="1"/>
        </p:nvSpPr>
        <p:spPr>
          <a:xfrm>
            <a:off x="-31204" y="1442735"/>
            <a:ext cx="1481486"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kern="1200" cap="none" baseline="0">
              <a:solidFill>
                <a:srgbClr val="002757"/>
              </a:solidFill>
              <a:latin typeface="Tahoma" panose="020B0604030504040204" pitchFamily="34" charset="0"/>
              <a:ea typeface="Tahoma" panose="020B0604030504040204" pitchFamily="34" charset="0"/>
              <a:cs typeface="Tahoma" panose="020B0604030504040204" pitchFamily="34" charset="0"/>
            </a:endParaRPr>
          </a:p>
        </p:txBody>
      </p:sp>
      <p:sp>
        <p:nvSpPr>
          <p:cNvPr id="42" name="Minteken 41">
            <a:extLst>
              <a:ext uri="{FF2B5EF4-FFF2-40B4-BE49-F238E27FC236}">
                <a16:creationId xmlns:a16="http://schemas.microsoft.com/office/drawing/2014/main" id="{FB0D61FF-F819-41D6-9F0E-2A87A96AF34A}"/>
              </a:ext>
            </a:extLst>
          </p:cNvPr>
          <p:cNvSpPr/>
          <p:nvPr userDrawn="1"/>
        </p:nvSpPr>
        <p:spPr>
          <a:xfrm>
            <a:off x="-353435" y="166756"/>
            <a:ext cx="2776160"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3" name="Minteken 42">
            <a:extLst>
              <a:ext uri="{FF2B5EF4-FFF2-40B4-BE49-F238E27FC236}">
                <a16:creationId xmlns:a16="http://schemas.microsoft.com/office/drawing/2014/main" id="{1A9D60B7-98CA-44B4-A342-238265272E5D}"/>
              </a:ext>
            </a:extLst>
          </p:cNvPr>
          <p:cNvSpPr/>
          <p:nvPr userDrawn="1"/>
        </p:nvSpPr>
        <p:spPr>
          <a:xfrm>
            <a:off x="-221962" y="626338"/>
            <a:ext cx="1762587"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4" name="Minteken 43">
            <a:extLst>
              <a:ext uri="{FF2B5EF4-FFF2-40B4-BE49-F238E27FC236}">
                <a16:creationId xmlns:a16="http://schemas.microsoft.com/office/drawing/2014/main" id="{2AD40B60-09F3-42CA-BFC7-F232D5069233}"/>
              </a:ext>
            </a:extLst>
          </p:cNvPr>
          <p:cNvSpPr/>
          <p:nvPr userDrawn="1"/>
        </p:nvSpPr>
        <p:spPr>
          <a:xfrm>
            <a:off x="-155460" y="1111987"/>
            <a:ext cx="1256606"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14" name="Ondertitel 2">
            <a:extLst>
              <a:ext uri="{FF2B5EF4-FFF2-40B4-BE49-F238E27FC236}">
                <a16:creationId xmlns:a16="http://schemas.microsoft.com/office/drawing/2014/main" id="{DA9D40DB-B7E8-4A33-B5FB-9DD5105C49A1}"/>
              </a:ext>
            </a:extLst>
          </p:cNvPr>
          <p:cNvSpPr txBox="1">
            <a:spLocks/>
          </p:cNvSpPr>
          <p:nvPr userDrawn="1"/>
        </p:nvSpPr>
        <p:spPr>
          <a:xfrm>
            <a:off x="-31204" y="957086"/>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a:p>
        </p:txBody>
      </p:sp>
      <p:sp>
        <p:nvSpPr>
          <p:cNvPr id="12" name="Tijdelijke aanduiding voor tekst 11">
            <a:extLst>
              <a:ext uri="{FF2B5EF4-FFF2-40B4-BE49-F238E27FC236}">
                <a16:creationId xmlns:a16="http://schemas.microsoft.com/office/drawing/2014/main" id="{684198A2-C59F-4C38-9F72-765E48FA8235}"/>
              </a:ext>
            </a:extLst>
          </p:cNvPr>
          <p:cNvSpPr>
            <a:spLocks noGrp="1"/>
          </p:cNvSpPr>
          <p:nvPr>
            <p:ph type="body" sz="quarter" idx="10" hasCustomPrompt="1"/>
          </p:nvPr>
        </p:nvSpPr>
        <p:spPr>
          <a:xfrm>
            <a:off x="1495855" y="4825632"/>
            <a:ext cx="1853739"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a:t>&lt;Naam OPO&gt;</a:t>
            </a:r>
          </a:p>
        </p:txBody>
      </p:sp>
      <p:sp>
        <p:nvSpPr>
          <p:cNvPr id="29" name="Tijdelijke aanduiding voor tekst 11">
            <a:extLst>
              <a:ext uri="{FF2B5EF4-FFF2-40B4-BE49-F238E27FC236}">
                <a16:creationId xmlns:a16="http://schemas.microsoft.com/office/drawing/2014/main" id="{9B9004F5-4339-48FE-B04B-599527A63599}"/>
              </a:ext>
            </a:extLst>
          </p:cNvPr>
          <p:cNvSpPr>
            <a:spLocks noGrp="1"/>
          </p:cNvSpPr>
          <p:nvPr>
            <p:ph type="body" sz="quarter" idx="11" hasCustomPrompt="1"/>
          </p:nvPr>
        </p:nvSpPr>
        <p:spPr>
          <a:xfrm>
            <a:off x="1495855" y="5411372"/>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a:t>&lt;Hoofdstuk/Module/Onderdeel&gt;</a:t>
            </a:r>
          </a:p>
        </p:txBody>
      </p:sp>
      <p:sp>
        <p:nvSpPr>
          <p:cNvPr id="30" name="Tijdelijke aanduiding voor tekst 11">
            <a:extLst>
              <a:ext uri="{FF2B5EF4-FFF2-40B4-BE49-F238E27FC236}">
                <a16:creationId xmlns:a16="http://schemas.microsoft.com/office/drawing/2014/main" id="{73EE6705-1665-43A1-AB37-E50C48AA3F86}"/>
              </a:ext>
            </a:extLst>
          </p:cNvPr>
          <p:cNvSpPr>
            <a:spLocks noGrp="1"/>
          </p:cNvSpPr>
          <p:nvPr>
            <p:ph type="body" sz="quarter" idx="12" hasCustomPrompt="1"/>
          </p:nvPr>
        </p:nvSpPr>
        <p:spPr>
          <a:xfrm>
            <a:off x="1495855" y="5993878"/>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a:t>&lt;Naam Docent&gt;</a:t>
            </a:r>
          </a:p>
        </p:txBody>
      </p:sp>
      <p:sp>
        <p:nvSpPr>
          <p:cNvPr id="17" name="Tijdelijke aanduiding voor tekst 16">
            <a:extLst>
              <a:ext uri="{FF2B5EF4-FFF2-40B4-BE49-F238E27FC236}">
                <a16:creationId xmlns:a16="http://schemas.microsoft.com/office/drawing/2014/main" id="{B2803BC5-4FBF-4FFC-8CD7-56A7494327D9}"/>
              </a:ext>
            </a:extLst>
          </p:cNvPr>
          <p:cNvSpPr>
            <a:spLocks noGrp="1"/>
          </p:cNvSpPr>
          <p:nvPr>
            <p:ph type="body" sz="quarter" idx="13" hasCustomPrompt="1"/>
          </p:nvPr>
        </p:nvSpPr>
        <p:spPr>
          <a:xfrm>
            <a:off x="12937" y="923475"/>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pPr lvl="0"/>
            <a:r>
              <a:rPr lang="nl-NL"/>
              <a:t>&lt;Afstudeerrichting&gt;</a:t>
            </a:r>
            <a:endParaRPr lang="nl-BE"/>
          </a:p>
        </p:txBody>
      </p:sp>
      <p:sp>
        <p:nvSpPr>
          <p:cNvPr id="32" name="Tijdelijke aanduiding voor tekst 16">
            <a:extLst>
              <a:ext uri="{FF2B5EF4-FFF2-40B4-BE49-F238E27FC236}">
                <a16:creationId xmlns:a16="http://schemas.microsoft.com/office/drawing/2014/main" id="{2F60E031-BF26-44A1-A0B6-D48454BFD945}"/>
              </a:ext>
            </a:extLst>
          </p:cNvPr>
          <p:cNvSpPr>
            <a:spLocks noGrp="1"/>
          </p:cNvSpPr>
          <p:nvPr>
            <p:ph type="body" sz="quarter" idx="14" hasCustomPrompt="1"/>
          </p:nvPr>
        </p:nvSpPr>
        <p:spPr>
          <a:xfrm>
            <a:off x="12936" y="1429630"/>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sz="1200" kern="1200" cap="none" baseline="0">
                <a:solidFill>
                  <a:srgbClr val="002757"/>
                </a:solidFill>
                <a:latin typeface="Tahoma" panose="020B0604030504040204" pitchFamily="34" charset="0"/>
                <a:ea typeface="Tahoma" panose="020B0604030504040204" pitchFamily="34" charset="0"/>
                <a:cs typeface="Tahoma" panose="020B0604030504040204" pitchFamily="34" charset="0"/>
              </a:rPr>
              <a:t>&lt;Academiejaar&gt;</a:t>
            </a:r>
          </a:p>
        </p:txBody>
      </p:sp>
    </p:spTree>
    <p:extLst>
      <p:ext uri="{BB962C8B-B14F-4D97-AF65-F5344CB8AC3E}">
        <p14:creationId xmlns:p14="http://schemas.microsoft.com/office/powerpoint/2010/main" val="77426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0E7DD-EE9A-4CC9-8C25-676E51EFE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afbeelding 2">
            <a:extLst>
              <a:ext uri="{FF2B5EF4-FFF2-40B4-BE49-F238E27FC236}">
                <a16:creationId xmlns:a16="http://schemas.microsoft.com/office/drawing/2014/main" id="{E48A5BBD-EB4E-45D6-AE42-E48427169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BE"/>
          </a:p>
        </p:txBody>
      </p:sp>
      <p:sp>
        <p:nvSpPr>
          <p:cNvPr id="4" name="Tijdelijke aanduiding voor tekst 3">
            <a:extLst>
              <a:ext uri="{FF2B5EF4-FFF2-40B4-BE49-F238E27FC236}">
                <a16:creationId xmlns:a16="http://schemas.microsoft.com/office/drawing/2014/main" id="{D66EB8EC-DE0A-4D55-BC4C-614275BE1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0F5DBFE-351E-4EE8-ADAB-1EEF823A637C}"/>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BE0E090A-C01F-416E-BF13-483497611EBB}"/>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790A0E5-2670-4891-8045-AB40C835E0A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57914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ACC51-F7E5-40B9-80E8-1EF2107F0791}"/>
              </a:ext>
            </a:extLst>
          </p:cNvPr>
          <p:cNvSpPr>
            <a:spLocks noGrp="1"/>
          </p:cNvSpPr>
          <p:nvPr>
            <p:ph type="title"/>
          </p:nvPr>
        </p:nvSpPr>
        <p:spPr/>
        <p:txBody>
          <a:bodyPr/>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4CEA346F-2455-4321-99FC-0F55ECBC5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8DD5A672-E901-441A-AA8C-342314F34F21}"/>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FE36B37C-979A-4CE2-BFB9-1CEE33789817}"/>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66F279E-64B7-4995-8B2D-9E98200DC474}"/>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90348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4A3048B-7CB7-4CB7-9036-E1072F656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977AF696-8160-4BEE-B594-08AA6ED4B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F70B8EA8-32FF-45D6-BDF4-DEC9D5665FEE}"/>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701F5F5D-B431-4297-94E5-5C3E63450DE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D29EC59-10E4-4E90-AEF4-F74EC07C825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421473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641C2-BF9B-4FDD-914E-B64C21E0036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10DFE554-7232-4244-8A56-332314AEEEC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4" name="Tijdelijke aanduiding voor voettekst 3">
            <a:extLst>
              <a:ext uri="{FF2B5EF4-FFF2-40B4-BE49-F238E27FC236}">
                <a16:creationId xmlns:a16="http://schemas.microsoft.com/office/drawing/2014/main" id="{DEC717CF-2817-47D4-8B6A-AC3FF5712DF8}"/>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E2D9812-56C8-4D19-8865-A6D4C4A6D336}"/>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53525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78E84-41E7-4C0B-9876-95A81A828B2F}"/>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BADAD563-D612-4769-9B0D-FF5F1C302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22BECD8B-CD05-4F1D-A5CC-3FEA703FE79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F562C523-B3D7-4EB4-A7D6-382F9B9CC4A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89EF5C4-6487-432E-AB47-26229FE019EF}"/>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8290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F1C78-2104-4398-AD52-6781C48DD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2E324310-16AB-4268-B0C6-CF8B77613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60CD69EF-E63A-4D9C-8EFE-E80749E03A31}"/>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71547F23-F0D7-4208-A013-9AE0FF2EADD9}"/>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4AE972C-86E8-4E5F-8E59-2FB14076CEF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301048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DCFF4-3B50-4930-AEAE-782904E7527C}"/>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19E7AE46-BCF9-47C8-9BCC-B7B1F520A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inhoud 3">
            <a:extLst>
              <a:ext uri="{FF2B5EF4-FFF2-40B4-BE49-F238E27FC236}">
                <a16:creationId xmlns:a16="http://schemas.microsoft.com/office/drawing/2014/main" id="{B6C2F997-1F41-4A6F-9193-4DE7735AC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datum 4">
            <a:extLst>
              <a:ext uri="{FF2B5EF4-FFF2-40B4-BE49-F238E27FC236}">
                <a16:creationId xmlns:a16="http://schemas.microsoft.com/office/drawing/2014/main" id="{3B370E2F-2B3F-41AC-9A34-276EA7450FA3}"/>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CD63B9D7-3594-4F78-B540-B15463859D8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079CDB93-518D-4FDA-849A-10DC0942DF1D}"/>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68559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94D81-B112-42DA-9826-23E1C6113B41}"/>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5B25F2C9-29C7-4222-81BA-825176D7A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7496213-5C84-46EC-B711-CDF9FF6B6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tekst 4">
            <a:extLst>
              <a:ext uri="{FF2B5EF4-FFF2-40B4-BE49-F238E27FC236}">
                <a16:creationId xmlns:a16="http://schemas.microsoft.com/office/drawing/2014/main" id="{90DE4F81-0BA7-4244-BB5B-492AB97EF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E79B47A1-EE33-4FAB-B7C3-E0E137931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Tijdelijke aanduiding voor datum 6">
            <a:extLst>
              <a:ext uri="{FF2B5EF4-FFF2-40B4-BE49-F238E27FC236}">
                <a16:creationId xmlns:a16="http://schemas.microsoft.com/office/drawing/2014/main" id="{34D9D81A-0C3E-473B-ACBE-F498DB484952}"/>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8" name="Tijdelijke aanduiding voor voettekst 7">
            <a:extLst>
              <a:ext uri="{FF2B5EF4-FFF2-40B4-BE49-F238E27FC236}">
                <a16:creationId xmlns:a16="http://schemas.microsoft.com/office/drawing/2014/main" id="{58E84A63-52E6-431C-9002-3F2381DF1841}"/>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D27C1939-B8AA-4E0F-96C6-B7E933D9F811}"/>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3479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CCACC-50FC-4D5D-B072-A22D8C73E6F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B6B9E831-EE77-4B49-A32D-C50EA5628310}"/>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4" name="Tijdelijke aanduiding voor voettekst 3">
            <a:extLst>
              <a:ext uri="{FF2B5EF4-FFF2-40B4-BE49-F238E27FC236}">
                <a16:creationId xmlns:a16="http://schemas.microsoft.com/office/drawing/2014/main" id="{A471B315-B360-4DC4-BA25-C0DA3FE06DF9}"/>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586BE35D-89CF-4C78-936F-3A422D2BC19C}"/>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1195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2371665-6504-46CE-8623-7D4BFBF0630A}"/>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3" name="Tijdelijke aanduiding voor voettekst 2">
            <a:extLst>
              <a:ext uri="{FF2B5EF4-FFF2-40B4-BE49-F238E27FC236}">
                <a16:creationId xmlns:a16="http://schemas.microsoft.com/office/drawing/2014/main" id="{784B7614-A5E9-4A26-93ED-1BD778884699}"/>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36192D73-DEF2-4B61-8197-3941A2083E7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4142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ACD61-1A8D-412E-A5FB-A8531A8CE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4B81E522-E269-4346-BBFB-AA9518F2B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tekst 3">
            <a:extLst>
              <a:ext uri="{FF2B5EF4-FFF2-40B4-BE49-F238E27FC236}">
                <a16:creationId xmlns:a16="http://schemas.microsoft.com/office/drawing/2014/main" id="{B5BB402B-825A-444A-8506-A9ADBFE65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7827B8B6-F476-41CE-A0FB-94F76E07D16B}"/>
              </a:ext>
            </a:extLst>
          </p:cNvPr>
          <p:cNvSpPr>
            <a:spLocks noGrp="1"/>
          </p:cNvSpPr>
          <p:nvPr>
            <p:ph type="dt" sz="half" idx="10"/>
          </p:nvPr>
        </p:nvSpPr>
        <p:spPr/>
        <p:txBody>
          <a:bodyPr/>
          <a:lstStyle/>
          <a:p>
            <a:fld id="{1CD1815E-B49F-43FE-B280-CDF6682C3964}" type="datetimeFigureOut">
              <a:rPr lang="nl-BE" smtClean="0"/>
              <a:t>1/02/2023</a:t>
            </a:fld>
            <a:endParaRPr lang="nl-BE"/>
          </a:p>
        </p:txBody>
      </p:sp>
      <p:sp>
        <p:nvSpPr>
          <p:cNvPr id="6" name="Tijdelijke aanduiding voor voettekst 5">
            <a:extLst>
              <a:ext uri="{FF2B5EF4-FFF2-40B4-BE49-F238E27FC236}">
                <a16:creationId xmlns:a16="http://schemas.microsoft.com/office/drawing/2014/main" id="{E8C2B97C-695E-461A-825C-FBD17E162F6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A72EF0F-A630-466B-B88F-96526CAB13C5}"/>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9644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6C0F430-02B8-470E-88C4-D3F6A6EEE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FBDBA69-9857-4F89-AB15-40D66350F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7700B282-C115-4189-B97C-2C968D73F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1815E-B49F-43FE-B280-CDF6682C3964}" type="datetimeFigureOut">
              <a:rPr lang="nl-BE" smtClean="0"/>
              <a:t>1/02/2023</a:t>
            </a:fld>
            <a:endParaRPr lang="nl-BE"/>
          </a:p>
        </p:txBody>
      </p:sp>
      <p:sp>
        <p:nvSpPr>
          <p:cNvPr id="5" name="Tijdelijke aanduiding voor voettekst 4">
            <a:extLst>
              <a:ext uri="{FF2B5EF4-FFF2-40B4-BE49-F238E27FC236}">
                <a16:creationId xmlns:a16="http://schemas.microsoft.com/office/drawing/2014/main" id="{3C35CFB0-104D-43DF-ABAD-E8ED1A7E0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25331830-0F71-46FB-910E-F57D488F6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5C3A1-3160-4B3C-883F-23779442062A}" type="slidenum">
              <a:rPr lang="nl-BE" smtClean="0"/>
              <a:t>‹#›</a:t>
            </a:fld>
            <a:endParaRPr lang="nl-BE"/>
          </a:p>
        </p:txBody>
      </p:sp>
    </p:spTree>
    <p:extLst>
      <p:ext uri="{BB962C8B-B14F-4D97-AF65-F5344CB8AC3E}">
        <p14:creationId xmlns:p14="http://schemas.microsoft.com/office/powerpoint/2010/main" val="27646328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7_1A27BD0E.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31_50AAE7C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33_24736D9E.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34_309D8F8C.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3F_57CF5227.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38_28A1411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39_D970B9F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9_B840B789.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43_151AC308.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24_5F76016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30_787F3F.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2E_2CD7322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F5A620A-A011-4D84-9B3A-2E2A26CB752D}"/>
              </a:ext>
            </a:extLst>
          </p:cNvPr>
          <p:cNvSpPr>
            <a:spLocks noGrp="1"/>
          </p:cNvSpPr>
          <p:nvPr>
            <p:ph type="body" sz="quarter" idx="10"/>
          </p:nvPr>
        </p:nvSpPr>
        <p:spPr/>
        <p:txBody>
          <a:bodyPr>
            <a:normAutofit fontScale="92500"/>
          </a:bodyPr>
          <a:lstStyle/>
          <a:p>
            <a:r>
              <a:rPr lang="nl-BE" dirty="0"/>
              <a:t>Programming 2</a:t>
            </a:r>
          </a:p>
        </p:txBody>
      </p:sp>
      <p:sp>
        <p:nvSpPr>
          <p:cNvPr id="3" name="Tijdelijke aanduiding voor tekst 2">
            <a:extLst>
              <a:ext uri="{FF2B5EF4-FFF2-40B4-BE49-F238E27FC236}">
                <a16:creationId xmlns:a16="http://schemas.microsoft.com/office/drawing/2014/main" id="{FE6300A2-EC71-41FF-AE0F-732E9D6356D8}"/>
              </a:ext>
            </a:extLst>
          </p:cNvPr>
          <p:cNvSpPr>
            <a:spLocks noGrp="1"/>
          </p:cNvSpPr>
          <p:nvPr>
            <p:ph type="body" sz="quarter" idx="11"/>
          </p:nvPr>
        </p:nvSpPr>
        <p:spPr/>
        <p:txBody>
          <a:bodyPr>
            <a:normAutofit fontScale="85000" lnSpcReduction="20000"/>
          </a:bodyPr>
          <a:lstStyle/>
          <a:p>
            <a:r>
              <a:rPr lang="nl-BE" dirty="0" err="1"/>
              <a:t>Dictionaries</a:t>
            </a:r>
            <a:r>
              <a:rPr lang="nl-BE" dirty="0"/>
              <a:t>, </a:t>
            </a:r>
            <a:r>
              <a:rPr lang="nl-BE" dirty="0" err="1"/>
              <a:t>iterables</a:t>
            </a:r>
            <a:r>
              <a:rPr lang="nl-BE" dirty="0"/>
              <a:t> &amp; </a:t>
            </a:r>
            <a:r>
              <a:rPr lang="nl-BE" dirty="0" err="1"/>
              <a:t>Comprehension</a:t>
            </a:r>
            <a:r>
              <a:rPr lang="nl-BE" dirty="0"/>
              <a:t> </a:t>
            </a:r>
            <a:r>
              <a:rPr lang="nl-BE" dirty="0" err="1"/>
              <a:t>Expressions</a:t>
            </a:r>
            <a:endParaRPr lang="nl-BE" dirty="0"/>
          </a:p>
        </p:txBody>
      </p:sp>
      <p:sp>
        <p:nvSpPr>
          <p:cNvPr id="4" name="Tijdelijke aanduiding voor tekst 3">
            <a:extLst>
              <a:ext uri="{FF2B5EF4-FFF2-40B4-BE49-F238E27FC236}">
                <a16:creationId xmlns:a16="http://schemas.microsoft.com/office/drawing/2014/main" id="{E9783522-F7EF-439F-9882-8D73BFAE1CFC}"/>
              </a:ext>
            </a:extLst>
          </p:cNvPr>
          <p:cNvSpPr>
            <a:spLocks noGrp="1"/>
          </p:cNvSpPr>
          <p:nvPr>
            <p:ph type="body" sz="quarter" idx="12"/>
          </p:nvPr>
        </p:nvSpPr>
        <p:spPr/>
        <p:txBody>
          <a:bodyPr/>
          <a:lstStyle/>
          <a:p>
            <a:r>
              <a:rPr lang="nl-BE"/>
              <a:t>Serhat Erdogan</a:t>
            </a:r>
          </a:p>
        </p:txBody>
      </p:sp>
      <p:sp>
        <p:nvSpPr>
          <p:cNvPr id="5" name="Tijdelijke aanduiding voor tekst 4">
            <a:extLst>
              <a:ext uri="{FF2B5EF4-FFF2-40B4-BE49-F238E27FC236}">
                <a16:creationId xmlns:a16="http://schemas.microsoft.com/office/drawing/2014/main" id="{18834884-5A7C-4BFB-9AD5-5D969EB3F6E7}"/>
              </a:ext>
            </a:extLst>
          </p:cNvPr>
          <p:cNvSpPr>
            <a:spLocks noGrp="1"/>
          </p:cNvSpPr>
          <p:nvPr>
            <p:ph type="body" sz="quarter" idx="13"/>
          </p:nvPr>
        </p:nvSpPr>
        <p:spPr/>
        <p:txBody>
          <a:bodyPr>
            <a:normAutofit/>
          </a:bodyPr>
          <a:lstStyle/>
          <a:p>
            <a:r>
              <a:rPr lang="nl-BE"/>
              <a:t>General course</a:t>
            </a:r>
          </a:p>
        </p:txBody>
      </p:sp>
      <p:sp>
        <p:nvSpPr>
          <p:cNvPr id="6" name="Tijdelijke aanduiding voor tekst 5">
            <a:extLst>
              <a:ext uri="{FF2B5EF4-FFF2-40B4-BE49-F238E27FC236}">
                <a16:creationId xmlns:a16="http://schemas.microsoft.com/office/drawing/2014/main" id="{ABD0A1A9-0E44-46BE-AEEF-9C28B8724E51}"/>
              </a:ext>
            </a:extLst>
          </p:cNvPr>
          <p:cNvSpPr>
            <a:spLocks noGrp="1"/>
          </p:cNvSpPr>
          <p:nvPr>
            <p:ph type="body" sz="quarter" idx="14"/>
          </p:nvPr>
        </p:nvSpPr>
        <p:spPr/>
        <p:txBody>
          <a:bodyPr/>
          <a:lstStyle/>
          <a:p>
            <a:r>
              <a:rPr lang="nl-BE"/>
              <a:t>2022-2023</a:t>
            </a:r>
          </a:p>
        </p:txBody>
      </p:sp>
    </p:spTree>
    <p:extLst>
      <p:ext uri="{BB962C8B-B14F-4D97-AF65-F5344CB8AC3E}">
        <p14:creationId xmlns:p14="http://schemas.microsoft.com/office/powerpoint/2010/main" val="438811918"/>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solidFill>
                  <a:srgbClr val="404040"/>
                </a:solidFill>
                <a:latin typeface="Roboto Slab" pitchFamily="2" charset="0"/>
              </a:rPr>
              <a:t>Relationship key an value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222222"/>
                </a:solidFill>
                <a:latin typeface="source sans pro" panose="020B0503030403020204" pitchFamily="34" charset="0"/>
              </a:rPr>
              <a:t>In a Python </a:t>
            </a:r>
            <a:r>
              <a:rPr lang="en-US" dirty="0" err="1">
                <a:solidFill>
                  <a:srgbClr val="222222"/>
                </a:solidFill>
                <a:latin typeface="source sans pro" panose="020B0503030403020204" pitchFamily="34" charset="0"/>
              </a:rPr>
              <a:t>dictionart</a:t>
            </a:r>
            <a:r>
              <a:rPr lang="en-US" dirty="0">
                <a:solidFill>
                  <a:srgbClr val="222222"/>
                </a:solidFill>
                <a:latin typeface="source sans pro" panose="020B0503030403020204" pitchFamily="34" charset="0"/>
              </a:rPr>
              <a:t>, the </a:t>
            </a:r>
            <a:r>
              <a:rPr lang="en-US" b="1" dirty="0">
                <a:solidFill>
                  <a:srgbClr val="222222"/>
                </a:solidFill>
                <a:latin typeface="source sans pro" panose="020B0503030403020204" pitchFamily="34" charset="0"/>
              </a:rPr>
              <a:t>relationship between a key and its value </a:t>
            </a:r>
            <a:r>
              <a:rPr lang="en-US" dirty="0">
                <a:solidFill>
                  <a:srgbClr val="222222"/>
                </a:solidFill>
                <a:latin typeface="source sans pro" panose="020B0503030403020204" pitchFamily="34" charset="0"/>
              </a:rPr>
              <a:t>is completely </a:t>
            </a:r>
            <a:r>
              <a:rPr lang="en-US" b="1" dirty="0">
                <a:solidFill>
                  <a:srgbClr val="222222"/>
                </a:solidFill>
                <a:latin typeface="source sans pro" panose="020B0503030403020204" pitchFamily="34" charset="0"/>
              </a:rPr>
              <a:t>arbitrary</a:t>
            </a:r>
            <a:r>
              <a:rPr lang="en-US" dirty="0">
                <a:solidFill>
                  <a:srgbClr val="222222"/>
                </a:solidFill>
                <a:latin typeface="source sans pro" panose="020B0503030403020204" pitchFamily="34" charset="0"/>
              </a:rPr>
              <a:t>. Any key can be assigned to any value.</a:t>
            </a:r>
            <a:endParaRPr lang="en-US" i="0" dirty="0">
              <a:solidFill>
                <a:srgbClr val="222222"/>
              </a:solidFill>
              <a:effectLst/>
              <a:latin typeface="source sans pro" panose="020B0503030403020204" pitchFamily="34" charset="0"/>
            </a:endParaRPr>
          </a:p>
        </p:txBody>
      </p:sp>
      <p:graphicFrame>
        <p:nvGraphicFramePr>
          <p:cNvPr id="5" name="Table 5">
            <a:extLst>
              <a:ext uri="{FF2B5EF4-FFF2-40B4-BE49-F238E27FC236}">
                <a16:creationId xmlns:a16="http://schemas.microsoft.com/office/drawing/2014/main" id="{86B5E864-4475-4545-9665-B6942B6B588A}"/>
              </a:ext>
            </a:extLst>
          </p:cNvPr>
          <p:cNvGraphicFramePr>
            <a:graphicFrameLocks noGrp="1"/>
          </p:cNvGraphicFramePr>
          <p:nvPr>
            <p:extLst>
              <p:ext uri="{D42A27DB-BD31-4B8C-83A1-F6EECF244321}">
                <p14:modId xmlns:p14="http://schemas.microsoft.com/office/powerpoint/2010/main" val="3863396437"/>
              </p:ext>
            </p:extLst>
          </p:nvPr>
        </p:nvGraphicFramePr>
        <p:xfrm>
          <a:off x="1164352" y="3776698"/>
          <a:ext cx="4931648" cy="1685328"/>
        </p:xfrm>
        <a:graphic>
          <a:graphicData uri="http://schemas.openxmlformats.org/drawingml/2006/table">
            <a:tbl>
              <a:tblPr firstRow="1" bandRow="1">
                <a:tableStyleId>{2D5ABB26-0587-4C30-8999-92F81FD0307C}</a:tableStyleId>
              </a:tblPr>
              <a:tblGrid>
                <a:gridCol w="2465824">
                  <a:extLst>
                    <a:ext uri="{9D8B030D-6E8A-4147-A177-3AD203B41FA5}">
                      <a16:colId xmlns:a16="http://schemas.microsoft.com/office/drawing/2014/main" val="3228927911"/>
                    </a:ext>
                  </a:extLst>
                </a:gridCol>
                <a:gridCol w="2465824">
                  <a:extLst>
                    <a:ext uri="{9D8B030D-6E8A-4147-A177-3AD203B41FA5}">
                      <a16:colId xmlns:a16="http://schemas.microsoft.com/office/drawing/2014/main" val="2628409783"/>
                    </a:ext>
                  </a:extLst>
                </a:gridCol>
              </a:tblGrid>
              <a:tr h="421332">
                <a:tc>
                  <a:txBody>
                    <a:bodyPr/>
                    <a:lstStyle/>
                    <a:p>
                      <a:r>
                        <a:rPr lang="nl-BE" b="1" err="1"/>
                        <a:t>Key</a:t>
                      </a:r>
                      <a:endParaRPr lang="en-US" b="1"/>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b="1"/>
                        <a:t>Value</a:t>
                      </a:r>
                      <a:endParaRPr lang="en-US" b="1"/>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5003641"/>
                  </a:ext>
                </a:extLst>
              </a:tr>
              <a:tr h="421332">
                <a:tc>
                  <a:txBody>
                    <a:bodyPr/>
                    <a:lstStyle/>
                    <a:p>
                      <a:r>
                        <a:rPr lang="nl-BE" i="0"/>
                        <a:t>1</a:t>
                      </a:r>
                      <a:endParaRPr lang="en-US" i="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nl-BE" i="0"/>
                        <a:t>“</a:t>
                      </a:r>
                      <a:r>
                        <a:rPr lang="nl-BE" i="0" err="1"/>
                        <a:t>Sunday</a:t>
                      </a:r>
                      <a:r>
                        <a:rPr lang="nl-BE" i="0"/>
                        <a:t>”</a:t>
                      </a:r>
                      <a:endParaRPr lang="en-US" i="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06458218"/>
                  </a:ext>
                </a:extLst>
              </a:tr>
              <a:tr h="421332">
                <a:tc>
                  <a:txBody>
                    <a:bodyPr/>
                    <a:lstStyle/>
                    <a:p>
                      <a:r>
                        <a:rPr lang="nl-BE" i="0"/>
                        <a:t>“red”</a:t>
                      </a:r>
                      <a:endParaRPr lang="en-US" i="0"/>
                    </a:p>
                  </a:txBody>
                  <a:tcPr>
                    <a:lnL w="12700" cap="flat" cmpd="sng" algn="ctr">
                      <a:solidFill>
                        <a:schemeClr val="tx1"/>
                      </a:solidFill>
                      <a:prstDash val="solid"/>
                      <a:round/>
                      <a:headEnd type="none" w="med" len="med"/>
                      <a:tailEnd type="none" w="med" len="med"/>
                    </a:lnL>
                  </a:tcPr>
                </a:tc>
                <a:tc>
                  <a:txBody>
                    <a:bodyPr/>
                    <a:lstStyle/>
                    <a:p>
                      <a:r>
                        <a:rPr lang="nl-BE" i="0"/>
                        <a:t>12:45pm</a:t>
                      </a:r>
                      <a:endParaRPr lang="en-US" i="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42964"/>
                  </a:ext>
                </a:extLst>
              </a:tr>
              <a:tr h="421332">
                <a:tc>
                  <a:txBody>
                    <a:bodyPr/>
                    <a:lstStyle/>
                    <a:p>
                      <a:r>
                        <a:rPr lang="nl-BE" i="0"/>
                        <a:t>17</a:t>
                      </a:r>
                      <a:endParaRPr lang="en-US" i="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nl-BE" i="0"/>
                        <a:t>True</a:t>
                      </a:r>
                      <a:endParaRPr lang="en-US" i="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565642"/>
                  </a:ext>
                </a:extLst>
              </a:tr>
            </a:tbl>
          </a:graphicData>
        </a:graphic>
      </p:graphicFrame>
      <p:graphicFrame>
        <p:nvGraphicFramePr>
          <p:cNvPr id="6" name="Table 5">
            <a:extLst>
              <a:ext uri="{FF2B5EF4-FFF2-40B4-BE49-F238E27FC236}">
                <a16:creationId xmlns:a16="http://schemas.microsoft.com/office/drawing/2014/main" id="{92E3113D-F3E2-418F-8BC6-18B1F7ABB87C}"/>
              </a:ext>
            </a:extLst>
          </p:cNvPr>
          <p:cNvGraphicFramePr>
            <a:graphicFrameLocks noGrp="1"/>
          </p:cNvGraphicFramePr>
          <p:nvPr>
            <p:extLst>
              <p:ext uri="{D42A27DB-BD31-4B8C-83A1-F6EECF244321}">
                <p14:modId xmlns:p14="http://schemas.microsoft.com/office/powerpoint/2010/main" val="2941582087"/>
              </p:ext>
            </p:extLst>
          </p:nvPr>
        </p:nvGraphicFramePr>
        <p:xfrm>
          <a:off x="6944666" y="3245992"/>
          <a:ext cx="2465824" cy="2746740"/>
        </p:xfrm>
        <a:graphic>
          <a:graphicData uri="http://schemas.openxmlformats.org/drawingml/2006/table">
            <a:tbl>
              <a:tblPr firstRow="1" bandRow="1">
                <a:tableStyleId>{2D5ABB26-0587-4C30-8999-92F81FD0307C}</a:tableStyleId>
              </a:tblPr>
              <a:tblGrid>
                <a:gridCol w="2465824">
                  <a:extLst>
                    <a:ext uri="{9D8B030D-6E8A-4147-A177-3AD203B41FA5}">
                      <a16:colId xmlns:a16="http://schemas.microsoft.com/office/drawing/2014/main" val="3228927911"/>
                    </a:ext>
                  </a:extLst>
                </a:gridCol>
              </a:tblGrid>
              <a:tr h="421332">
                <a:tc>
                  <a:txBody>
                    <a:bodyPr/>
                    <a:lstStyle/>
                    <a:p>
                      <a:pPr algn="ctr"/>
                      <a:r>
                        <a:rPr lang="nl-BE" b="1" err="1"/>
                        <a:t>Valid</a:t>
                      </a:r>
                      <a:r>
                        <a:rPr lang="nl-BE" b="1"/>
                        <a:t> Dictionary </a:t>
                      </a:r>
                      <a:r>
                        <a:rPr lang="nl-BE" b="1" err="1"/>
                        <a:t>Key</a:t>
                      </a:r>
                      <a:r>
                        <a:rPr lang="nl-BE" b="1"/>
                        <a:t> types</a:t>
                      </a:r>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5003641"/>
                  </a:ext>
                </a:extLst>
              </a:tr>
              <a:tr h="421332">
                <a:tc>
                  <a:txBody>
                    <a:bodyPr/>
                    <a:lstStyle/>
                    <a:p>
                      <a:pPr algn="ctr"/>
                      <a:r>
                        <a:rPr lang="nl-BE" i="0"/>
                        <a:t>Integers</a:t>
                      </a:r>
                      <a:endParaRPr lang="en-US" i="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06458218"/>
                  </a:ext>
                </a:extLst>
              </a:tr>
              <a:tr h="421332">
                <a:tc>
                  <a:txBody>
                    <a:bodyPr/>
                    <a:lstStyle/>
                    <a:p>
                      <a:pPr algn="ctr"/>
                      <a:r>
                        <a:rPr lang="nl-BE" i="0" err="1"/>
                        <a:t>floats</a:t>
                      </a:r>
                      <a:endParaRPr lang="en-US" i="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42964"/>
                  </a:ext>
                </a:extLst>
              </a:tr>
              <a:tr h="421332">
                <a:tc>
                  <a:txBody>
                    <a:bodyPr/>
                    <a:lstStyle/>
                    <a:p>
                      <a:pPr algn="ctr"/>
                      <a:r>
                        <a:rPr lang="nl-BE" i="0"/>
                        <a:t>Strings</a:t>
                      </a:r>
                      <a:endParaRPr lang="en-US" i="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3565642"/>
                  </a:ext>
                </a:extLst>
              </a:tr>
              <a:tr h="421332">
                <a:tc>
                  <a:txBody>
                    <a:bodyPr/>
                    <a:lstStyle/>
                    <a:p>
                      <a:pPr algn="ctr"/>
                      <a:r>
                        <a:rPr lang="nl-BE" i="0" err="1"/>
                        <a:t>Booleans</a:t>
                      </a:r>
                      <a:endParaRPr lang="en-US" i="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172784"/>
                  </a:ext>
                </a:extLst>
              </a:tr>
              <a:tr h="421332">
                <a:tc>
                  <a:txBody>
                    <a:bodyPr/>
                    <a:lstStyle/>
                    <a:p>
                      <a:pPr algn="ctr"/>
                      <a:r>
                        <a:rPr lang="nl-BE" i="0" err="1"/>
                        <a:t>tuples</a:t>
                      </a:r>
                      <a:endParaRPr lang="en-US" i="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03186"/>
                  </a:ext>
                </a:extLst>
              </a:tr>
            </a:tbl>
          </a:graphicData>
        </a:graphic>
      </p:graphicFrame>
    </p:spTree>
    <p:extLst>
      <p:ext uri="{BB962C8B-B14F-4D97-AF65-F5344CB8AC3E}">
        <p14:creationId xmlns:p14="http://schemas.microsoft.com/office/powerpoint/2010/main" val="1353377734"/>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normAutofit/>
          </a:bodyPr>
          <a:lstStyle/>
          <a:p>
            <a:r>
              <a:rPr lang="en-US" b="1" i="0" dirty="0">
                <a:solidFill>
                  <a:srgbClr val="404040"/>
                </a:solidFill>
                <a:effectLst/>
                <a:latin typeface="Roboto Slab" pitchFamily="2" charset="0"/>
              </a:rPr>
              <a:t>Adding &amp; removing dictionary values</a:t>
            </a:r>
            <a:endParaRPr lang="nl-BE"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0" i="0">
              <a:solidFill>
                <a:srgbClr val="222222"/>
              </a:solidFill>
              <a:effectLst/>
              <a:latin typeface="source sans pro" panose="020B0503030403020204" pitchFamily="34" charset="0"/>
            </a:endParaRPr>
          </a:p>
        </p:txBody>
      </p:sp>
      <p:sp>
        <p:nvSpPr>
          <p:cNvPr id="4" name="Text Placeholder 2">
            <a:extLst>
              <a:ext uri="{FF2B5EF4-FFF2-40B4-BE49-F238E27FC236}">
                <a16:creationId xmlns:a16="http://schemas.microsoft.com/office/drawing/2014/main" id="{7CC1C2F9-1C01-49D4-9F3C-653CF627E3C8}"/>
              </a:ext>
            </a:extLst>
          </p:cNvPr>
          <p:cNvSpPr txBox="1">
            <a:spLocks/>
          </p:cNvSpPr>
          <p:nvPr/>
        </p:nvSpPr>
        <p:spPr>
          <a:xfrm>
            <a:off x="1569488" y="2211919"/>
            <a:ext cx="4284392" cy="2955393"/>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err="1">
                <a:solidFill>
                  <a:schemeClr val="tx1"/>
                </a:solidFill>
                <a:latin typeface="Consolas" panose="020B0609020204030204" pitchFamily="49" charset="0"/>
              </a:rPr>
              <a:t>dict_states</a:t>
            </a:r>
            <a:r>
              <a:rPr lang="en-US" sz="1600" dirty="0">
                <a:solidFill>
                  <a:schemeClr val="tx1"/>
                </a:solidFill>
                <a:latin typeface="Consolas" panose="020B0609020204030204" pitchFamily="49" charset="0"/>
              </a:rPr>
              <a:t> = </a:t>
            </a:r>
            <a:r>
              <a:rPr lang="en-US" sz="1600" dirty="0">
                <a:solidFill>
                  <a:schemeClr val="accent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California</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Sacramento</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New York</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Albany</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Texas</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Austin</a:t>
            </a:r>
            <a:r>
              <a:rPr lang="en-US" sz="1600" dirty="0">
                <a:solidFill>
                  <a:schemeClr val="tx1"/>
                </a:solidFill>
                <a:latin typeface="Consolas" panose="020B0609020204030204" pitchFamily="49" charset="0"/>
              </a:rPr>
              <a:t>'</a:t>
            </a:r>
          </a:p>
          <a:p>
            <a:pPr marL="0" indent="0" hangingPunct="1">
              <a:buNone/>
            </a:pPr>
            <a:r>
              <a:rPr lang="en-US" sz="1600" dirty="0">
                <a:solidFill>
                  <a:schemeClr val="accent1"/>
                </a:solidFill>
                <a:latin typeface="Consolas" panose="020B0609020204030204" pitchFamily="49" charset="0"/>
              </a:rPr>
              <a:t>}</a:t>
            </a:r>
            <a:endParaRPr lang="en-US" sz="1600" dirty="0">
              <a:solidFill>
                <a:schemeClr val="tx1"/>
              </a:solidFill>
              <a:latin typeface="Consolas" panose="020B0609020204030204" pitchFamily="49" charset="0"/>
            </a:endParaRPr>
          </a:p>
          <a:p>
            <a:pPr marL="0" indent="0">
              <a:buNone/>
            </a:pPr>
            <a:r>
              <a:rPr lang="en-US" sz="1600" dirty="0" err="1">
                <a:solidFill>
                  <a:schemeClr val="tx1"/>
                </a:solidFill>
                <a:latin typeface="Consolas" panose="020B0609020204030204" pitchFamily="49" charset="0"/>
              </a:rPr>
              <a:t>dict_states</a:t>
            </a:r>
            <a:r>
              <a:rPr lang="en-US" sz="1600" dirty="0">
                <a:solidFill>
                  <a:schemeClr val="accent6"/>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Colorado</a:t>
            </a:r>
            <a:r>
              <a:rPr lang="en-US" sz="1600" dirty="0">
                <a:solidFill>
                  <a:schemeClr val="tx1"/>
                </a:solidFill>
                <a:latin typeface="Consolas" panose="020B0609020204030204" pitchFamily="49" charset="0"/>
              </a:rPr>
              <a:t>'</a:t>
            </a:r>
            <a:r>
              <a:rPr lang="en-US" sz="1600" dirty="0">
                <a:solidFill>
                  <a:schemeClr val="accent6"/>
                </a:solidFill>
                <a:latin typeface="Consolas" panose="020B0609020204030204" pitchFamily="49" charset="0"/>
              </a:rPr>
              <a:t>]</a:t>
            </a:r>
            <a:r>
              <a:rPr lang="en-US" sz="1600" dirty="0">
                <a:solidFill>
                  <a:schemeClr val="accent1"/>
                </a:solidFill>
                <a:latin typeface="Consolas" panose="020B0609020204030204" pitchFamily="49" charset="0"/>
              </a:rPr>
              <a:t> = </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Denver</a:t>
            </a:r>
            <a:r>
              <a:rPr lang="en-US" sz="1600" dirty="0">
                <a:solidFill>
                  <a:schemeClr val="tx1"/>
                </a:solidFill>
                <a:latin typeface="Consolas" panose="020B0609020204030204" pitchFamily="49" charset="0"/>
              </a:rPr>
              <a:t>'</a:t>
            </a:r>
            <a:endParaRPr lang="en-US" sz="1600" dirty="0">
              <a:solidFill>
                <a:schemeClr val="accent1"/>
              </a:solidFill>
              <a:latin typeface="Consolas" panose="020B0609020204030204" pitchFamily="49" charset="0"/>
            </a:endParaRPr>
          </a:p>
          <a:p>
            <a:pPr marL="0" indent="0" hangingPunct="1">
              <a:buNone/>
            </a:pPr>
            <a:r>
              <a:rPr lang="en-US" sz="1600" dirty="0">
                <a:solidFill>
                  <a:schemeClr val="tx1"/>
                </a:solidFill>
                <a:latin typeface="Consolas" panose="020B0609020204030204" pitchFamily="49" charset="0"/>
              </a:rPr>
              <a:t>print</a:t>
            </a:r>
            <a:r>
              <a:rPr lang="en-US" sz="1600" dirty="0">
                <a:solidFill>
                  <a:schemeClr val="accent1"/>
                </a:solidFill>
                <a:latin typeface="Consolas" panose="020B0609020204030204" pitchFamily="49" charset="0"/>
              </a:rPr>
              <a:t>(</a:t>
            </a:r>
            <a:r>
              <a:rPr lang="en-US" sz="1600" dirty="0" err="1">
                <a:solidFill>
                  <a:schemeClr val="tx1"/>
                </a:solidFill>
                <a:latin typeface="Consolas" panose="020B0609020204030204" pitchFamily="49" charset="0"/>
              </a:rPr>
              <a:t>dict_states</a:t>
            </a:r>
            <a:r>
              <a:rPr lang="en-US" sz="1600" dirty="0">
                <a:solidFill>
                  <a:schemeClr val="accent1"/>
                </a:solidFill>
                <a:latin typeface="Consolas" panose="020B0609020204030204" pitchFamily="49" charset="0"/>
              </a:rPr>
              <a:t>)</a:t>
            </a:r>
          </a:p>
          <a:p>
            <a:pPr marL="0" indent="0" hangingPunct="1">
              <a:buNone/>
            </a:pPr>
            <a:endParaRPr lang="en-US" sz="1600" dirty="0">
              <a:solidFill>
                <a:schemeClr val="tx1"/>
              </a:solidFill>
              <a:latin typeface="Consolas" panose="020B0609020204030204" pitchFamily="49" charset="0"/>
            </a:endParaRPr>
          </a:p>
          <a:p>
            <a:pPr marL="0" indent="0" hangingPunct="1">
              <a:buNone/>
            </a:pPr>
            <a:endParaRPr lang="en-US" sz="1600" dirty="0">
              <a:solidFill>
                <a:schemeClr val="accent1"/>
              </a:solidFill>
              <a:latin typeface="Consolas" panose="020B0609020204030204" pitchFamily="49" charset="0"/>
            </a:endParaRPr>
          </a:p>
          <a:p>
            <a:pPr marL="0" indent="0" hangingPunct="1">
              <a:buNone/>
            </a:pPr>
            <a:endParaRPr lang="en-US" sz="1600" dirty="0">
              <a:solidFill>
                <a:schemeClr val="accent1"/>
              </a:solidFill>
              <a:latin typeface="Consolas" panose="020B0609020204030204" pitchFamily="49" charset="0"/>
            </a:endParaRPr>
          </a:p>
        </p:txBody>
      </p:sp>
      <p:sp>
        <p:nvSpPr>
          <p:cNvPr id="10" name="Text Placeholder 2">
            <a:extLst>
              <a:ext uri="{FF2B5EF4-FFF2-40B4-BE49-F238E27FC236}">
                <a16:creationId xmlns:a16="http://schemas.microsoft.com/office/drawing/2014/main" id="{2FC7F4CA-8AB9-4B5A-940B-580BB048FF6E}"/>
              </a:ext>
            </a:extLst>
          </p:cNvPr>
          <p:cNvSpPr txBox="1">
            <a:spLocks/>
          </p:cNvSpPr>
          <p:nvPr/>
        </p:nvSpPr>
        <p:spPr>
          <a:xfrm>
            <a:off x="1569489" y="5276897"/>
            <a:ext cx="4284392"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92500" lnSpcReduction="1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a:solidFill>
                  <a:schemeClr val="tx1"/>
                </a:solidFill>
              </a:rPr>
              <a:t>Output: </a:t>
            </a:r>
          </a:p>
          <a:p>
            <a:pPr marL="0" indent="0" hangingPunct="1">
              <a:buFont typeface="Arial"/>
              <a:buNone/>
            </a:pPr>
            <a:r>
              <a:rPr lang="nl-BE" sz="1600"/>
              <a:t>{'California': 'Sacramento', 'New York': '</a:t>
            </a:r>
            <a:r>
              <a:rPr lang="nl-BE" sz="1600" err="1"/>
              <a:t>Albany</a:t>
            </a:r>
            <a:r>
              <a:rPr lang="nl-BE" sz="1600"/>
              <a:t>', 'Texas': 'Austin', 'Colorado': 'Denver'}</a:t>
            </a:r>
            <a:endParaRPr lang="en-US" sz="1600"/>
          </a:p>
        </p:txBody>
      </p:sp>
      <p:sp>
        <p:nvSpPr>
          <p:cNvPr id="11" name="Text Placeholder 2">
            <a:extLst>
              <a:ext uri="{FF2B5EF4-FFF2-40B4-BE49-F238E27FC236}">
                <a16:creationId xmlns:a16="http://schemas.microsoft.com/office/drawing/2014/main" id="{33430322-B41F-4CAE-B7B2-8B2F33E21A32}"/>
              </a:ext>
            </a:extLst>
          </p:cNvPr>
          <p:cNvSpPr txBox="1">
            <a:spLocks/>
          </p:cNvSpPr>
          <p:nvPr/>
        </p:nvSpPr>
        <p:spPr>
          <a:xfrm>
            <a:off x="6234511" y="2211919"/>
            <a:ext cx="4284392" cy="2955393"/>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err="1">
                <a:solidFill>
                  <a:schemeClr val="tx1"/>
                </a:solidFill>
                <a:latin typeface="Consolas" panose="020B0609020204030204" pitchFamily="49" charset="0"/>
              </a:rPr>
              <a:t>dict_states</a:t>
            </a:r>
            <a:r>
              <a:rPr lang="en-US" sz="1600" dirty="0">
                <a:solidFill>
                  <a:schemeClr val="tx1"/>
                </a:solidFill>
                <a:latin typeface="Consolas" panose="020B0609020204030204" pitchFamily="49" charset="0"/>
              </a:rPr>
              <a:t> = </a:t>
            </a:r>
            <a:r>
              <a:rPr lang="en-US" sz="1600" dirty="0">
                <a:solidFill>
                  <a:schemeClr val="accent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California</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Sacramento</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New York</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Albany</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Texas</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Austin</a:t>
            </a:r>
            <a:r>
              <a:rPr lang="en-US" sz="1600" dirty="0">
                <a:solidFill>
                  <a:schemeClr val="tx1"/>
                </a:solidFill>
                <a:latin typeface="Consolas" panose="020B0609020204030204" pitchFamily="49" charset="0"/>
              </a:rPr>
              <a:t>’</a:t>
            </a:r>
          </a:p>
          <a:p>
            <a:pPr marL="0" indent="0" hangingPunct="1">
              <a:buNone/>
            </a:pPr>
            <a:r>
              <a:rPr lang="en-US" sz="1600" dirty="0">
                <a:solidFill>
                  <a:schemeClr val="accent1"/>
                </a:solidFill>
                <a:latin typeface="Consolas" panose="020B0609020204030204" pitchFamily="49" charset="0"/>
              </a:rPr>
              <a:t>}</a:t>
            </a:r>
            <a:endParaRPr lang="en-US" sz="1600" dirty="0">
              <a:solidFill>
                <a:schemeClr val="tx1"/>
              </a:solidFill>
              <a:latin typeface="Consolas" panose="020B0609020204030204" pitchFamily="49" charset="0"/>
            </a:endParaRPr>
          </a:p>
          <a:p>
            <a:pPr marL="0" indent="0">
              <a:buNone/>
            </a:pPr>
            <a:r>
              <a:rPr lang="en-US" sz="1600" dirty="0">
                <a:solidFill>
                  <a:schemeClr val="accent1"/>
                </a:solidFill>
                <a:latin typeface="Consolas" panose="020B0609020204030204" pitchFamily="49" charset="0"/>
              </a:rPr>
              <a:t>del</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dict_states</a:t>
            </a:r>
            <a:r>
              <a:rPr lang="en-US" sz="1600" dirty="0">
                <a:solidFill>
                  <a:schemeClr val="accent6"/>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California</a:t>
            </a:r>
            <a:r>
              <a:rPr lang="en-US" sz="1600" dirty="0">
                <a:solidFill>
                  <a:schemeClr val="tx1"/>
                </a:solidFill>
                <a:latin typeface="Consolas" panose="020B0609020204030204" pitchFamily="49" charset="0"/>
              </a:rPr>
              <a:t>'</a:t>
            </a:r>
            <a:r>
              <a:rPr lang="en-US" sz="1600" dirty="0">
                <a:solidFill>
                  <a:schemeClr val="accent6"/>
                </a:solidFill>
                <a:latin typeface="Consolas" panose="020B0609020204030204" pitchFamily="49" charset="0"/>
              </a:rPr>
              <a:t>]</a:t>
            </a:r>
            <a:endParaRPr lang="en-US" sz="1600" dirty="0">
              <a:solidFill>
                <a:schemeClr val="accent1"/>
              </a:solidFill>
              <a:latin typeface="Consolas" panose="020B0609020204030204" pitchFamily="49" charset="0"/>
            </a:endParaRPr>
          </a:p>
          <a:p>
            <a:pPr marL="0" indent="0" hangingPunct="1">
              <a:buNone/>
            </a:pPr>
            <a:r>
              <a:rPr lang="en-US" sz="1600" dirty="0">
                <a:solidFill>
                  <a:schemeClr val="tx1"/>
                </a:solidFill>
                <a:latin typeface="Consolas" panose="020B0609020204030204" pitchFamily="49" charset="0"/>
              </a:rPr>
              <a:t>print</a:t>
            </a:r>
            <a:r>
              <a:rPr lang="en-US" sz="1600" dirty="0">
                <a:solidFill>
                  <a:schemeClr val="accent1"/>
                </a:solidFill>
                <a:latin typeface="Consolas" panose="020B0609020204030204" pitchFamily="49" charset="0"/>
              </a:rPr>
              <a:t>(</a:t>
            </a:r>
            <a:r>
              <a:rPr lang="en-US" sz="1600" dirty="0" err="1">
                <a:solidFill>
                  <a:schemeClr val="tx1"/>
                </a:solidFill>
                <a:latin typeface="Consolas" panose="020B0609020204030204" pitchFamily="49" charset="0"/>
              </a:rPr>
              <a:t>dict_states</a:t>
            </a:r>
            <a:r>
              <a:rPr lang="en-US" sz="1600" dirty="0">
                <a:solidFill>
                  <a:schemeClr val="accent1"/>
                </a:solidFill>
                <a:latin typeface="Consolas" panose="020B0609020204030204" pitchFamily="49" charset="0"/>
              </a:rPr>
              <a:t>)</a:t>
            </a:r>
          </a:p>
          <a:p>
            <a:pPr marL="0" indent="0" hangingPunct="1">
              <a:buNone/>
            </a:pPr>
            <a:endParaRPr lang="en-US" sz="1600" dirty="0">
              <a:solidFill>
                <a:schemeClr val="accent1"/>
              </a:solidFill>
              <a:latin typeface="Consolas" panose="020B0609020204030204" pitchFamily="49" charset="0"/>
            </a:endParaRPr>
          </a:p>
          <a:p>
            <a:pPr marL="0" indent="0" hangingPunct="1">
              <a:buNone/>
            </a:pPr>
            <a:endParaRPr lang="en-US" sz="1600" dirty="0">
              <a:solidFill>
                <a:schemeClr val="accent1"/>
              </a:solidFill>
              <a:latin typeface="Consolas" panose="020B0609020204030204" pitchFamily="49" charset="0"/>
            </a:endParaRPr>
          </a:p>
        </p:txBody>
      </p:sp>
      <p:sp>
        <p:nvSpPr>
          <p:cNvPr id="12" name="Text Placeholder 2">
            <a:extLst>
              <a:ext uri="{FF2B5EF4-FFF2-40B4-BE49-F238E27FC236}">
                <a16:creationId xmlns:a16="http://schemas.microsoft.com/office/drawing/2014/main" id="{491BC589-DF6C-4852-BE14-6DEF3B7EC4AB}"/>
              </a:ext>
            </a:extLst>
          </p:cNvPr>
          <p:cNvSpPr txBox="1">
            <a:spLocks/>
          </p:cNvSpPr>
          <p:nvPr/>
        </p:nvSpPr>
        <p:spPr>
          <a:xfrm>
            <a:off x="6234512" y="5276897"/>
            <a:ext cx="4284392"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a:solidFill>
                  <a:schemeClr val="tx1"/>
                </a:solidFill>
              </a:rPr>
              <a:t>Output: </a:t>
            </a:r>
          </a:p>
          <a:p>
            <a:pPr marL="0" indent="0" hangingPunct="1">
              <a:buFont typeface="Arial"/>
              <a:buNone/>
            </a:pPr>
            <a:r>
              <a:rPr lang="en-US" sz="1600"/>
              <a:t>{'New York': 'Albany', 'Texas': 'Austin'}</a:t>
            </a:r>
          </a:p>
        </p:txBody>
      </p:sp>
      <p:sp>
        <p:nvSpPr>
          <p:cNvPr id="5" name="Left Brace 4">
            <a:extLst>
              <a:ext uri="{FF2B5EF4-FFF2-40B4-BE49-F238E27FC236}">
                <a16:creationId xmlns:a16="http://schemas.microsoft.com/office/drawing/2014/main" id="{0AF7AB00-75F1-4266-883E-D4B0BF4B6CBD}"/>
              </a:ext>
            </a:extLst>
          </p:cNvPr>
          <p:cNvSpPr/>
          <p:nvPr/>
        </p:nvSpPr>
        <p:spPr>
          <a:xfrm>
            <a:off x="1306284" y="3938743"/>
            <a:ext cx="183276" cy="581891"/>
          </a:xfrm>
          <a:prstGeom prst="leftBrace">
            <a:avLst/>
          </a:prstGeom>
          <a:ln>
            <a:solidFill>
              <a:srgbClr val="C0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E69D602-9D8B-4160-8BED-1D7896217F67}"/>
              </a:ext>
            </a:extLst>
          </p:cNvPr>
          <p:cNvSpPr txBox="1"/>
          <p:nvPr/>
        </p:nvSpPr>
        <p:spPr>
          <a:xfrm>
            <a:off x="127645" y="3876634"/>
            <a:ext cx="1222745" cy="584775"/>
          </a:xfrm>
          <a:prstGeom prst="rect">
            <a:avLst/>
          </a:prstGeom>
          <a:noFill/>
        </p:spPr>
        <p:txBody>
          <a:bodyPr wrap="square" rtlCol="0">
            <a:spAutoFit/>
          </a:bodyPr>
          <a:lstStyle/>
          <a:p>
            <a:pPr algn="ctr"/>
            <a:r>
              <a:rPr lang="nl-BE" sz="1600" b="1" err="1">
                <a:solidFill>
                  <a:srgbClr val="C00000"/>
                </a:solidFill>
              </a:rPr>
              <a:t>Adding</a:t>
            </a:r>
            <a:r>
              <a:rPr lang="nl-BE" sz="1600" b="1">
                <a:solidFill>
                  <a:srgbClr val="C00000"/>
                </a:solidFill>
              </a:rPr>
              <a:t> </a:t>
            </a:r>
            <a:r>
              <a:rPr lang="nl-BE" sz="1600" b="1" err="1">
                <a:solidFill>
                  <a:srgbClr val="C00000"/>
                </a:solidFill>
              </a:rPr>
              <a:t>to</a:t>
            </a:r>
            <a:r>
              <a:rPr lang="nl-BE" sz="1600" b="1">
                <a:solidFill>
                  <a:srgbClr val="C00000"/>
                </a:solidFill>
              </a:rPr>
              <a:t> </a:t>
            </a:r>
            <a:r>
              <a:rPr lang="nl-BE" sz="1600" b="1" err="1">
                <a:solidFill>
                  <a:srgbClr val="C00000"/>
                </a:solidFill>
              </a:rPr>
              <a:t>dictionary</a:t>
            </a:r>
            <a:endParaRPr lang="en-US" sz="1600" b="1">
              <a:solidFill>
                <a:srgbClr val="C00000"/>
              </a:solidFill>
            </a:endParaRPr>
          </a:p>
        </p:txBody>
      </p:sp>
      <p:sp>
        <p:nvSpPr>
          <p:cNvPr id="13" name="Left Brace 12">
            <a:extLst>
              <a:ext uri="{FF2B5EF4-FFF2-40B4-BE49-F238E27FC236}">
                <a16:creationId xmlns:a16="http://schemas.microsoft.com/office/drawing/2014/main" id="{8615522B-3CBA-4B2F-9D7B-16DDBAFA8FE0}"/>
              </a:ext>
            </a:extLst>
          </p:cNvPr>
          <p:cNvSpPr/>
          <p:nvPr/>
        </p:nvSpPr>
        <p:spPr>
          <a:xfrm flipH="1">
            <a:off x="10627462" y="3938743"/>
            <a:ext cx="208806" cy="581891"/>
          </a:xfrm>
          <a:prstGeom prst="leftBrace">
            <a:avLst/>
          </a:prstGeom>
          <a:ln>
            <a:solidFill>
              <a:srgbClr val="C0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1AE1EA86-1D61-40A0-B19E-9F846648BB33}"/>
              </a:ext>
            </a:extLst>
          </p:cNvPr>
          <p:cNvSpPr txBox="1"/>
          <p:nvPr/>
        </p:nvSpPr>
        <p:spPr>
          <a:xfrm>
            <a:off x="10836268" y="3845562"/>
            <a:ext cx="1222745" cy="830997"/>
          </a:xfrm>
          <a:prstGeom prst="rect">
            <a:avLst/>
          </a:prstGeom>
          <a:noFill/>
        </p:spPr>
        <p:txBody>
          <a:bodyPr wrap="square" rtlCol="0">
            <a:spAutoFit/>
          </a:bodyPr>
          <a:lstStyle/>
          <a:p>
            <a:pPr algn="ctr"/>
            <a:r>
              <a:rPr lang="nl-BE" sz="1600" b="1" err="1">
                <a:solidFill>
                  <a:srgbClr val="C00000"/>
                </a:solidFill>
              </a:rPr>
              <a:t>Remove</a:t>
            </a:r>
            <a:r>
              <a:rPr lang="nl-BE" sz="1600" b="1">
                <a:solidFill>
                  <a:srgbClr val="C00000"/>
                </a:solidFill>
              </a:rPr>
              <a:t> item </a:t>
            </a:r>
            <a:r>
              <a:rPr lang="nl-BE" sz="1600" b="1" err="1">
                <a:solidFill>
                  <a:srgbClr val="C00000"/>
                </a:solidFill>
              </a:rPr>
              <a:t>from</a:t>
            </a:r>
            <a:r>
              <a:rPr lang="nl-BE" sz="1600" b="1">
                <a:solidFill>
                  <a:srgbClr val="C00000"/>
                </a:solidFill>
              </a:rPr>
              <a:t> </a:t>
            </a:r>
            <a:r>
              <a:rPr lang="nl-BE" sz="1600" b="1" err="1">
                <a:solidFill>
                  <a:srgbClr val="C00000"/>
                </a:solidFill>
              </a:rPr>
              <a:t>dictionary</a:t>
            </a:r>
            <a:endParaRPr lang="en-US" sz="1600" b="1">
              <a:solidFill>
                <a:srgbClr val="C00000"/>
              </a:solidFill>
            </a:endParaRPr>
          </a:p>
        </p:txBody>
      </p:sp>
    </p:spTree>
    <p:extLst>
      <p:ext uri="{BB962C8B-B14F-4D97-AF65-F5344CB8AC3E}">
        <p14:creationId xmlns:p14="http://schemas.microsoft.com/office/powerpoint/2010/main" val="248948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normAutofit/>
          </a:bodyPr>
          <a:lstStyle/>
          <a:p>
            <a:r>
              <a:rPr lang="en-US" b="1" i="0" dirty="0">
                <a:solidFill>
                  <a:srgbClr val="404040"/>
                </a:solidFill>
                <a:effectLst/>
                <a:latin typeface="Roboto Slab" pitchFamily="2" charset="0"/>
              </a:rPr>
              <a:t>Checking for keys &amp; Iterating over dictionary</a:t>
            </a:r>
            <a:endParaRPr lang="nl-BE"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0" i="0">
              <a:solidFill>
                <a:srgbClr val="222222"/>
              </a:solidFill>
              <a:effectLst/>
              <a:latin typeface="source sans pro" panose="020B0503030403020204" pitchFamily="34" charset="0"/>
            </a:endParaRPr>
          </a:p>
        </p:txBody>
      </p:sp>
      <p:sp>
        <p:nvSpPr>
          <p:cNvPr id="4" name="Text Placeholder 2">
            <a:extLst>
              <a:ext uri="{FF2B5EF4-FFF2-40B4-BE49-F238E27FC236}">
                <a16:creationId xmlns:a16="http://schemas.microsoft.com/office/drawing/2014/main" id="{7CC1C2F9-1C01-49D4-9F3C-653CF627E3C8}"/>
              </a:ext>
            </a:extLst>
          </p:cNvPr>
          <p:cNvSpPr txBox="1">
            <a:spLocks/>
          </p:cNvSpPr>
          <p:nvPr/>
        </p:nvSpPr>
        <p:spPr>
          <a:xfrm>
            <a:off x="1020597" y="1911473"/>
            <a:ext cx="4738287" cy="3560273"/>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92500" lnSpcReduction="1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err="1">
                <a:solidFill>
                  <a:schemeClr val="tx1"/>
                </a:solidFill>
                <a:latin typeface="Consolas" panose="020B0609020204030204" pitchFamily="49" charset="0"/>
              </a:rPr>
              <a:t>dict_states</a:t>
            </a:r>
            <a:r>
              <a:rPr lang="en-US" sz="1600" dirty="0">
                <a:solidFill>
                  <a:schemeClr val="tx1"/>
                </a:solidFill>
                <a:latin typeface="Consolas" panose="020B0609020204030204" pitchFamily="49" charset="0"/>
              </a:rPr>
              <a:t> = </a:t>
            </a:r>
            <a:r>
              <a:rPr lang="en-US" sz="1600" dirty="0">
                <a:solidFill>
                  <a:schemeClr val="accent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California</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Sacramento</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New York</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Albany</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Texas</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Austin</a:t>
            </a:r>
            <a:r>
              <a:rPr lang="en-US" sz="1600" dirty="0">
                <a:solidFill>
                  <a:schemeClr val="tx1"/>
                </a:solidFill>
                <a:latin typeface="Consolas" panose="020B0609020204030204" pitchFamily="49" charset="0"/>
              </a:rPr>
              <a:t>’</a:t>
            </a:r>
          </a:p>
          <a:p>
            <a:pPr marL="0" indent="0" hangingPunct="1">
              <a:buNone/>
            </a:pPr>
            <a:r>
              <a:rPr lang="en-US" sz="1600" dirty="0">
                <a:solidFill>
                  <a:schemeClr val="accent1"/>
                </a:solidFill>
                <a:latin typeface="Consolas" panose="020B0609020204030204" pitchFamily="49" charset="0"/>
              </a:rPr>
              <a:t>}</a:t>
            </a:r>
          </a:p>
          <a:p>
            <a:pPr marL="0" indent="0" hangingPunct="1">
              <a:buNone/>
            </a:pPr>
            <a:r>
              <a:rPr lang="en-US" sz="1600" dirty="0">
                <a:solidFill>
                  <a:schemeClr val="accent6"/>
                </a:solidFill>
                <a:latin typeface="Consolas" panose="020B0609020204030204" pitchFamily="49" charset="0"/>
              </a:rPr>
              <a:t>#Checking if the key exist in the dictionary</a:t>
            </a:r>
          </a:p>
          <a:p>
            <a:pPr marL="0" indent="0" hangingPunct="1">
              <a:buNone/>
            </a:pPr>
            <a:r>
              <a:rPr lang="en-US" sz="1600" dirty="0">
                <a:solidFill>
                  <a:schemeClr val="accent1"/>
                </a:solidFill>
                <a:latin typeface="Consolas" panose="020B0609020204030204" pitchFamily="49" charset="0"/>
              </a:rPr>
              <a:t>if</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Belgium</a:t>
            </a:r>
            <a:r>
              <a:rPr lang="en-US" sz="1600" dirty="0">
                <a:solidFill>
                  <a:schemeClr val="tx1"/>
                </a:solidFill>
                <a:latin typeface="Consolas" panose="020B0609020204030204" pitchFamily="49" charset="0"/>
              </a:rPr>
              <a:t>" </a:t>
            </a:r>
            <a:r>
              <a:rPr lang="en-US" sz="1600" dirty="0">
                <a:solidFill>
                  <a:schemeClr val="accent1"/>
                </a:solidFill>
                <a:latin typeface="Consolas" panose="020B0609020204030204" pitchFamily="49" charset="0"/>
              </a:rPr>
              <a:t>in</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dict_states</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print("</a:t>
            </a:r>
            <a:r>
              <a:rPr lang="en-US" sz="1600" dirty="0">
                <a:solidFill>
                  <a:schemeClr val="accent2"/>
                </a:solidFill>
                <a:latin typeface="Consolas" panose="020B0609020204030204" pitchFamily="49" charset="0"/>
              </a:rPr>
              <a:t>True</a:t>
            </a:r>
            <a:r>
              <a:rPr lang="en-US" sz="1600" dirty="0">
                <a:solidFill>
                  <a:schemeClr val="tx1"/>
                </a:solidFill>
                <a:latin typeface="Consolas" panose="020B0609020204030204" pitchFamily="49" charset="0"/>
              </a:rPr>
              <a:t>")</a:t>
            </a:r>
          </a:p>
          <a:p>
            <a:pPr marL="0" indent="0">
              <a:buNone/>
            </a:pPr>
            <a:r>
              <a:rPr lang="en-US" sz="1600" dirty="0">
                <a:solidFill>
                  <a:schemeClr val="accent6"/>
                </a:solidFill>
                <a:latin typeface="Consolas" panose="020B0609020204030204" pitchFamily="49" charset="0"/>
              </a:rPr>
              <a:t>#You can use “else” also </a:t>
            </a:r>
            <a:r>
              <a:rPr lang="en-US" sz="1600" dirty="0" err="1">
                <a:solidFill>
                  <a:schemeClr val="accent6"/>
                </a:solidFill>
                <a:latin typeface="Consolas" panose="020B0609020204030204" pitchFamily="49" charset="0"/>
              </a:rPr>
              <a:t>ofcourse</a:t>
            </a:r>
            <a:endParaRPr lang="en-US" sz="1600" dirty="0">
              <a:solidFill>
                <a:schemeClr val="tx1"/>
              </a:solidFill>
              <a:latin typeface="Consolas" panose="020B0609020204030204" pitchFamily="49" charset="0"/>
            </a:endParaRPr>
          </a:p>
          <a:p>
            <a:pPr marL="0" indent="0" hangingPunct="1">
              <a:buNone/>
            </a:pPr>
            <a:r>
              <a:rPr lang="en-US" sz="1600" dirty="0">
                <a:solidFill>
                  <a:schemeClr val="accent1"/>
                </a:solidFill>
                <a:latin typeface="Consolas" panose="020B0609020204030204" pitchFamily="49" charset="0"/>
              </a:rPr>
              <a:t>if</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Belgium</a:t>
            </a:r>
            <a:r>
              <a:rPr lang="en-US" sz="1600" dirty="0">
                <a:solidFill>
                  <a:schemeClr val="tx1"/>
                </a:solidFill>
                <a:latin typeface="Consolas" panose="020B0609020204030204" pitchFamily="49" charset="0"/>
              </a:rPr>
              <a:t>" </a:t>
            </a:r>
            <a:r>
              <a:rPr lang="en-US" sz="1600" dirty="0">
                <a:solidFill>
                  <a:schemeClr val="accent1"/>
                </a:solidFill>
                <a:latin typeface="Consolas" panose="020B0609020204030204" pitchFamily="49" charset="0"/>
              </a:rPr>
              <a:t>not</a:t>
            </a:r>
            <a:r>
              <a:rPr lang="en-US" sz="1600" dirty="0">
                <a:solidFill>
                  <a:schemeClr val="tx1"/>
                </a:solidFill>
                <a:latin typeface="Consolas" panose="020B0609020204030204" pitchFamily="49" charset="0"/>
              </a:rPr>
              <a:t> </a:t>
            </a:r>
            <a:r>
              <a:rPr lang="en-US" sz="1600" dirty="0">
                <a:solidFill>
                  <a:schemeClr val="accent1"/>
                </a:solidFill>
                <a:latin typeface="Consolas" panose="020B0609020204030204" pitchFamily="49" charset="0"/>
              </a:rPr>
              <a:t>in</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dict_states</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print("</a:t>
            </a:r>
            <a:r>
              <a:rPr lang="en-US" sz="1600" dirty="0">
                <a:solidFill>
                  <a:schemeClr val="accent2"/>
                </a:solidFill>
                <a:latin typeface="Consolas" panose="020B0609020204030204" pitchFamily="49" charset="0"/>
              </a:rPr>
              <a:t>False</a:t>
            </a:r>
            <a:r>
              <a:rPr lang="en-US" sz="1600" dirty="0">
                <a:solidFill>
                  <a:schemeClr val="tx1"/>
                </a:solidFill>
                <a:latin typeface="Consolas" panose="020B0609020204030204" pitchFamily="49" charset="0"/>
              </a:rPr>
              <a:t>")</a:t>
            </a:r>
          </a:p>
          <a:p>
            <a:pPr marL="0" indent="0" hangingPunct="1">
              <a:buNone/>
            </a:pPr>
            <a:endParaRPr lang="en-US" sz="1600" dirty="0">
              <a:solidFill>
                <a:schemeClr val="accent1"/>
              </a:solidFill>
              <a:latin typeface="Consolas" panose="020B0609020204030204" pitchFamily="49" charset="0"/>
            </a:endParaRPr>
          </a:p>
          <a:p>
            <a:pPr marL="0" indent="0" hangingPunct="1">
              <a:buNone/>
            </a:pPr>
            <a:endParaRPr lang="en-US" sz="1600" dirty="0">
              <a:solidFill>
                <a:schemeClr val="accent1"/>
              </a:solidFill>
              <a:latin typeface="Consolas" panose="020B0609020204030204" pitchFamily="49" charset="0"/>
            </a:endParaRPr>
          </a:p>
        </p:txBody>
      </p:sp>
      <p:sp>
        <p:nvSpPr>
          <p:cNvPr id="10" name="Text Placeholder 2">
            <a:extLst>
              <a:ext uri="{FF2B5EF4-FFF2-40B4-BE49-F238E27FC236}">
                <a16:creationId xmlns:a16="http://schemas.microsoft.com/office/drawing/2014/main" id="{2FC7F4CA-8AB9-4B5A-940B-580BB048FF6E}"/>
              </a:ext>
            </a:extLst>
          </p:cNvPr>
          <p:cNvSpPr txBox="1">
            <a:spLocks/>
          </p:cNvSpPr>
          <p:nvPr/>
        </p:nvSpPr>
        <p:spPr>
          <a:xfrm>
            <a:off x="1020596" y="5692531"/>
            <a:ext cx="4738287"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a:solidFill>
                  <a:schemeClr val="tx1"/>
                </a:solidFill>
              </a:rPr>
              <a:t>Output: </a:t>
            </a:r>
          </a:p>
          <a:p>
            <a:pPr marL="0" indent="0" hangingPunct="1">
              <a:buFont typeface="Arial"/>
              <a:buNone/>
            </a:pPr>
            <a:r>
              <a:rPr lang="nl-BE" sz="1600" err="1"/>
              <a:t>False</a:t>
            </a:r>
            <a:endParaRPr lang="en-US" sz="1600"/>
          </a:p>
        </p:txBody>
      </p:sp>
      <p:sp>
        <p:nvSpPr>
          <p:cNvPr id="11" name="Text Placeholder 2">
            <a:extLst>
              <a:ext uri="{FF2B5EF4-FFF2-40B4-BE49-F238E27FC236}">
                <a16:creationId xmlns:a16="http://schemas.microsoft.com/office/drawing/2014/main" id="{33430322-B41F-4CAE-B7B2-8B2F33E21A32}"/>
              </a:ext>
            </a:extLst>
          </p:cNvPr>
          <p:cNvSpPr txBox="1">
            <a:spLocks/>
          </p:cNvSpPr>
          <p:nvPr/>
        </p:nvSpPr>
        <p:spPr>
          <a:xfrm>
            <a:off x="5949537" y="1923803"/>
            <a:ext cx="5569527" cy="3560273"/>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err="1">
                <a:solidFill>
                  <a:schemeClr val="tx1"/>
                </a:solidFill>
                <a:latin typeface="Consolas" panose="020B0609020204030204" pitchFamily="49" charset="0"/>
              </a:rPr>
              <a:t>dict_states</a:t>
            </a:r>
            <a:r>
              <a:rPr lang="en-US" sz="1600" dirty="0">
                <a:solidFill>
                  <a:schemeClr val="tx1"/>
                </a:solidFill>
                <a:latin typeface="Consolas" panose="020B0609020204030204" pitchFamily="49" charset="0"/>
              </a:rPr>
              <a:t> = </a:t>
            </a:r>
            <a:r>
              <a:rPr lang="en-US" sz="1600" dirty="0">
                <a:solidFill>
                  <a:schemeClr val="accent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California</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Sacramento</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New York</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Albany</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Texas</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Austin</a:t>
            </a:r>
            <a:r>
              <a:rPr lang="en-US" sz="1600" dirty="0">
                <a:solidFill>
                  <a:schemeClr val="tx1"/>
                </a:solidFill>
                <a:latin typeface="Consolas" panose="020B0609020204030204" pitchFamily="49" charset="0"/>
              </a:rPr>
              <a:t>’</a:t>
            </a:r>
          </a:p>
          <a:p>
            <a:pPr marL="0" indent="0" hangingPunct="1">
              <a:buNone/>
            </a:pPr>
            <a:r>
              <a:rPr lang="en-US" sz="1600" dirty="0">
                <a:solidFill>
                  <a:schemeClr val="accent1"/>
                </a:solidFill>
                <a:latin typeface="Consolas" panose="020B0609020204030204" pitchFamily="49" charset="0"/>
              </a:rPr>
              <a:t>}</a:t>
            </a:r>
          </a:p>
          <a:p>
            <a:pPr marL="0" indent="0">
              <a:buNone/>
            </a:pPr>
            <a:r>
              <a:rPr lang="en-US" sz="1600" dirty="0">
                <a:solidFill>
                  <a:schemeClr val="accent6"/>
                </a:solidFill>
                <a:latin typeface="Consolas" panose="020B0609020204030204" pitchFamily="49" charset="0"/>
              </a:rPr>
              <a:t>#Items() returns a list-like object containing tuples of key-value pairs</a:t>
            </a:r>
            <a:endParaRPr lang="en-US" sz="1600" dirty="0">
              <a:solidFill>
                <a:schemeClr val="tx1"/>
              </a:solidFill>
              <a:latin typeface="Consolas" panose="020B0609020204030204" pitchFamily="49" charset="0"/>
            </a:endParaRPr>
          </a:p>
          <a:p>
            <a:pPr marL="0" indent="0">
              <a:buNone/>
            </a:pPr>
            <a:r>
              <a:rPr lang="en-US" sz="1600" dirty="0">
                <a:solidFill>
                  <a:schemeClr val="accent1"/>
                </a:solidFill>
                <a:latin typeface="Consolas" panose="020B0609020204030204" pitchFamily="49" charset="0"/>
              </a:rPr>
              <a:t>for</a:t>
            </a:r>
            <a:r>
              <a:rPr lang="en-US" sz="1600" dirty="0">
                <a:solidFill>
                  <a:schemeClr val="tx1"/>
                </a:solidFill>
                <a:latin typeface="Consolas" panose="020B0609020204030204" pitchFamily="49" charset="0"/>
              </a:rPr>
              <a:t> state, capital </a:t>
            </a:r>
            <a:r>
              <a:rPr lang="en-US" sz="1600" dirty="0">
                <a:solidFill>
                  <a:schemeClr val="accent1"/>
                </a:solidFill>
                <a:latin typeface="Consolas" panose="020B0609020204030204" pitchFamily="49" charset="0"/>
              </a:rPr>
              <a:t>in</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dict_states.items</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p>
          <a:p>
            <a:pPr marL="0" indent="0">
              <a:buNone/>
            </a:pPr>
            <a:r>
              <a:rPr lang="en-US" sz="1600" dirty="0">
                <a:solidFill>
                  <a:schemeClr val="tx1"/>
                </a:solidFill>
                <a:latin typeface="Consolas" panose="020B0609020204030204" pitchFamily="49" charset="0"/>
              </a:rPr>
              <a:t>    print</a:t>
            </a:r>
            <a:r>
              <a:rPr lang="en-US" sz="1600" dirty="0">
                <a:solidFill>
                  <a:schemeClr val="accent1"/>
                </a:solidFill>
                <a:latin typeface="Consolas" panose="020B0609020204030204" pitchFamily="49" charset="0"/>
              </a:rPr>
              <a:t>(</a:t>
            </a:r>
            <a:r>
              <a:rPr lang="en-US" sz="1600" dirty="0" err="1">
                <a:solidFill>
                  <a:schemeClr val="accent1"/>
                </a:solidFill>
                <a:latin typeface="Consolas" panose="020B0609020204030204" pitchFamily="49" charset="0"/>
              </a:rPr>
              <a:t>f</a:t>
            </a:r>
            <a:r>
              <a:rPr lang="en-US" sz="1600" dirty="0" err="1">
                <a:solidFill>
                  <a:schemeClr val="tx1"/>
                </a:solidFill>
                <a:latin typeface="Consolas" panose="020B0609020204030204" pitchFamily="49" charset="0"/>
              </a:rPr>
              <a:t>'</a:t>
            </a:r>
            <a:r>
              <a:rPr lang="en-US" sz="1600" dirty="0" err="1">
                <a:solidFill>
                  <a:schemeClr val="accent2"/>
                </a:solidFill>
                <a:latin typeface="Consolas" panose="020B0609020204030204" pitchFamily="49" charset="0"/>
              </a:rPr>
              <a:t>the</a:t>
            </a:r>
            <a:r>
              <a:rPr lang="en-US" sz="1600" dirty="0">
                <a:solidFill>
                  <a:schemeClr val="accent2"/>
                </a:solidFill>
                <a:latin typeface="Consolas" panose="020B0609020204030204" pitchFamily="49" charset="0"/>
              </a:rPr>
              <a:t> capital of</a:t>
            </a:r>
            <a:r>
              <a:rPr lang="en-US" sz="1600" dirty="0">
                <a:solidFill>
                  <a:schemeClr val="accent1"/>
                </a:solidFill>
                <a:latin typeface="Consolas" panose="020B0609020204030204" pitchFamily="49" charset="0"/>
              </a:rPr>
              <a:t> </a:t>
            </a:r>
            <a:r>
              <a:rPr lang="en-US" sz="1600" dirty="0">
                <a:solidFill>
                  <a:schemeClr val="accent6"/>
                </a:solidFill>
                <a:latin typeface="Consolas" panose="020B0609020204030204" pitchFamily="49" charset="0"/>
              </a:rPr>
              <a:t>{</a:t>
            </a:r>
            <a:r>
              <a:rPr lang="en-US" sz="1600" dirty="0">
                <a:solidFill>
                  <a:schemeClr val="tx1"/>
                </a:solidFill>
                <a:latin typeface="Consolas" panose="020B0609020204030204" pitchFamily="49" charset="0"/>
              </a:rPr>
              <a:t>state</a:t>
            </a:r>
            <a:r>
              <a:rPr lang="en-US" sz="1600" dirty="0">
                <a:solidFill>
                  <a:schemeClr val="accent6"/>
                </a:solidFill>
                <a:latin typeface="Consolas" panose="020B0609020204030204" pitchFamily="49" charset="0"/>
              </a:rPr>
              <a:t>}</a:t>
            </a:r>
            <a:r>
              <a:rPr lang="en-US" sz="1600" dirty="0">
                <a:solidFill>
                  <a:schemeClr val="accent1"/>
                </a:solidFill>
                <a:latin typeface="Consolas" panose="020B0609020204030204" pitchFamily="49" charset="0"/>
              </a:rPr>
              <a:t> </a:t>
            </a:r>
            <a:r>
              <a:rPr lang="en-US" sz="1600" dirty="0">
                <a:solidFill>
                  <a:schemeClr val="accent2"/>
                </a:solidFill>
                <a:latin typeface="Consolas" panose="020B0609020204030204" pitchFamily="49" charset="0"/>
              </a:rPr>
              <a:t>is</a:t>
            </a:r>
            <a:r>
              <a:rPr lang="en-US" sz="1600" dirty="0">
                <a:solidFill>
                  <a:schemeClr val="accent1"/>
                </a:solidFill>
                <a:latin typeface="Consolas" panose="020B0609020204030204" pitchFamily="49" charset="0"/>
              </a:rPr>
              <a:t> </a:t>
            </a:r>
            <a:r>
              <a:rPr lang="en-US" sz="1600" dirty="0">
                <a:solidFill>
                  <a:schemeClr val="accent6"/>
                </a:solidFill>
                <a:latin typeface="Consolas" panose="020B0609020204030204" pitchFamily="49" charset="0"/>
              </a:rPr>
              <a:t>{</a:t>
            </a:r>
            <a:r>
              <a:rPr lang="en-US" sz="1600" dirty="0">
                <a:solidFill>
                  <a:schemeClr val="tx1"/>
                </a:solidFill>
                <a:latin typeface="Consolas" panose="020B0609020204030204" pitchFamily="49" charset="0"/>
              </a:rPr>
              <a:t>capital</a:t>
            </a:r>
            <a:r>
              <a:rPr lang="en-US" sz="1600" dirty="0">
                <a:solidFill>
                  <a:schemeClr val="accent6"/>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1"/>
                </a:solidFill>
                <a:latin typeface="Consolas" panose="020B0609020204030204" pitchFamily="49" charset="0"/>
              </a:rPr>
              <a:t>)</a:t>
            </a:r>
          </a:p>
          <a:p>
            <a:pPr marL="0" indent="0" hangingPunct="1">
              <a:buNone/>
            </a:pPr>
            <a:endParaRPr lang="en-US" sz="1600" dirty="0">
              <a:solidFill>
                <a:schemeClr val="accent1"/>
              </a:solidFill>
              <a:latin typeface="Consolas" panose="020B0609020204030204" pitchFamily="49" charset="0"/>
            </a:endParaRPr>
          </a:p>
        </p:txBody>
      </p:sp>
      <p:sp>
        <p:nvSpPr>
          <p:cNvPr id="12" name="Text Placeholder 2">
            <a:extLst>
              <a:ext uri="{FF2B5EF4-FFF2-40B4-BE49-F238E27FC236}">
                <a16:creationId xmlns:a16="http://schemas.microsoft.com/office/drawing/2014/main" id="{491BC589-DF6C-4852-BE14-6DEF3B7EC4AB}"/>
              </a:ext>
            </a:extLst>
          </p:cNvPr>
          <p:cNvSpPr txBox="1">
            <a:spLocks/>
          </p:cNvSpPr>
          <p:nvPr/>
        </p:nvSpPr>
        <p:spPr>
          <a:xfrm>
            <a:off x="5949537" y="5692531"/>
            <a:ext cx="5569527"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a:solidFill>
                  <a:schemeClr val="tx1"/>
                </a:solidFill>
              </a:rPr>
              <a:t>Output: </a:t>
            </a:r>
            <a:r>
              <a:rPr lang="en-US" sz="1600"/>
              <a:t>the capital of California is Sacramento</a:t>
            </a:r>
          </a:p>
          <a:p>
            <a:pPr marL="0" indent="0" hangingPunct="1">
              <a:buFont typeface="Arial"/>
              <a:buNone/>
            </a:pPr>
            <a:r>
              <a:rPr lang="en-US" sz="1600"/>
              <a:t>the capital of New York is Albany</a:t>
            </a:r>
          </a:p>
          <a:p>
            <a:pPr marL="0" indent="0" hangingPunct="1">
              <a:buFont typeface="Arial"/>
              <a:buNone/>
            </a:pPr>
            <a:r>
              <a:rPr lang="en-US" sz="1600"/>
              <a:t>the capital of Texas is Austin</a:t>
            </a:r>
          </a:p>
        </p:txBody>
      </p:sp>
    </p:spTree>
    <p:extLst>
      <p:ext uri="{BB962C8B-B14F-4D97-AF65-F5344CB8AC3E}">
        <p14:creationId xmlns:p14="http://schemas.microsoft.com/office/powerpoint/2010/main" val="611544478"/>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Exercise dictionary</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0849099"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nl-BE" sz="2000" dirty="0" err="1"/>
              <a:t>Create</a:t>
            </a:r>
            <a:r>
              <a:rPr lang="nl-BE" sz="2000" dirty="0"/>
              <a:t> </a:t>
            </a:r>
            <a:r>
              <a:rPr lang="nl-BE" sz="2000" dirty="0" err="1"/>
              <a:t>an</a:t>
            </a:r>
            <a:r>
              <a:rPr lang="nl-BE" sz="2000" dirty="0"/>
              <a:t> empty </a:t>
            </a:r>
            <a:r>
              <a:rPr lang="nl-BE" sz="2000" dirty="0" err="1"/>
              <a:t>dictionary</a:t>
            </a:r>
            <a:r>
              <a:rPr lang="nl-BE" sz="2000" dirty="0"/>
              <a:t> </a:t>
            </a:r>
            <a:r>
              <a:rPr lang="nl-BE" sz="2000" dirty="0" err="1"/>
              <a:t>named</a:t>
            </a:r>
            <a:r>
              <a:rPr lang="nl-BE" sz="2000" dirty="0"/>
              <a:t> </a:t>
            </a:r>
            <a:r>
              <a:rPr lang="nl-BE" sz="2000" b="1" dirty="0"/>
              <a:t>captains</a:t>
            </a:r>
            <a:r>
              <a:rPr lang="nl-BE" sz="2000" dirty="0"/>
              <a:t>.</a:t>
            </a:r>
          </a:p>
          <a:p>
            <a:pPr marL="514350" indent="-514350">
              <a:buFont typeface="+mj-lt"/>
              <a:buAutoNum type="arabicPeriod"/>
            </a:pPr>
            <a:r>
              <a:rPr lang="nl-BE" sz="2000" dirty="0"/>
              <a:t>Using square bracket </a:t>
            </a:r>
            <a:r>
              <a:rPr lang="nl-BE" sz="2000" dirty="0" err="1"/>
              <a:t>notation</a:t>
            </a:r>
            <a:r>
              <a:rPr lang="nl-BE" sz="2000" dirty="0"/>
              <a:t>, enter </a:t>
            </a:r>
            <a:r>
              <a:rPr lang="nl-BE" sz="2000" dirty="0" err="1"/>
              <a:t>the</a:t>
            </a:r>
            <a:r>
              <a:rPr lang="nl-BE" sz="2000" dirty="0"/>
              <a:t> </a:t>
            </a:r>
            <a:r>
              <a:rPr lang="nl-BE" sz="2000" dirty="0" err="1"/>
              <a:t>following</a:t>
            </a:r>
            <a:r>
              <a:rPr lang="nl-BE" sz="2000" dirty="0"/>
              <a:t> </a:t>
            </a:r>
            <a:r>
              <a:rPr lang="nl-BE" sz="2000" b="1" dirty="0"/>
              <a:t>data </a:t>
            </a:r>
            <a:r>
              <a:rPr lang="nl-BE" sz="2000" b="1" dirty="0" err="1"/>
              <a:t>into</a:t>
            </a:r>
            <a:r>
              <a:rPr lang="nl-BE" sz="2000" b="1" dirty="0"/>
              <a:t> </a:t>
            </a:r>
            <a:r>
              <a:rPr lang="nl-BE" sz="2000" b="1" dirty="0" err="1"/>
              <a:t>the</a:t>
            </a:r>
            <a:r>
              <a:rPr lang="nl-BE" sz="2000" b="1" dirty="0"/>
              <a:t> </a:t>
            </a:r>
            <a:r>
              <a:rPr lang="nl-BE" sz="2000" b="1" dirty="0" err="1"/>
              <a:t>dictionary</a:t>
            </a:r>
            <a:r>
              <a:rPr lang="nl-BE" sz="2000" b="1" dirty="0"/>
              <a:t> </a:t>
            </a:r>
            <a:r>
              <a:rPr lang="nl-BE" sz="2000" dirty="0" err="1"/>
              <a:t>one</a:t>
            </a:r>
            <a:r>
              <a:rPr lang="nl-BE" sz="2000" dirty="0"/>
              <a:t> item at </a:t>
            </a:r>
            <a:r>
              <a:rPr lang="nl-BE" sz="2000" dirty="0" err="1"/>
              <a:t>the</a:t>
            </a:r>
            <a:r>
              <a:rPr lang="nl-BE" sz="2000" dirty="0"/>
              <a:t> time:</a:t>
            </a:r>
          </a:p>
          <a:p>
            <a:pPr lvl="1"/>
            <a:r>
              <a:rPr lang="en-US" sz="2000" dirty="0">
                <a:solidFill>
                  <a:schemeClr val="tx1"/>
                </a:solidFill>
                <a:latin typeface="Consolas" panose="020B0609020204030204" pitchFamily="49" charset="0"/>
              </a:rPr>
              <a:t>'</a:t>
            </a:r>
            <a:r>
              <a:rPr lang="nl-BE" sz="2000" dirty="0"/>
              <a:t>Enterprise</a:t>
            </a:r>
            <a:r>
              <a:rPr lang="en-US" sz="2000" dirty="0">
                <a:solidFill>
                  <a:schemeClr val="tx1"/>
                </a:solidFill>
                <a:latin typeface="Consolas" panose="020B0609020204030204" pitchFamily="49" charset="0"/>
              </a:rPr>
              <a:t>'</a:t>
            </a:r>
            <a:r>
              <a:rPr lang="nl-BE" sz="2000" dirty="0"/>
              <a:t>: </a:t>
            </a:r>
            <a:r>
              <a:rPr lang="en-US" sz="2000" dirty="0">
                <a:solidFill>
                  <a:schemeClr val="tx1"/>
                </a:solidFill>
                <a:latin typeface="Consolas" panose="020B0609020204030204" pitchFamily="49" charset="0"/>
              </a:rPr>
              <a:t>'</a:t>
            </a:r>
            <a:r>
              <a:rPr lang="nl-BE" sz="2000" dirty="0" err="1"/>
              <a:t>Picard</a:t>
            </a:r>
            <a:r>
              <a:rPr lang="en-US" sz="2000" dirty="0">
                <a:solidFill>
                  <a:schemeClr val="tx1"/>
                </a:solidFill>
                <a:latin typeface="Consolas" panose="020B0609020204030204" pitchFamily="49" charset="0"/>
              </a:rPr>
              <a:t>'</a:t>
            </a:r>
            <a:endParaRPr lang="nl-BE" sz="2000" dirty="0"/>
          </a:p>
          <a:p>
            <a:pPr lvl="1"/>
            <a:r>
              <a:rPr lang="en-US" sz="2000" dirty="0">
                <a:solidFill>
                  <a:schemeClr val="tx1"/>
                </a:solidFill>
                <a:latin typeface="Consolas" panose="020B0609020204030204" pitchFamily="49" charset="0"/>
              </a:rPr>
              <a:t>'</a:t>
            </a:r>
            <a:r>
              <a:rPr lang="nl-BE" sz="2000" dirty="0" err="1"/>
              <a:t>Voyager</a:t>
            </a:r>
            <a:r>
              <a:rPr lang="en-US" sz="2000" dirty="0">
                <a:solidFill>
                  <a:schemeClr val="tx1"/>
                </a:solidFill>
                <a:latin typeface="Consolas" panose="020B0609020204030204" pitchFamily="49" charset="0"/>
              </a:rPr>
              <a:t>'</a:t>
            </a:r>
            <a:r>
              <a:rPr lang="nl-BE" sz="2000" dirty="0"/>
              <a:t>: </a:t>
            </a:r>
            <a:r>
              <a:rPr lang="en-US" sz="2000" dirty="0">
                <a:solidFill>
                  <a:schemeClr val="tx1"/>
                </a:solidFill>
                <a:latin typeface="Consolas" panose="020B0609020204030204" pitchFamily="49" charset="0"/>
              </a:rPr>
              <a:t>'</a:t>
            </a:r>
            <a:r>
              <a:rPr lang="nl-BE" sz="2000" dirty="0" err="1"/>
              <a:t>Janeway</a:t>
            </a:r>
            <a:r>
              <a:rPr lang="en-US" sz="2000" dirty="0">
                <a:solidFill>
                  <a:schemeClr val="tx1"/>
                </a:solidFill>
                <a:latin typeface="Consolas" panose="020B0609020204030204" pitchFamily="49" charset="0"/>
              </a:rPr>
              <a:t>'</a:t>
            </a:r>
          </a:p>
          <a:p>
            <a:pPr lvl="1"/>
            <a:r>
              <a:rPr lang="en-US" sz="2000" dirty="0">
                <a:solidFill>
                  <a:schemeClr val="tx1"/>
                </a:solidFill>
                <a:latin typeface="Consolas" panose="020B0609020204030204" pitchFamily="49" charset="0"/>
              </a:rPr>
              <a:t>'</a:t>
            </a:r>
            <a:r>
              <a:rPr lang="nl-BE" sz="2000" dirty="0" err="1"/>
              <a:t>Defiant</a:t>
            </a:r>
            <a:r>
              <a:rPr lang="en-US" sz="2000" dirty="0">
                <a:solidFill>
                  <a:schemeClr val="tx1"/>
                </a:solidFill>
                <a:latin typeface="Consolas" panose="020B0609020204030204" pitchFamily="49" charset="0"/>
              </a:rPr>
              <a:t>'</a:t>
            </a:r>
            <a:r>
              <a:rPr lang="nl-BE" sz="2000" dirty="0"/>
              <a:t>: </a:t>
            </a:r>
            <a:r>
              <a:rPr lang="en-US" sz="2000" dirty="0">
                <a:solidFill>
                  <a:schemeClr val="tx1"/>
                </a:solidFill>
                <a:latin typeface="Consolas" panose="020B0609020204030204" pitchFamily="49" charset="0"/>
              </a:rPr>
              <a:t>'</a:t>
            </a:r>
            <a:r>
              <a:rPr lang="nl-BE" sz="2000" dirty="0" err="1"/>
              <a:t>Sisko</a:t>
            </a:r>
            <a:r>
              <a:rPr lang="en-US" sz="2000" dirty="0">
                <a:latin typeface="Consolas" panose="020B0609020204030204" pitchFamily="49" charset="0"/>
              </a:rPr>
              <a:t>’</a:t>
            </a:r>
            <a:endParaRPr lang="en-US" sz="2000" dirty="0">
              <a:solidFill>
                <a:schemeClr val="tx1"/>
              </a:solidFill>
              <a:latin typeface="Consolas" panose="020B0609020204030204" pitchFamily="49" charset="0"/>
            </a:endParaRPr>
          </a:p>
          <a:p>
            <a:pPr marL="457200" indent="-457200">
              <a:buFont typeface="+mj-lt"/>
              <a:buAutoNum type="arabicPeriod"/>
            </a:pPr>
            <a:r>
              <a:rPr lang="en-US" sz="2000" dirty="0"/>
              <a:t>Write </a:t>
            </a:r>
            <a:r>
              <a:rPr lang="en-US" sz="2000" b="1" dirty="0"/>
              <a:t>two if statements </a:t>
            </a:r>
            <a:r>
              <a:rPr lang="en-US" sz="2000" dirty="0"/>
              <a:t>that check if “Enterprise” and “Discovery” exist as keys in the dictionary. Set their values to “unknown” if the key does not exist. </a:t>
            </a:r>
          </a:p>
          <a:p>
            <a:pPr marL="457200" indent="-457200">
              <a:buFont typeface="+mj-lt"/>
              <a:buAutoNum type="arabicPeriod"/>
            </a:pPr>
            <a:r>
              <a:rPr lang="en-US" sz="2000" dirty="0"/>
              <a:t>Write a for loop to display the ship and captain names contained in the dictionary. For example, the </a:t>
            </a:r>
            <a:r>
              <a:rPr lang="en-US" sz="2000" dirty="0" err="1"/>
              <a:t>ouput</a:t>
            </a:r>
            <a:r>
              <a:rPr lang="en-US" sz="2000" dirty="0"/>
              <a:t> should look something like:</a:t>
            </a:r>
          </a:p>
          <a:p>
            <a:pPr marL="457200" lvl="1" indent="0">
              <a:buNone/>
            </a:pPr>
            <a:r>
              <a:rPr lang="en-US" sz="1600" dirty="0"/>
              <a:t>	</a:t>
            </a:r>
          </a:p>
          <a:p>
            <a:pPr marL="457200" lvl="1" indent="0">
              <a:buNone/>
            </a:pPr>
            <a:r>
              <a:rPr lang="en-US" sz="1600" i="1" dirty="0">
                <a:solidFill>
                  <a:schemeClr val="accent2"/>
                </a:solidFill>
              </a:rPr>
              <a:t>The enterprise is captained by Picard</a:t>
            </a:r>
          </a:p>
          <a:p>
            <a:pPr marL="457200" lvl="1" indent="0">
              <a:buNone/>
            </a:pPr>
            <a:endParaRPr lang="en-US" sz="1600" i="1" dirty="0"/>
          </a:p>
          <a:p>
            <a:pPr marL="457200" indent="-457200">
              <a:buFont typeface="+mj-lt"/>
              <a:buAutoNum type="arabicPeriod"/>
            </a:pPr>
            <a:r>
              <a:rPr lang="en-US" sz="2000" dirty="0"/>
              <a:t>Delete “Discovery” from the dictionary.</a:t>
            </a:r>
          </a:p>
          <a:p>
            <a:pPr marL="0" indent="0">
              <a:buNone/>
            </a:pPr>
            <a:endParaRPr lang="nl-BE" sz="2000" dirty="0"/>
          </a:p>
          <a:p>
            <a:pPr marL="457200" lvl="1" indent="0">
              <a:buNone/>
            </a:pPr>
            <a:endParaRPr lang="nl-BE" dirty="0"/>
          </a:p>
          <a:p>
            <a:pPr lvl="1"/>
            <a:endParaRPr lang="en-US" dirty="0"/>
          </a:p>
          <a:p>
            <a:endParaRPr lang="en-US" sz="2400" dirty="0"/>
          </a:p>
        </p:txBody>
      </p:sp>
    </p:spTree>
    <p:extLst>
      <p:ext uri="{BB962C8B-B14F-4D97-AF65-F5344CB8AC3E}">
        <p14:creationId xmlns:p14="http://schemas.microsoft.com/office/powerpoint/2010/main" val="231749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How to pick a data structure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0849099" cy="487997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err="1"/>
              <a:t>Use</a:t>
            </a:r>
            <a:r>
              <a:rPr lang="nl-BE" sz="2400" dirty="0"/>
              <a:t> a </a:t>
            </a:r>
            <a:r>
              <a:rPr lang="nl-BE" sz="2400" b="1" dirty="0"/>
              <a:t>list</a:t>
            </a:r>
            <a:r>
              <a:rPr lang="nl-BE" sz="2400" dirty="0"/>
              <a:t> </a:t>
            </a:r>
            <a:r>
              <a:rPr lang="nl-BE" sz="2400" dirty="0" err="1"/>
              <a:t>when</a:t>
            </a:r>
            <a:r>
              <a:rPr lang="nl-BE" sz="2400" dirty="0"/>
              <a:t> </a:t>
            </a:r>
            <a:r>
              <a:rPr lang="nl-BE" sz="2400" dirty="0" err="1"/>
              <a:t>the</a:t>
            </a:r>
            <a:r>
              <a:rPr lang="nl-BE" sz="2400" dirty="0"/>
              <a:t> </a:t>
            </a:r>
            <a:r>
              <a:rPr lang="nl-BE" sz="2400" dirty="0" err="1"/>
              <a:t>following</a:t>
            </a:r>
            <a:r>
              <a:rPr lang="nl-BE" sz="2400" dirty="0"/>
              <a:t> are </a:t>
            </a:r>
            <a:r>
              <a:rPr lang="nl-BE" sz="2400" dirty="0" err="1"/>
              <a:t>true</a:t>
            </a:r>
            <a:r>
              <a:rPr lang="nl-BE" sz="2400" dirty="0"/>
              <a:t>:</a:t>
            </a:r>
          </a:p>
          <a:p>
            <a:pPr lvl="1"/>
            <a:r>
              <a:rPr lang="nl-BE" sz="2000" dirty="0"/>
              <a:t>The data has a </a:t>
            </a:r>
            <a:r>
              <a:rPr lang="nl-BE" sz="2000" dirty="0" err="1"/>
              <a:t>natural</a:t>
            </a:r>
            <a:r>
              <a:rPr lang="nl-BE" sz="2000" dirty="0"/>
              <a:t> order.</a:t>
            </a:r>
            <a:endParaRPr lang="nl-BE" sz="2000" dirty="0">
              <a:cs typeface="Calibri"/>
            </a:endParaRPr>
          </a:p>
          <a:p>
            <a:pPr lvl="1"/>
            <a:r>
              <a:rPr lang="nl-BE" sz="2000" dirty="0"/>
              <a:t>The </a:t>
            </a:r>
            <a:r>
              <a:rPr lang="nl-BE" sz="2000" dirty="0" err="1"/>
              <a:t>primary</a:t>
            </a:r>
            <a:r>
              <a:rPr lang="nl-BE" sz="2000" dirty="0"/>
              <a:t> </a:t>
            </a:r>
            <a:r>
              <a:rPr lang="nl-BE" sz="2000" dirty="0" err="1"/>
              <a:t>purpose</a:t>
            </a:r>
            <a:r>
              <a:rPr lang="nl-BE" sz="2000" dirty="0"/>
              <a:t> of </a:t>
            </a:r>
            <a:r>
              <a:rPr lang="nl-BE" sz="2000" dirty="0" err="1"/>
              <a:t>the</a:t>
            </a:r>
            <a:r>
              <a:rPr lang="nl-BE" sz="2000" dirty="0"/>
              <a:t> data </a:t>
            </a:r>
            <a:r>
              <a:rPr lang="nl-BE" sz="2000" dirty="0" err="1"/>
              <a:t>structure</a:t>
            </a:r>
            <a:r>
              <a:rPr lang="nl-BE" sz="2000" dirty="0"/>
              <a:t> is iteration.</a:t>
            </a:r>
            <a:endParaRPr lang="nl-BE" sz="2000" dirty="0">
              <a:ea typeface="Calibri"/>
              <a:cs typeface="Calibri"/>
            </a:endParaRPr>
          </a:p>
          <a:p>
            <a:pPr marL="457200" lvl="1" indent="0">
              <a:buNone/>
            </a:pPr>
            <a:endParaRPr lang="nl-BE" sz="2000" dirty="0">
              <a:ea typeface="Calibri"/>
              <a:cs typeface="Calibri"/>
            </a:endParaRPr>
          </a:p>
          <a:p>
            <a:r>
              <a:rPr lang="nl-BE" sz="2400" dirty="0" err="1"/>
              <a:t>Use</a:t>
            </a:r>
            <a:r>
              <a:rPr lang="nl-BE" sz="2400" dirty="0"/>
              <a:t> a </a:t>
            </a:r>
            <a:r>
              <a:rPr lang="nl-BE" sz="2400" b="1" dirty="0" err="1"/>
              <a:t>dictionary</a:t>
            </a:r>
            <a:r>
              <a:rPr lang="nl-BE" sz="2400" dirty="0"/>
              <a:t> </a:t>
            </a:r>
            <a:r>
              <a:rPr lang="nl-BE" sz="2400" dirty="0" err="1"/>
              <a:t>when</a:t>
            </a:r>
            <a:r>
              <a:rPr lang="nl-BE" sz="2400" dirty="0"/>
              <a:t> </a:t>
            </a:r>
            <a:r>
              <a:rPr lang="nl-BE" sz="2400" dirty="0" err="1"/>
              <a:t>the</a:t>
            </a:r>
            <a:r>
              <a:rPr lang="nl-BE" sz="2400" dirty="0"/>
              <a:t> </a:t>
            </a:r>
            <a:r>
              <a:rPr lang="nl-BE" sz="2400" dirty="0" err="1"/>
              <a:t>following</a:t>
            </a:r>
            <a:r>
              <a:rPr lang="nl-BE" sz="2400" dirty="0"/>
              <a:t> are </a:t>
            </a:r>
            <a:r>
              <a:rPr lang="nl-BE" sz="2400" dirty="0" err="1"/>
              <a:t>true</a:t>
            </a:r>
            <a:r>
              <a:rPr lang="nl-BE" sz="2400" dirty="0"/>
              <a:t>:</a:t>
            </a:r>
            <a:endParaRPr lang="nl-BE" sz="2400" dirty="0">
              <a:cs typeface="Calibri"/>
            </a:endParaRPr>
          </a:p>
          <a:p>
            <a:pPr lvl="1"/>
            <a:r>
              <a:rPr lang="nl-BE" sz="2000" dirty="0"/>
              <a:t>The data is </a:t>
            </a:r>
            <a:r>
              <a:rPr lang="nl-BE" sz="2000" dirty="0" err="1"/>
              <a:t>unordered</a:t>
            </a:r>
            <a:r>
              <a:rPr lang="nl-BE" sz="2000" dirty="0"/>
              <a:t>, or </a:t>
            </a:r>
            <a:r>
              <a:rPr lang="nl-BE" sz="2000" dirty="0" err="1"/>
              <a:t>the</a:t>
            </a:r>
            <a:r>
              <a:rPr lang="nl-BE" sz="2000" dirty="0"/>
              <a:t> order does </a:t>
            </a:r>
            <a:r>
              <a:rPr lang="nl-BE" sz="2000" dirty="0" err="1"/>
              <a:t>not</a:t>
            </a:r>
            <a:r>
              <a:rPr lang="nl-BE" sz="2000" dirty="0"/>
              <a:t> matter.</a:t>
            </a:r>
            <a:endParaRPr lang="nl-BE" sz="2000" dirty="0">
              <a:cs typeface="Calibri"/>
            </a:endParaRPr>
          </a:p>
          <a:p>
            <a:pPr lvl="1"/>
            <a:r>
              <a:rPr lang="nl-BE" sz="2000" dirty="0" err="1"/>
              <a:t>You</a:t>
            </a:r>
            <a:r>
              <a:rPr lang="nl-BE" sz="2000" dirty="0"/>
              <a:t> </a:t>
            </a:r>
            <a:r>
              <a:rPr lang="nl-BE" sz="2000" dirty="0" err="1"/>
              <a:t>need</a:t>
            </a:r>
            <a:r>
              <a:rPr lang="nl-BE" sz="2000" dirty="0"/>
              <a:t> a </a:t>
            </a:r>
            <a:r>
              <a:rPr lang="nl-BE" sz="2000" i="1" u="sng" dirty="0" err="1"/>
              <a:t>key-value</a:t>
            </a:r>
            <a:r>
              <a:rPr lang="nl-BE" sz="2000" i="1" u="sng" dirty="0"/>
              <a:t> </a:t>
            </a:r>
            <a:r>
              <a:rPr lang="nl-BE" sz="2000" i="1" u="sng" dirty="0" err="1"/>
              <a:t>relationship</a:t>
            </a:r>
            <a:r>
              <a:rPr lang="nl-BE" sz="2000" dirty="0"/>
              <a:t>.</a:t>
            </a:r>
            <a:endParaRPr lang="nl-BE" sz="2000" dirty="0">
              <a:cs typeface="Calibri"/>
            </a:endParaRPr>
          </a:p>
          <a:p>
            <a:pPr lvl="1"/>
            <a:r>
              <a:rPr lang="nl-BE" sz="2000" dirty="0"/>
              <a:t>The </a:t>
            </a:r>
            <a:r>
              <a:rPr lang="nl-BE" sz="2000" dirty="0" err="1"/>
              <a:t>primary</a:t>
            </a:r>
            <a:r>
              <a:rPr lang="nl-BE" sz="2000" dirty="0"/>
              <a:t> </a:t>
            </a:r>
            <a:r>
              <a:rPr lang="nl-BE" sz="2000" dirty="0" err="1"/>
              <a:t>purpose</a:t>
            </a:r>
            <a:r>
              <a:rPr lang="nl-BE" sz="2000" dirty="0"/>
              <a:t> of </a:t>
            </a:r>
            <a:r>
              <a:rPr lang="nl-BE" sz="2000" dirty="0" err="1"/>
              <a:t>the</a:t>
            </a:r>
            <a:r>
              <a:rPr lang="nl-BE" sz="2000" dirty="0"/>
              <a:t> data </a:t>
            </a:r>
            <a:r>
              <a:rPr lang="nl-BE" sz="2000" dirty="0" err="1"/>
              <a:t>structure</a:t>
            </a:r>
            <a:r>
              <a:rPr lang="nl-BE" sz="2000" dirty="0"/>
              <a:t> is </a:t>
            </a:r>
            <a:r>
              <a:rPr lang="nl-BE" sz="2000" i="1" u="sng" dirty="0" err="1"/>
              <a:t>looking</a:t>
            </a:r>
            <a:r>
              <a:rPr lang="nl-BE" sz="2000" i="1" u="sng" dirty="0"/>
              <a:t> up </a:t>
            </a:r>
            <a:r>
              <a:rPr lang="nl-BE" sz="2000" i="1" u="sng" dirty="0" err="1"/>
              <a:t>values</a:t>
            </a:r>
            <a:r>
              <a:rPr lang="nl-BE" sz="2000" dirty="0"/>
              <a:t>.</a:t>
            </a:r>
            <a:endParaRPr lang="nl-BE" dirty="0"/>
          </a:p>
          <a:p>
            <a:pPr marL="0" indent="0">
              <a:buNone/>
            </a:pPr>
            <a:endParaRPr lang="nl-BE" sz="2000" dirty="0"/>
          </a:p>
          <a:p>
            <a:pPr marL="457200" lvl="1" indent="0">
              <a:buNone/>
            </a:pPr>
            <a:endParaRPr lang="nl-BE" dirty="0"/>
          </a:p>
          <a:p>
            <a:pPr lvl="1"/>
            <a:endParaRPr lang="en-US" dirty="0"/>
          </a:p>
          <a:p>
            <a:endParaRPr lang="en-US" sz="2400" dirty="0"/>
          </a:p>
        </p:txBody>
      </p:sp>
    </p:spTree>
    <p:extLst>
      <p:ext uri="{BB962C8B-B14F-4D97-AF65-F5344CB8AC3E}">
        <p14:creationId xmlns:p14="http://schemas.microsoft.com/office/powerpoint/2010/main" val="81563226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831850" y="1709738"/>
            <a:ext cx="10515600" cy="2852737"/>
          </a:xfrm>
        </p:spPr>
        <p:txBody>
          <a:bodyPr anchor="b">
            <a:normAutofit/>
          </a:bodyPr>
          <a:lstStyle/>
          <a:p>
            <a:pPr algn="l"/>
            <a:r>
              <a:rPr lang="nl-BE" b="1" i="0" dirty="0">
                <a:solidFill>
                  <a:srgbClr val="404040"/>
                </a:solidFill>
                <a:effectLst/>
                <a:latin typeface="Roboto Slab" pitchFamily="2" charset="0"/>
              </a:rPr>
              <a:t>Filter, Zip &amp; Map</a:t>
            </a:r>
            <a:endParaRPr lang="en-US" b="1" i="0" dirty="0">
              <a:solidFill>
                <a:srgbClr val="404040"/>
              </a:solidFill>
              <a:effectLst/>
              <a:latin typeface="Roboto Slab" pitchFamily="2" charset="0"/>
            </a:endParaRP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Tree>
    <p:extLst>
      <p:ext uri="{BB962C8B-B14F-4D97-AF65-F5344CB8AC3E}">
        <p14:creationId xmlns:p14="http://schemas.microsoft.com/office/powerpoint/2010/main" val="1473204775"/>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Filter  function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504264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In Python, the `</a:t>
            </a:r>
            <a:r>
              <a:rPr lang="en-US" b="1" i="1" dirty="0"/>
              <a:t>filter()</a:t>
            </a:r>
            <a:r>
              <a:rPr lang="en-US" dirty="0"/>
              <a:t>` function is a built-in function that is used to filter elements from a sequence (such as a list, tuple, or string) based on a certain condition. The function takes two arguments: a function and an </a:t>
            </a:r>
            <a:r>
              <a:rPr lang="en-US" dirty="0" err="1"/>
              <a:t>iterable</a:t>
            </a:r>
            <a:r>
              <a:rPr lang="en-US" dirty="0"/>
              <a:t> (e.g. a list). The function is applied to each element in the </a:t>
            </a:r>
            <a:r>
              <a:rPr lang="en-US" dirty="0" err="1"/>
              <a:t>iterable</a:t>
            </a:r>
            <a:r>
              <a:rPr lang="en-US" dirty="0"/>
              <a:t>, and if the function returns </a:t>
            </a:r>
            <a:r>
              <a:rPr lang="en-US" b="1" dirty="0"/>
              <a:t>True</a:t>
            </a:r>
            <a:r>
              <a:rPr lang="en-US" dirty="0"/>
              <a:t> for an element, </a:t>
            </a:r>
            <a:r>
              <a:rPr lang="en-US" b="1" dirty="0"/>
              <a:t>that element is included in the output</a:t>
            </a:r>
            <a:r>
              <a:rPr lang="en-US" dirty="0"/>
              <a:t>.</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In this example, `</a:t>
            </a:r>
            <a:r>
              <a:rPr lang="en-US" b="1" i="1" dirty="0"/>
              <a:t>filter()</a:t>
            </a:r>
            <a:r>
              <a:rPr lang="en-US" dirty="0"/>
              <a:t>` is being used to filter out even numbers from the numbers list. </a:t>
            </a:r>
            <a:r>
              <a:rPr lang="en-US" b="1" dirty="0"/>
              <a:t>The function passed to filter() is lambda x: x % 2 == 0</a:t>
            </a:r>
            <a:r>
              <a:rPr lang="en-US" dirty="0"/>
              <a:t>, which checks if a number is even (i.e. if it is divisible by 2 with no remainder).</a:t>
            </a:r>
          </a:p>
          <a:p>
            <a:pPr marL="457200" lvl="1" indent="0">
              <a:buNone/>
            </a:pPr>
            <a:endParaRPr lang="nl-BE" dirty="0"/>
          </a:p>
          <a:p>
            <a:pPr lvl="1"/>
            <a:endParaRPr lang="en-US" dirty="0"/>
          </a:p>
        </p:txBody>
      </p:sp>
      <p:sp>
        <p:nvSpPr>
          <p:cNvPr id="5" name="Text Placeholder 2">
            <a:extLst>
              <a:ext uri="{FF2B5EF4-FFF2-40B4-BE49-F238E27FC236}">
                <a16:creationId xmlns:a16="http://schemas.microsoft.com/office/drawing/2014/main" id="{CBED41EA-B0B4-4DD3-BA42-F91435E64DE4}"/>
              </a:ext>
            </a:extLst>
          </p:cNvPr>
          <p:cNvSpPr txBox="1">
            <a:spLocks/>
          </p:cNvSpPr>
          <p:nvPr/>
        </p:nvSpPr>
        <p:spPr>
          <a:xfrm>
            <a:off x="838200" y="3461802"/>
            <a:ext cx="9081555" cy="1715784"/>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800" dirty="0">
                <a:solidFill>
                  <a:schemeClr val="accent6"/>
                </a:solidFill>
                <a:latin typeface="Consolas" panose="020B0609020204030204" pitchFamily="49" charset="0"/>
              </a:rPr>
              <a:t># Using filter() to filter out even numbers from a list</a:t>
            </a:r>
          </a:p>
          <a:p>
            <a:pPr marL="0" indent="0" hangingPunct="1">
              <a:buNone/>
            </a:pPr>
            <a:r>
              <a:rPr lang="en-US" sz="1800" dirty="0">
                <a:solidFill>
                  <a:schemeClr val="tx1"/>
                </a:solidFill>
                <a:latin typeface="Consolas" panose="020B0609020204030204" pitchFamily="49" charset="0"/>
              </a:rPr>
              <a:t>numbers = [</a:t>
            </a:r>
            <a:r>
              <a:rPr lang="en-US" sz="1800" dirty="0">
                <a:solidFill>
                  <a:schemeClr val="accent6"/>
                </a:solidFill>
                <a:latin typeface="Consolas" panose="020B0609020204030204" pitchFamily="49" charset="0"/>
              </a:rPr>
              <a:t>1</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2</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3</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4</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5</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6</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7</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8</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9</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 10</a:t>
            </a:r>
            <a:r>
              <a:rPr lang="en-US" sz="1800" dirty="0">
                <a:solidFill>
                  <a:schemeClr val="tx1"/>
                </a:solidFill>
                <a:latin typeface="Consolas" panose="020B0609020204030204" pitchFamily="49" charset="0"/>
              </a:rPr>
              <a:t>]</a:t>
            </a:r>
          </a:p>
          <a:p>
            <a:pPr marL="0" indent="0" hangingPunct="1">
              <a:buNone/>
            </a:pPr>
            <a:r>
              <a:rPr lang="en-US" sz="1800" dirty="0" err="1">
                <a:solidFill>
                  <a:schemeClr val="tx1"/>
                </a:solidFill>
                <a:latin typeface="Consolas" panose="020B0609020204030204" pitchFamily="49" charset="0"/>
              </a:rPr>
              <a:t>even_numbers</a:t>
            </a:r>
            <a:r>
              <a:rPr lang="en-US" sz="1800" dirty="0">
                <a:solidFill>
                  <a:schemeClr val="tx1"/>
                </a:solidFill>
                <a:latin typeface="Consolas" panose="020B0609020204030204" pitchFamily="49" charset="0"/>
              </a:rPr>
              <a:t> = </a:t>
            </a:r>
            <a:r>
              <a:rPr lang="en-US" sz="1800" dirty="0">
                <a:solidFill>
                  <a:schemeClr val="accent6">
                    <a:lumMod val="75000"/>
                  </a:schemeClr>
                </a:solidFill>
                <a:latin typeface="Consolas" panose="020B0609020204030204" pitchFamily="49" charset="0"/>
              </a:rPr>
              <a:t>list</a:t>
            </a:r>
            <a:r>
              <a:rPr lang="en-US" sz="1800" dirty="0">
                <a:solidFill>
                  <a:schemeClr val="tx1"/>
                </a:solidFill>
                <a:latin typeface="Consolas" panose="020B0609020204030204" pitchFamily="49" charset="0"/>
              </a:rPr>
              <a:t>(</a:t>
            </a:r>
            <a:r>
              <a:rPr lang="en-US" sz="1800" dirty="0">
                <a:solidFill>
                  <a:schemeClr val="accent2"/>
                </a:solidFill>
                <a:latin typeface="Consolas" panose="020B0609020204030204" pitchFamily="49" charset="0"/>
              </a:rPr>
              <a:t>filter</a:t>
            </a:r>
            <a:r>
              <a:rPr lang="en-US" sz="1800" dirty="0">
                <a:solidFill>
                  <a:schemeClr val="tx1"/>
                </a:solidFill>
                <a:latin typeface="Consolas" panose="020B0609020204030204" pitchFamily="49" charset="0"/>
              </a:rPr>
              <a:t>(</a:t>
            </a:r>
            <a:r>
              <a:rPr lang="en-US" sz="1800" dirty="0">
                <a:solidFill>
                  <a:schemeClr val="accent1"/>
                </a:solidFill>
                <a:latin typeface="Consolas" panose="020B0609020204030204" pitchFamily="49" charset="0"/>
              </a:rPr>
              <a:t>lambda</a:t>
            </a:r>
            <a:r>
              <a:rPr lang="en-US" sz="1800" dirty="0">
                <a:solidFill>
                  <a:schemeClr val="tx1"/>
                </a:solidFill>
                <a:latin typeface="Consolas" panose="020B0609020204030204" pitchFamily="49" charset="0"/>
              </a:rPr>
              <a:t> x: x % 2 == 0, numbers))</a:t>
            </a:r>
          </a:p>
          <a:p>
            <a:pPr marL="0" indent="0">
              <a:buNone/>
            </a:pPr>
            <a:r>
              <a:rPr lang="en-US" sz="1800" dirty="0">
                <a:solidFill>
                  <a:schemeClr val="tx1"/>
                </a:solidFill>
                <a:latin typeface="Consolas" panose="020B0609020204030204" pitchFamily="49" charset="0"/>
              </a:rPr>
              <a:t>print(</a:t>
            </a:r>
            <a:r>
              <a:rPr lang="en-US" sz="1800" dirty="0" err="1">
                <a:solidFill>
                  <a:schemeClr val="tx1"/>
                </a:solidFill>
                <a:latin typeface="Consolas" panose="020B0609020204030204" pitchFamily="49" charset="0"/>
              </a:rPr>
              <a:t>even_numbers</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 prints [2, 4, 6, 8, 10]</a:t>
            </a:r>
          </a:p>
          <a:p>
            <a:pPr marL="0" indent="0" hangingPunct="1">
              <a:buNone/>
            </a:pPr>
            <a:r>
              <a:rPr lang="en-US" sz="1800" dirty="0">
                <a:solidFill>
                  <a:schemeClr val="tx1"/>
                </a:solidFill>
                <a:latin typeface="Consolas" panose="020B0609020204030204" pitchFamily="49" charset="0"/>
              </a:rPr>
              <a:t>    </a:t>
            </a:r>
            <a:endParaRPr lang="en-US" sz="1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4122935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Filter  function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50426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You can also use `</a:t>
            </a:r>
            <a:r>
              <a:rPr lang="en-US" b="1" i="1" dirty="0"/>
              <a:t>filter()</a:t>
            </a:r>
            <a:r>
              <a:rPr lang="en-US" dirty="0"/>
              <a:t>` function with normal function instead of lambda function.</a:t>
            </a:r>
          </a:p>
          <a:p>
            <a:pPr marL="457200" lvl="1" indent="0">
              <a:buNone/>
            </a:pPr>
            <a:endParaRPr lang="en-US" dirty="0"/>
          </a:p>
        </p:txBody>
      </p:sp>
      <p:sp>
        <p:nvSpPr>
          <p:cNvPr id="5" name="Text Placeholder 2">
            <a:extLst>
              <a:ext uri="{FF2B5EF4-FFF2-40B4-BE49-F238E27FC236}">
                <a16:creationId xmlns:a16="http://schemas.microsoft.com/office/drawing/2014/main" id="{CBED41EA-B0B4-4DD3-BA42-F91435E64DE4}"/>
              </a:ext>
            </a:extLst>
          </p:cNvPr>
          <p:cNvSpPr txBox="1">
            <a:spLocks/>
          </p:cNvSpPr>
          <p:nvPr/>
        </p:nvSpPr>
        <p:spPr>
          <a:xfrm>
            <a:off x="838200" y="2506894"/>
            <a:ext cx="9081555" cy="26706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2000" dirty="0">
                <a:solidFill>
                  <a:schemeClr val="accent1"/>
                </a:solidFill>
                <a:latin typeface="Consolas" panose="020B0609020204030204" pitchFamily="49" charset="0"/>
              </a:rPr>
              <a:t>def</a:t>
            </a:r>
            <a:r>
              <a:rPr lang="en-US" sz="2000" dirty="0">
                <a:solidFill>
                  <a:schemeClr val="accent6"/>
                </a:solidFill>
                <a:latin typeface="Consolas" panose="020B0609020204030204" pitchFamily="49" charset="0"/>
              </a:rPr>
              <a:t> </a:t>
            </a:r>
            <a:r>
              <a:rPr lang="en-US" sz="2000" dirty="0" err="1">
                <a:solidFill>
                  <a:schemeClr val="tx1"/>
                </a:solidFill>
                <a:latin typeface="Consolas" panose="020B0609020204030204" pitchFamily="49" charset="0"/>
              </a:rPr>
              <a:t>is_even</a:t>
            </a:r>
            <a:r>
              <a:rPr lang="en-US" sz="2000" dirty="0">
                <a:solidFill>
                  <a:schemeClr val="accent1"/>
                </a:solidFill>
                <a:latin typeface="Consolas" panose="020B0609020204030204" pitchFamily="49" charset="0"/>
              </a:rPr>
              <a:t>(</a:t>
            </a:r>
            <a:r>
              <a:rPr lang="en-US" sz="2000" dirty="0">
                <a:solidFill>
                  <a:schemeClr val="tx1"/>
                </a:solidFill>
                <a:latin typeface="Consolas" panose="020B0609020204030204" pitchFamily="49" charset="0"/>
              </a:rPr>
              <a:t>x</a:t>
            </a:r>
            <a:r>
              <a:rPr lang="en-US" sz="2000" dirty="0">
                <a:solidFill>
                  <a:schemeClr val="accent1"/>
                </a:solidFill>
                <a:latin typeface="Consolas" panose="020B0609020204030204" pitchFamily="49" charset="0"/>
              </a:rPr>
              <a:t>)</a:t>
            </a:r>
            <a:r>
              <a:rPr lang="en-US" sz="2000" dirty="0">
                <a:solidFill>
                  <a:schemeClr val="tx1"/>
                </a:solidFill>
                <a:latin typeface="Consolas" panose="020B0609020204030204" pitchFamily="49" charset="0"/>
              </a:rPr>
              <a:t>:</a:t>
            </a:r>
          </a:p>
          <a:p>
            <a:pPr marL="0" indent="0" hangingPunct="1">
              <a:buNone/>
            </a:pP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return</a:t>
            </a:r>
            <a:r>
              <a:rPr lang="en-US" sz="2000" dirty="0">
                <a:solidFill>
                  <a:schemeClr val="accent6"/>
                </a:solidFill>
                <a:latin typeface="Consolas" panose="020B0609020204030204" pitchFamily="49" charset="0"/>
              </a:rPr>
              <a:t> </a:t>
            </a:r>
            <a:r>
              <a:rPr lang="en-US" sz="2000" dirty="0">
                <a:solidFill>
                  <a:schemeClr val="tx1"/>
                </a:solidFill>
                <a:latin typeface="Consolas" panose="020B0609020204030204" pitchFamily="49" charset="0"/>
              </a:rPr>
              <a:t>x % </a:t>
            </a:r>
            <a:r>
              <a:rPr lang="en-US" sz="2000" dirty="0">
                <a:solidFill>
                  <a:schemeClr val="accent6"/>
                </a:solidFill>
                <a:latin typeface="Consolas" panose="020B0609020204030204" pitchFamily="49" charset="0"/>
              </a:rPr>
              <a:t>2</a:t>
            </a:r>
            <a:r>
              <a:rPr lang="en-US" sz="2000" dirty="0">
                <a:solidFill>
                  <a:schemeClr val="tx1"/>
                </a:solidFill>
                <a:latin typeface="Consolas" panose="020B0609020204030204" pitchFamily="49" charset="0"/>
              </a:rPr>
              <a:t> == </a:t>
            </a:r>
            <a:r>
              <a:rPr lang="en-US" sz="2000" dirty="0">
                <a:solidFill>
                  <a:schemeClr val="accent6"/>
                </a:solidFill>
                <a:latin typeface="Consolas" panose="020B0609020204030204" pitchFamily="49" charset="0"/>
              </a:rPr>
              <a:t>0</a:t>
            </a:r>
          </a:p>
          <a:p>
            <a:pPr marL="0" indent="0" hangingPunct="1">
              <a:buNone/>
            </a:pPr>
            <a:endParaRPr lang="en-US" sz="2000" dirty="0">
              <a:solidFill>
                <a:schemeClr val="accent6"/>
              </a:solidFill>
              <a:latin typeface="Consolas" panose="020B0609020204030204" pitchFamily="49" charset="0"/>
            </a:endParaRPr>
          </a:p>
          <a:p>
            <a:pPr marL="0" indent="0" hangingPunct="1">
              <a:buNone/>
            </a:pPr>
            <a:r>
              <a:rPr lang="en-US" sz="2000" dirty="0">
                <a:solidFill>
                  <a:schemeClr val="tx1"/>
                </a:solidFill>
                <a:latin typeface="Consolas" panose="020B0609020204030204" pitchFamily="49" charset="0"/>
              </a:rPr>
              <a:t>numbers = [</a:t>
            </a:r>
            <a:r>
              <a:rPr lang="en-US" sz="2000" dirty="0">
                <a:solidFill>
                  <a:schemeClr val="accent6"/>
                </a:solidFill>
                <a:latin typeface="Consolas" panose="020B0609020204030204" pitchFamily="49" charset="0"/>
              </a:rPr>
              <a:t>1</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2</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3</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4</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5</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6</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7</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8</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9</a:t>
            </a:r>
            <a:r>
              <a:rPr lang="en-US" sz="2000" dirty="0">
                <a:solidFill>
                  <a:schemeClr val="tx1"/>
                </a:solidFill>
                <a:latin typeface="Consolas" panose="020B0609020204030204" pitchFamily="49" charset="0"/>
              </a:rPr>
              <a:t>,</a:t>
            </a:r>
            <a:r>
              <a:rPr lang="en-US" sz="2000" dirty="0">
                <a:solidFill>
                  <a:schemeClr val="accent6"/>
                </a:solidFill>
                <a:latin typeface="Consolas" panose="020B0609020204030204" pitchFamily="49" charset="0"/>
              </a:rPr>
              <a:t> 10</a:t>
            </a:r>
            <a:r>
              <a:rPr lang="en-US" sz="2000" dirty="0">
                <a:solidFill>
                  <a:schemeClr val="tx1"/>
                </a:solidFill>
                <a:latin typeface="Consolas" panose="020B0609020204030204" pitchFamily="49" charset="0"/>
              </a:rPr>
              <a:t>]</a:t>
            </a:r>
          </a:p>
          <a:p>
            <a:pPr marL="0" indent="0" hangingPunct="1">
              <a:buNone/>
            </a:pPr>
            <a:r>
              <a:rPr lang="en-US" sz="2000" dirty="0" err="1">
                <a:solidFill>
                  <a:schemeClr val="tx1"/>
                </a:solidFill>
                <a:latin typeface="Consolas" panose="020B0609020204030204" pitchFamily="49" charset="0"/>
              </a:rPr>
              <a:t>even_numbers</a:t>
            </a:r>
            <a:r>
              <a:rPr lang="en-US" sz="2000" dirty="0">
                <a:solidFill>
                  <a:schemeClr val="tx1"/>
                </a:solidFill>
                <a:latin typeface="Consolas" panose="020B0609020204030204" pitchFamily="49" charset="0"/>
              </a:rPr>
              <a:t> = </a:t>
            </a:r>
            <a:r>
              <a:rPr lang="en-US" sz="2000" dirty="0">
                <a:solidFill>
                  <a:schemeClr val="accent6">
                    <a:lumMod val="75000"/>
                  </a:schemeClr>
                </a:solidFill>
                <a:latin typeface="Consolas" panose="020B0609020204030204" pitchFamily="49" charset="0"/>
              </a:rPr>
              <a:t>list</a:t>
            </a:r>
            <a:r>
              <a:rPr lang="en-US" sz="2000" dirty="0">
                <a:solidFill>
                  <a:schemeClr val="tx1"/>
                </a:solidFill>
                <a:latin typeface="Consolas" panose="020B0609020204030204" pitchFamily="49" charset="0"/>
              </a:rPr>
              <a:t>(</a:t>
            </a:r>
            <a:r>
              <a:rPr lang="en-US" sz="2000" dirty="0">
                <a:solidFill>
                  <a:schemeClr val="accent2"/>
                </a:solidFill>
                <a:latin typeface="Consolas" panose="020B0609020204030204" pitchFamily="49" charset="0"/>
              </a:rPr>
              <a:t>filter</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is_even</a:t>
            </a:r>
            <a:r>
              <a:rPr lang="en-US" sz="2000" dirty="0">
                <a:solidFill>
                  <a:schemeClr val="tx1"/>
                </a:solidFill>
                <a:latin typeface="Consolas" panose="020B0609020204030204" pitchFamily="49" charset="0"/>
              </a:rPr>
              <a:t>, numbers))</a:t>
            </a:r>
          </a:p>
          <a:p>
            <a:pPr marL="0" indent="0">
              <a:buNone/>
            </a:pPr>
            <a:r>
              <a:rPr lang="en-US" sz="2000" dirty="0">
                <a:solidFill>
                  <a:schemeClr val="tx1"/>
                </a:solidFill>
                <a:latin typeface="Consolas" panose="020B0609020204030204" pitchFamily="49" charset="0"/>
              </a:rPr>
              <a:t>print(</a:t>
            </a:r>
            <a:r>
              <a:rPr lang="en-US" sz="2000" dirty="0" err="1">
                <a:solidFill>
                  <a:schemeClr val="tx1"/>
                </a:solidFill>
                <a:latin typeface="Consolas" panose="020B0609020204030204" pitchFamily="49" charset="0"/>
              </a:rPr>
              <a:t>even_numbers</a:t>
            </a:r>
            <a:r>
              <a:rPr lang="en-US" sz="2000" dirty="0">
                <a:solidFill>
                  <a:schemeClr val="tx1"/>
                </a:solidFill>
                <a:latin typeface="Consolas" panose="020B0609020204030204" pitchFamily="49" charset="0"/>
              </a:rPr>
              <a:t>)  </a:t>
            </a:r>
            <a:r>
              <a:rPr lang="en-US" sz="2000" dirty="0">
                <a:solidFill>
                  <a:schemeClr val="accent6"/>
                </a:solidFill>
                <a:latin typeface="Consolas" panose="020B0609020204030204" pitchFamily="49" charset="0"/>
              </a:rPr>
              <a:t># prints [2, 4, 6, 8, 10]</a:t>
            </a:r>
          </a:p>
        </p:txBody>
      </p:sp>
    </p:spTree>
    <p:extLst>
      <p:ext uri="{BB962C8B-B14F-4D97-AF65-F5344CB8AC3E}">
        <p14:creationId xmlns:p14="http://schemas.microsoft.com/office/powerpoint/2010/main" val="321082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Zip  function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50426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The </a:t>
            </a:r>
            <a:r>
              <a:rPr lang="en-US" b="1" i="1" dirty="0"/>
              <a:t>`zip()`</a:t>
            </a:r>
            <a:r>
              <a:rPr lang="en-US" dirty="0"/>
              <a:t> function in Python </a:t>
            </a:r>
            <a:r>
              <a:rPr lang="en-US" b="1" dirty="0"/>
              <a:t>combines two or more </a:t>
            </a:r>
            <a:r>
              <a:rPr lang="en-US" b="1" dirty="0" err="1"/>
              <a:t>iterables</a:t>
            </a:r>
            <a:r>
              <a:rPr lang="en-US" dirty="0"/>
              <a:t> (such as lists, tuples, or strings) into a single </a:t>
            </a:r>
            <a:r>
              <a:rPr lang="en-US" dirty="0" err="1"/>
              <a:t>iterable</a:t>
            </a:r>
            <a:r>
              <a:rPr lang="en-US" dirty="0"/>
              <a:t> of tuples. Each tuple contains an element from each of the input </a:t>
            </a:r>
            <a:r>
              <a:rPr lang="en-US" dirty="0" err="1"/>
              <a:t>iterables</a:t>
            </a:r>
            <a:r>
              <a:rPr lang="en-US" dirty="0"/>
              <a:t>, and the number of tuples in the output </a:t>
            </a:r>
            <a:r>
              <a:rPr lang="en-US" dirty="0" err="1"/>
              <a:t>iterable</a:t>
            </a:r>
            <a:r>
              <a:rPr lang="en-US" dirty="0"/>
              <a:t> is equal to the length of the shortest input </a:t>
            </a:r>
            <a:r>
              <a:rPr lang="en-US" dirty="0" err="1"/>
              <a:t>iterable</a:t>
            </a:r>
            <a:r>
              <a:rPr lang="en-US" dirty="0"/>
              <a:t>.</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In this example, </a:t>
            </a:r>
            <a:r>
              <a:rPr lang="en-US" b="1" i="1" dirty="0"/>
              <a:t>`zip()`</a:t>
            </a:r>
            <a:r>
              <a:rPr lang="en-US" dirty="0"/>
              <a:t> is being used to combine the </a:t>
            </a:r>
            <a:r>
              <a:rPr lang="en-US" b="1" dirty="0"/>
              <a:t>names</a:t>
            </a:r>
            <a:r>
              <a:rPr lang="en-US" dirty="0"/>
              <a:t> and </a:t>
            </a:r>
            <a:r>
              <a:rPr lang="en-US" b="1" dirty="0"/>
              <a:t>ages</a:t>
            </a:r>
            <a:r>
              <a:rPr lang="en-US" dirty="0"/>
              <a:t> lists into a single list of tuples. Each tuple contains the corresponding name and age from the two lists.</a:t>
            </a:r>
          </a:p>
        </p:txBody>
      </p:sp>
      <p:sp>
        <p:nvSpPr>
          <p:cNvPr id="5" name="Text Placeholder 2">
            <a:extLst>
              <a:ext uri="{FF2B5EF4-FFF2-40B4-BE49-F238E27FC236}">
                <a16:creationId xmlns:a16="http://schemas.microsoft.com/office/drawing/2014/main" id="{CBED41EA-B0B4-4DD3-BA42-F91435E64DE4}"/>
              </a:ext>
            </a:extLst>
          </p:cNvPr>
          <p:cNvSpPr txBox="1">
            <a:spLocks/>
          </p:cNvSpPr>
          <p:nvPr/>
        </p:nvSpPr>
        <p:spPr>
          <a:xfrm>
            <a:off x="838200" y="3232640"/>
            <a:ext cx="9081555" cy="174576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500" dirty="0">
                <a:solidFill>
                  <a:schemeClr val="accent6"/>
                </a:solidFill>
                <a:latin typeface="Consolas" panose="020B0609020204030204" pitchFamily="49" charset="0"/>
              </a:rPr>
              <a:t># Using zip() to combine two lists</a:t>
            </a:r>
          </a:p>
          <a:p>
            <a:pPr marL="0" indent="0" hangingPunct="1">
              <a:buNone/>
            </a:pPr>
            <a:r>
              <a:rPr lang="en-US" sz="1500" dirty="0">
                <a:solidFill>
                  <a:schemeClr val="tx1"/>
                </a:solidFill>
                <a:latin typeface="Consolas" panose="020B0609020204030204" pitchFamily="49" charset="0"/>
              </a:rPr>
              <a:t>names = [</a:t>
            </a:r>
            <a:r>
              <a:rPr lang="en-US" sz="1500" dirty="0">
                <a:solidFill>
                  <a:schemeClr val="accent2"/>
                </a:solidFill>
                <a:latin typeface="Consolas" panose="020B0609020204030204" pitchFamily="49" charset="0"/>
              </a:rPr>
              <a:t>'Alice'</a:t>
            </a:r>
            <a:r>
              <a:rPr lang="en-US" sz="1500" dirty="0">
                <a:solidFill>
                  <a:schemeClr val="tx1"/>
                </a:solidFill>
                <a:latin typeface="Consolas" panose="020B0609020204030204" pitchFamily="49" charset="0"/>
              </a:rPr>
              <a:t>,</a:t>
            </a:r>
            <a:r>
              <a:rPr lang="en-US" sz="1500" dirty="0">
                <a:solidFill>
                  <a:schemeClr val="accent2"/>
                </a:solidFill>
                <a:latin typeface="Consolas" panose="020B0609020204030204" pitchFamily="49" charset="0"/>
              </a:rPr>
              <a:t> 'Bob'</a:t>
            </a:r>
            <a:r>
              <a:rPr lang="en-US" sz="1500" dirty="0">
                <a:solidFill>
                  <a:schemeClr val="accent1"/>
                </a:solidFill>
                <a:latin typeface="Consolas" panose="020B0609020204030204" pitchFamily="49" charset="0"/>
              </a:rPr>
              <a:t>, </a:t>
            </a:r>
            <a:r>
              <a:rPr lang="en-US" sz="1500" dirty="0">
                <a:solidFill>
                  <a:schemeClr val="accent2"/>
                </a:solidFill>
                <a:latin typeface="Consolas" panose="020B0609020204030204" pitchFamily="49" charset="0"/>
              </a:rPr>
              <a:t>'Charlie'</a:t>
            </a:r>
            <a:r>
              <a:rPr lang="en-US" sz="1500" dirty="0">
                <a:solidFill>
                  <a:schemeClr val="tx1"/>
                </a:solidFill>
                <a:latin typeface="Consolas" panose="020B0609020204030204" pitchFamily="49" charset="0"/>
              </a:rPr>
              <a:t>]</a:t>
            </a:r>
          </a:p>
          <a:p>
            <a:pPr marL="0" indent="0" hangingPunct="1">
              <a:buNone/>
            </a:pPr>
            <a:r>
              <a:rPr lang="en-US" sz="1500" dirty="0">
                <a:solidFill>
                  <a:schemeClr val="tx1"/>
                </a:solidFill>
                <a:latin typeface="Consolas" panose="020B0609020204030204" pitchFamily="49" charset="0"/>
              </a:rPr>
              <a:t>ages = [</a:t>
            </a:r>
            <a:r>
              <a:rPr lang="en-US" sz="1500" dirty="0">
                <a:solidFill>
                  <a:schemeClr val="accent6"/>
                </a:solidFill>
                <a:latin typeface="Consolas" panose="020B0609020204030204" pitchFamily="49" charset="0"/>
              </a:rPr>
              <a:t>22</a:t>
            </a:r>
            <a:r>
              <a:rPr lang="en-US" sz="1500" dirty="0">
                <a:solidFill>
                  <a:schemeClr val="tx1"/>
                </a:solidFill>
                <a:latin typeface="Consolas" panose="020B0609020204030204" pitchFamily="49" charset="0"/>
              </a:rPr>
              <a:t>,</a:t>
            </a:r>
            <a:r>
              <a:rPr lang="en-US" sz="1500" dirty="0">
                <a:solidFill>
                  <a:schemeClr val="accent1"/>
                </a:solidFill>
                <a:latin typeface="Consolas" panose="020B0609020204030204" pitchFamily="49" charset="0"/>
              </a:rPr>
              <a:t> </a:t>
            </a:r>
            <a:r>
              <a:rPr lang="en-US" sz="1500" dirty="0">
                <a:solidFill>
                  <a:schemeClr val="accent6"/>
                </a:solidFill>
                <a:latin typeface="Consolas" panose="020B0609020204030204" pitchFamily="49" charset="0"/>
              </a:rPr>
              <a:t>20</a:t>
            </a:r>
            <a:r>
              <a:rPr lang="en-US" sz="1500" dirty="0">
                <a:solidFill>
                  <a:schemeClr val="tx1"/>
                </a:solidFill>
                <a:latin typeface="Consolas" panose="020B0609020204030204" pitchFamily="49" charset="0"/>
              </a:rPr>
              <a:t>,</a:t>
            </a:r>
            <a:r>
              <a:rPr lang="en-US" sz="1500" dirty="0">
                <a:solidFill>
                  <a:schemeClr val="accent1"/>
                </a:solidFill>
                <a:latin typeface="Consolas" panose="020B0609020204030204" pitchFamily="49" charset="0"/>
              </a:rPr>
              <a:t> </a:t>
            </a:r>
            <a:r>
              <a:rPr lang="en-US" sz="1500" dirty="0">
                <a:solidFill>
                  <a:schemeClr val="accent6"/>
                </a:solidFill>
                <a:latin typeface="Consolas" panose="020B0609020204030204" pitchFamily="49" charset="0"/>
              </a:rPr>
              <a:t>21</a:t>
            </a:r>
            <a:r>
              <a:rPr lang="en-US" sz="1500" dirty="0">
                <a:solidFill>
                  <a:schemeClr val="tx1"/>
                </a:solidFill>
                <a:latin typeface="Consolas" panose="020B0609020204030204" pitchFamily="49" charset="0"/>
              </a:rPr>
              <a:t>]</a:t>
            </a:r>
          </a:p>
          <a:p>
            <a:pPr marL="0" indent="0" hangingPunct="1">
              <a:buNone/>
            </a:pPr>
            <a:r>
              <a:rPr lang="en-US" sz="1500" dirty="0">
                <a:solidFill>
                  <a:schemeClr val="tx1"/>
                </a:solidFill>
                <a:latin typeface="Consolas" panose="020B0609020204030204" pitchFamily="49" charset="0"/>
              </a:rPr>
              <a:t>combined</a:t>
            </a:r>
            <a:r>
              <a:rPr lang="en-US" sz="1500" dirty="0">
                <a:solidFill>
                  <a:schemeClr val="accent1"/>
                </a:solidFill>
                <a:latin typeface="Consolas" panose="020B0609020204030204" pitchFamily="49" charset="0"/>
              </a:rPr>
              <a:t> </a:t>
            </a:r>
            <a:r>
              <a:rPr lang="en-US" sz="1500" dirty="0">
                <a:solidFill>
                  <a:schemeClr val="tx1"/>
                </a:solidFill>
                <a:latin typeface="Consolas" panose="020B0609020204030204" pitchFamily="49" charset="0"/>
              </a:rPr>
              <a:t>=</a:t>
            </a:r>
            <a:r>
              <a:rPr lang="en-US" sz="1500" dirty="0">
                <a:solidFill>
                  <a:schemeClr val="accent1"/>
                </a:solidFill>
                <a:latin typeface="Consolas" panose="020B0609020204030204" pitchFamily="49" charset="0"/>
              </a:rPr>
              <a:t> </a:t>
            </a:r>
            <a:r>
              <a:rPr lang="en-US" sz="1500" dirty="0">
                <a:solidFill>
                  <a:schemeClr val="accent6">
                    <a:lumMod val="50000"/>
                  </a:schemeClr>
                </a:solidFill>
                <a:latin typeface="Consolas" panose="020B0609020204030204" pitchFamily="49" charset="0"/>
              </a:rPr>
              <a:t>list</a:t>
            </a:r>
            <a:r>
              <a:rPr lang="en-US" sz="1500" dirty="0">
                <a:solidFill>
                  <a:schemeClr val="accent1"/>
                </a:solidFill>
                <a:latin typeface="Consolas" panose="020B0609020204030204" pitchFamily="49" charset="0"/>
              </a:rPr>
              <a:t>(</a:t>
            </a:r>
            <a:r>
              <a:rPr lang="en-US" sz="1500" dirty="0">
                <a:solidFill>
                  <a:schemeClr val="accent2"/>
                </a:solidFill>
                <a:latin typeface="Consolas" panose="020B0609020204030204" pitchFamily="49" charset="0"/>
              </a:rPr>
              <a:t>zip</a:t>
            </a:r>
            <a:r>
              <a:rPr lang="en-US" sz="1500" dirty="0">
                <a:solidFill>
                  <a:schemeClr val="accent1"/>
                </a:solidFill>
                <a:latin typeface="Consolas" panose="020B0609020204030204" pitchFamily="49" charset="0"/>
              </a:rPr>
              <a:t>(</a:t>
            </a:r>
            <a:r>
              <a:rPr lang="en-US" sz="1500" dirty="0">
                <a:solidFill>
                  <a:schemeClr val="tx1"/>
                </a:solidFill>
                <a:latin typeface="Consolas" panose="020B0609020204030204" pitchFamily="49" charset="0"/>
              </a:rPr>
              <a:t>names, ages</a:t>
            </a:r>
            <a:r>
              <a:rPr lang="en-US" sz="1500" dirty="0">
                <a:solidFill>
                  <a:schemeClr val="accent1"/>
                </a:solidFill>
                <a:latin typeface="Consolas" panose="020B0609020204030204" pitchFamily="49" charset="0"/>
              </a:rPr>
              <a:t>))</a:t>
            </a:r>
          </a:p>
          <a:p>
            <a:pPr marL="0" indent="0" hangingPunct="1">
              <a:buNone/>
            </a:pPr>
            <a:r>
              <a:rPr lang="en-US" sz="1500" dirty="0">
                <a:solidFill>
                  <a:schemeClr val="tx1"/>
                </a:solidFill>
                <a:latin typeface="Consolas" panose="020B0609020204030204" pitchFamily="49" charset="0"/>
              </a:rPr>
              <a:t>print</a:t>
            </a:r>
            <a:r>
              <a:rPr lang="en-US" sz="1500" dirty="0">
                <a:solidFill>
                  <a:schemeClr val="accent1"/>
                </a:solidFill>
                <a:latin typeface="Consolas" panose="020B0609020204030204" pitchFamily="49" charset="0"/>
              </a:rPr>
              <a:t>(</a:t>
            </a:r>
            <a:r>
              <a:rPr lang="en-US" sz="1500" dirty="0">
                <a:solidFill>
                  <a:schemeClr val="tx1"/>
                </a:solidFill>
                <a:latin typeface="Consolas" panose="020B0609020204030204" pitchFamily="49" charset="0"/>
              </a:rPr>
              <a:t>combined</a:t>
            </a:r>
            <a:r>
              <a:rPr lang="en-US" sz="1500" dirty="0">
                <a:solidFill>
                  <a:schemeClr val="accent1"/>
                </a:solidFill>
                <a:latin typeface="Consolas" panose="020B0609020204030204" pitchFamily="49" charset="0"/>
              </a:rPr>
              <a:t>)  </a:t>
            </a:r>
            <a:r>
              <a:rPr lang="en-US" sz="1500" dirty="0">
                <a:solidFill>
                  <a:schemeClr val="accent6"/>
                </a:solidFill>
                <a:latin typeface="Consolas" panose="020B0609020204030204" pitchFamily="49" charset="0"/>
              </a:rPr>
              <a:t># prints [('Alice', 22), ('Bob', 20), ('Charlie', 21)]</a:t>
            </a:r>
          </a:p>
        </p:txBody>
      </p:sp>
    </p:spTree>
    <p:extLst>
      <p:ext uri="{BB962C8B-B14F-4D97-AF65-F5344CB8AC3E}">
        <p14:creationId xmlns:p14="http://schemas.microsoft.com/office/powerpoint/2010/main" val="681656597"/>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Zip  function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50426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dirty="0"/>
              <a:t>You can also use the zip() function with more than two </a:t>
            </a:r>
            <a:r>
              <a:rPr lang="en-US" sz="2000" dirty="0" err="1"/>
              <a:t>iterables</a:t>
            </a:r>
            <a:r>
              <a:rPr lang="en-US" sz="2000" dirty="0"/>
              <a:t>:</a:t>
            </a:r>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r>
              <a:rPr lang="en-US" sz="2000" b="1" dirty="0"/>
              <a:t>You can also unzip the zipped </a:t>
            </a:r>
            <a:r>
              <a:rPr lang="en-US" sz="2000" b="1" dirty="0" err="1"/>
              <a:t>iterable</a:t>
            </a:r>
            <a:r>
              <a:rPr lang="en-US" sz="2000" b="1" dirty="0"/>
              <a:t> </a:t>
            </a:r>
            <a:r>
              <a:rPr lang="en-US" sz="2000" dirty="0"/>
              <a:t>using the zip() method again with the * operator,</a:t>
            </a:r>
          </a:p>
        </p:txBody>
      </p:sp>
      <p:sp>
        <p:nvSpPr>
          <p:cNvPr id="5" name="Text Placeholder 2">
            <a:extLst>
              <a:ext uri="{FF2B5EF4-FFF2-40B4-BE49-F238E27FC236}">
                <a16:creationId xmlns:a16="http://schemas.microsoft.com/office/drawing/2014/main" id="{CBED41EA-B0B4-4DD3-BA42-F91435E64DE4}"/>
              </a:ext>
            </a:extLst>
          </p:cNvPr>
          <p:cNvSpPr txBox="1">
            <a:spLocks/>
          </p:cNvSpPr>
          <p:nvPr/>
        </p:nvSpPr>
        <p:spPr>
          <a:xfrm>
            <a:off x="838200" y="2268898"/>
            <a:ext cx="9081555" cy="209120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500" dirty="0">
                <a:solidFill>
                  <a:schemeClr val="accent6"/>
                </a:solidFill>
                <a:latin typeface="Consolas" panose="020B0609020204030204" pitchFamily="49" charset="0"/>
              </a:rPr>
              <a:t># Using zip() to combine two lists</a:t>
            </a:r>
          </a:p>
          <a:p>
            <a:pPr marL="0" indent="0" hangingPunct="1">
              <a:buNone/>
            </a:pPr>
            <a:r>
              <a:rPr lang="en-US" sz="1500" dirty="0">
                <a:solidFill>
                  <a:schemeClr val="tx1"/>
                </a:solidFill>
                <a:latin typeface="Consolas" panose="020B0609020204030204" pitchFamily="49" charset="0"/>
              </a:rPr>
              <a:t>names = [</a:t>
            </a:r>
            <a:r>
              <a:rPr lang="en-US" sz="1500" dirty="0">
                <a:solidFill>
                  <a:schemeClr val="accent2"/>
                </a:solidFill>
                <a:latin typeface="Consolas" panose="020B0609020204030204" pitchFamily="49" charset="0"/>
              </a:rPr>
              <a:t>'Alice'</a:t>
            </a:r>
            <a:r>
              <a:rPr lang="en-US" sz="1500" dirty="0">
                <a:solidFill>
                  <a:schemeClr val="tx1"/>
                </a:solidFill>
                <a:latin typeface="Consolas" panose="020B0609020204030204" pitchFamily="49" charset="0"/>
              </a:rPr>
              <a:t>,</a:t>
            </a:r>
            <a:r>
              <a:rPr lang="en-US" sz="1500" dirty="0">
                <a:solidFill>
                  <a:schemeClr val="accent2"/>
                </a:solidFill>
                <a:latin typeface="Consolas" panose="020B0609020204030204" pitchFamily="49" charset="0"/>
              </a:rPr>
              <a:t> 'Bob'</a:t>
            </a:r>
            <a:r>
              <a:rPr lang="en-US" sz="1500" dirty="0">
                <a:solidFill>
                  <a:schemeClr val="accent1"/>
                </a:solidFill>
                <a:latin typeface="Consolas" panose="020B0609020204030204" pitchFamily="49" charset="0"/>
              </a:rPr>
              <a:t>, </a:t>
            </a:r>
            <a:r>
              <a:rPr lang="en-US" sz="1500" dirty="0">
                <a:solidFill>
                  <a:schemeClr val="accent2"/>
                </a:solidFill>
                <a:latin typeface="Consolas" panose="020B0609020204030204" pitchFamily="49" charset="0"/>
              </a:rPr>
              <a:t>'Charlie'</a:t>
            </a:r>
            <a:r>
              <a:rPr lang="en-US" sz="1500" dirty="0">
                <a:solidFill>
                  <a:schemeClr val="tx1"/>
                </a:solidFill>
                <a:latin typeface="Consolas" panose="020B0609020204030204" pitchFamily="49" charset="0"/>
              </a:rPr>
              <a:t>]</a:t>
            </a:r>
          </a:p>
          <a:p>
            <a:pPr marL="0" indent="0" hangingPunct="1">
              <a:buNone/>
            </a:pPr>
            <a:r>
              <a:rPr lang="en-US" sz="1500" dirty="0">
                <a:solidFill>
                  <a:schemeClr val="tx1"/>
                </a:solidFill>
                <a:latin typeface="Consolas" panose="020B0609020204030204" pitchFamily="49" charset="0"/>
              </a:rPr>
              <a:t>gender = [</a:t>
            </a:r>
            <a:r>
              <a:rPr lang="en-US" sz="1500" dirty="0">
                <a:solidFill>
                  <a:schemeClr val="accent2"/>
                </a:solidFill>
                <a:latin typeface="Consolas" panose="020B0609020204030204" pitchFamily="49" charset="0"/>
              </a:rPr>
              <a:t>'F'</a:t>
            </a:r>
            <a:r>
              <a:rPr lang="en-US" sz="1500" dirty="0">
                <a:solidFill>
                  <a:schemeClr val="tx1"/>
                </a:solidFill>
                <a:latin typeface="Consolas" panose="020B0609020204030204" pitchFamily="49" charset="0"/>
              </a:rPr>
              <a:t>, </a:t>
            </a:r>
            <a:r>
              <a:rPr lang="en-US" sz="1500" dirty="0">
                <a:solidFill>
                  <a:schemeClr val="accent2"/>
                </a:solidFill>
                <a:latin typeface="Consolas" panose="020B0609020204030204" pitchFamily="49" charset="0"/>
              </a:rPr>
              <a:t>'M'</a:t>
            </a:r>
            <a:r>
              <a:rPr lang="en-US" sz="1500" dirty="0">
                <a:solidFill>
                  <a:schemeClr val="tx1"/>
                </a:solidFill>
                <a:latin typeface="Consolas" panose="020B0609020204030204" pitchFamily="49" charset="0"/>
              </a:rPr>
              <a:t>, </a:t>
            </a:r>
            <a:r>
              <a:rPr lang="en-US" sz="1500" dirty="0">
                <a:solidFill>
                  <a:schemeClr val="accent2"/>
                </a:solidFill>
                <a:latin typeface="Consolas" panose="020B0609020204030204" pitchFamily="49" charset="0"/>
              </a:rPr>
              <a:t>'M'</a:t>
            </a:r>
            <a:r>
              <a:rPr lang="en-US" sz="1500" dirty="0">
                <a:solidFill>
                  <a:schemeClr val="tx1"/>
                </a:solidFill>
                <a:latin typeface="Consolas" panose="020B0609020204030204" pitchFamily="49" charset="0"/>
              </a:rPr>
              <a:t>]</a:t>
            </a:r>
          </a:p>
          <a:p>
            <a:pPr marL="0" indent="0" hangingPunct="1">
              <a:buNone/>
            </a:pPr>
            <a:r>
              <a:rPr lang="en-US" sz="1500" dirty="0">
                <a:solidFill>
                  <a:schemeClr val="tx1"/>
                </a:solidFill>
                <a:latin typeface="Consolas" panose="020B0609020204030204" pitchFamily="49" charset="0"/>
              </a:rPr>
              <a:t>ages = [</a:t>
            </a:r>
            <a:r>
              <a:rPr lang="en-US" sz="1500" dirty="0">
                <a:solidFill>
                  <a:schemeClr val="accent6"/>
                </a:solidFill>
                <a:latin typeface="Consolas" panose="020B0609020204030204" pitchFamily="49" charset="0"/>
              </a:rPr>
              <a:t>22</a:t>
            </a:r>
            <a:r>
              <a:rPr lang="en-US" sz="1500" dirty="0">
                <a:solidFill>
                  <a:schemeClr val="tx1"/>
                </a:solidFill>
                <a:latin typeface="Consolas" panose="020B0609020204030204" pitchFamily="49" charset="0"/>
              </a:rPr>
              <a:t>,</a:t>
            </a:r>
            <a:r>
              <a:rPr lang="en-US" sz="1500" dirty="0">
                <a:solidFill>
                  <a:schemeClr val="accent1"/>
                </a:solidFill>
                <a:latin typeface="Consolas" panose="020B0609020204030204" pitchFamily="49" charset="0"/>
              </a:rPr>
              <a:t> </a:t>
            </a:r>
            <a:r>
              <a:rPr lang="en-US" sz="1500" dirty="0">
                <a:solidFill>
                  <a:schemeClr val="accent6"/>
                </a:solidFill>
                <a:latin typeface="Consolas" panose="020B0609020204030204" pitchFamily="49" charset="0"/>
              </a:rPr>
              <a:t>20</a:t>
            </a:r>
            <a:r>
              <a:rPr lang="en-US" sz="1500" dirty="0">
                <a:solidFill>
                  <a:schemeClr val="tx1"/>
                </a:solidFill>
                <a:latin typeface="Consolas" panose="020B0609020204030204" pitchFamily="49" charset="0"/>
              </a:rPr>
              <a:t>,</a:t>
            </a:r>
            <a:r>
              <a:rPr lang="en-US" sz="1500" dirty="0">
                <a:solidFill>
                  <a:schemeClr val="accent1"/>
                </a:solidFill>
                <a:latin typeface="Consolas" panose="020B0609020204030204" pitchFamily="49" charset="0"/>
              </a:rPr>
              <a:t> </a:t>
            </a:r>
            <a:r>
              <a:rPr lang="en-US" sz="1500" dirty="0">
                <a:solidFill>
                  <a:schemeClr val="accent6"/>
                </a:solidFill>
                <a:latin typeface="Consolas" panose="020B0609020204030204" pitchFamily="49" charset="0"/>
              </a:rPr>
              <a:t>21</a:t>
            </a:r>
            <a:r>
              <a:rPr lang="en-US" sz="1500" dirty="0">
                <a:solidFill>
                  <a:schemeClr val="tx1"/>
                </a:solidFill>
                <a:latin typeface="Consolas" panose="020B0609020204030204" pitchFamily="49" charset="0"/>
              </a:rPr>
              <a:t>]</a:t>
            </a:r>
          </a:p>
          <a:p>
            <a:pPr marL="0" indent="0" hangingPunct="1">
              <a:buNone/>
            </a:pPr>
            <a:r>
              <a:rPr lang="en-US" sz="1500" dirty="0">
                <a:solidFill>
                  <a:schemeClr val="tx1"/>
                </a:solidFill>
                <a:latin typeface="Consolas" panose="020B0609020204030204" pitchFamily="49" charset="0"/>
              </a:rPr>
              <a:t>combined</a:t>
            </a:r>
            <a:r>
              <a:rPr lang="en-US" sz="1500" dirty="0">
                <a:solidFill>
                  <a:schemeClr val="accent1"/>
                </a:solidFill>
                <a:latin typeface="Consolas" panose="020B0609020204030204" pitchFamily="49" charset="0"/>
              </a:rPr>
              <a:t> </a:t>
            </a:r>
            <a:r>
              <a:rPr lang="en-US" sz="1500" dirty="0">
                <a:solidFill>
                  <a:schemeClr val="tx1"/>
                </a:solidFill>
                <a:latin typeface="Consolas" panose="020B0609020204030204" pitchFamily="49" charset="0"/>
              </a:rPr>
              <a:t>=</a:t>
            </a:r>
            <a:r>
              <a:rPr lang="en-US" sz="1500" dirty="0">
                <a:solidFill>
                  <a:schemeClr val="accent1"/>
                </a:solidFill>
                <a:latin typeface="Consolas" panose="020B0609020204030204" pitchFamily="49" charset="0"/>
              </a:rPr>
              <a:t> </a:t>
            </a:r>
            <a:r>
              <a:rPr lang="en-US" sz="1500" dirty="0">
                <a:solidFill>
                  <a:schemeClr val="accent6">
                    <a:lumMod val="50000"/>
                  </a:schemeClr>
                </a:solidFill>
                <a:latin typeface="Consolas" panose="020B0609020204030204" pitchFamily="49" charset="0"/>
              </a:rPr>
              <a:t>list</a:t>
            </a:r>
            <a:r>
              <a:rPr lang="en-US" sz="1500" dirty="0">
                <a:solidFill>
                  <a:schemeClr val="accent1"/>
                </a:solidFill>
                <a:latin typeface="Consolas" panose="020B0609020204030204" pitchFamily="49" charset="0"/>
              </a:rPr>
              <a:t>(</a:t>
            </a:r>
            <a:r>
              <a:rPr lang="en-US" sz="1500" dirty="0">
                <a:solidFill>
                  <a:schemeClr val="accent2"/>
                </a:solidFill>
                <a:latin typeface="Consolas" panose="020B0609020204030204" pitchFamily="49" charset="0"/>
              </a:rPr>
              <a:t>zip</a:t>
            </a:r>
            <a:r>
              <a:rPr lang="en-US" sz="1500" dirty="0">
                <a:solidFill>
                  <a:schemeClr val="accent1"/>
                </a:solidFill>
                <a:latin typeface="Consolas" panose="020B0609020204030204" pitchFamily="49" charset="0"/>
              </a:rPr>
              <a:t>(</a:t>
            </a:r>
            <a:r>
              <a:rPr lang="en-US" sz="1500" dirty="0">
                <a:solidFill>
                  <a:schemeClr val="tx1"/>
                </a:solidFill>
                <a:latin typeface="Consolas" panose="020B0609020204030204" pitchFamily="49" charset="0"/>
              </a:rPr>
              <a:t>names, ages, gender</a:t>
            </a:r>
            <a:r>
              <a:rPr lang="en-US" sz="1500" dirty="0">
                <a:solidFill>
                  <a:schemeClr val="accent1"/>
                </a:solidFill>
                <a:latin typeface="Consolas" panose="020B0609020204030204" pitchFamily="49" charset="0"/>
              </a:rPr>
              <a:t>))</a:t>
            </a:r>
          </a:p>
          <a:p>
            <a:pPr marL="0" indent="0" hangingPunct="1">
              <a:buNone/>
            </a:pPr>
            <a:r>
              <a:rPr lang="en-US" sz="1500" dirty="0">
                <a:solidFill>
                  <a:schemeClr val="tx1"/>
                </a:solidFill>
                <a:latin typeface="Consolas" panose="020B0609020204030204" pitchFamily="49" charset="0"/>
              </a:rPr>
              <a:t>print</a:t>
            </a:r>
            <a:r>
              <a:rPr lang="en-US" sz="1500" dirty="0">
                <a:solidFill>
                  <a:schemeClr val="accent1"/>
                </a:solidFill>
                <a:latin typeface="Consolas" panose="020B0609020204030204" pitchFamily="49" charset="0"/>
              </a:rPr>
              <a:t>(</a:t>
            </a:r>
            <a:r>
              <a:rPr lang="en-US" sz="1500" dirty="0">
                <a:solidFill>
                  <a:schemeClr val="tx1"/>
                </a:solidFill>
                <a:latin typeface="Consolas" panose="020B0609020204030204" pitchFamily="49" charset="0"/>
              </a:rPr>
              <a:t>combined</a:t>
            </a:r>
            <a:r>
              <a:rPr lang="en-US" sz="1500" dirty="0">
                <a:solidFill>
                  <a:schemeClr val="accent1"/>
                </a:solidFill>
                <a:latin typeface="Consolas" panose="020B0609020204030204" pitchFamily="49" charset="0"/>
              </a:rPr>
              <a:t>) </a:t>
            </a:r>
            <a:r>
              <a:rPr lang="en-US" sz="1500" dirty="0">
                <a:solidFill>
                  <a:schemeClr val="accent6"/>
                </a:solidFill>
                <a:latin typeface="Consolas" panose="020B0609020204030204" pitchFamily="49" charset="0"/>
              </a:rPr>
              <a:t># prints [('Alice', 22, 'F'), ('Bob', 20, 'M'), ('Charlie', 21, 'M')]</a:t>
            </a:r>
          </a:p>
        </p:txBody>
      </p:sp>
      <p:sp>
        <p:nvSpPr>
          <p:cNvPr id="7" name="Text Placeholder 2">
            <a:extLst>
              <a:ext uri="{FF2B5EF4-FFF2-40B4-BE49-F238E27FC236}">
                <a16:creationId xmlns:a16="http://schemas.microsoft.com/office/drawing/2014/main" id="{0C7FD8E7-2B95-4407-902F-260BA3DB9AF2}"/>
              </a:ext>
            </a:extLst>
          </p:cNvPr>
          <p:cNvSpPr txBox="1">
            <a:spLocks/>
          </p:cNvSpPr>
          <p:nvPr/>
        </p:nvSpPr>
        <p:spPr>
          <a:xfrm>
            <a:off x="838199" y="5213984"/>
            <a:ext cx="9081555" cy="92134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endParaRPr lang="en-US" sz="1500" dirty="0">
              <a:solidFill>
                <a:schemeClr val="tx1"/>
              </a:solidFill>
              <a:latin typeface="Consolas" panose="020B0609020204030204" pitchFamily="49" charset="0"/>
            </a:endParaRPr>
          </a:p>
          <a:p>
            <a:pPr marL="0" indent="0" hangingPunct="1">
              <a:buNone/>
            </a:pPr>
            <a:r>
              <a:rPr lang="en-US" sz="1500" dirty="0">
                <a:solidFill>
                  <a:schemeClr val="tx1"/>
                </a:solidFill>
                <a:latin typeface="Consolas" panose="020B0609020204030204" pitchFamily="49" charset="0"/>
              </a:rPr>
              <a:t>names, ages, gender = </a:t>
            </a:r>
            <a:r>
              <a:rPr lang="en-US" sz="1500" dirty="0">
                <a:solidFill>
                  <a:schemeClr val="accent2"/>
                </a:solidFill>
                <a:latin typeface="Consolas" panose="020B0609020204030204" pitchFamily="49" charset="0"/>
              </a:rPr>
              <a:t>zip</a:t>
            </a:r>
            <a:r>
              <a:rPr lang="en-US" sz="1500" dirty="0">
                <a:solidFill>
                  <a:schemeClr val="accent1"/>
                </a:solidFill>
                <a:latin typeface="Consolas" panose="020B0609020204030204" pitchFamily="49" charset="0"/>
              </a:rPr>
              <a:t>(</a:t>
            </a:r>
            <a:r>
              <a:rPr lang="en-US" sz="1500" dirty="0">
                <a:solidFill>
                  <a:schemeClr val="tx1"/>
                </a:solidFill>
                <a:latin typeface="Consolas" panose="020B0609020204030204" pitchFamily="49" charset="0"/>
              </a:rPr>
              <a:t>*combined</a:t>
            </a:r>
            <a:r>
              <a:rPr lang="en-US" sz="1500" dirty="0">
                <a:solidFill>
                  <a:schemeClr val="accent1"/>
                </a:solidFill>
                <a:latin typeface="Consolas" panose="020B0609020204030204" pitchFamily="49" charset="0"/>
              </a:rPr>
              <a:t>)</a:t>
            </a:r>
          </a:p>
        </p:txBody>
      </p:sp>
    </p:spTree>
    <p:extLst>
      <p:ext uri="{BB962C8B-B14F-4D97-AF65-F5344CB8AC3E}">
        <p14:creationId xmlns:p14="http://schemas.microsoft.com/office/powerpoint/2010/main" val="3648043504"/>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Last week</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Repetition</a:t>
            </a:r>
            <a:r>
              <a:rPr lang="nl-BE" dirty="0"/>
              <a:t> of </a:t>
            </a:r>
            <a:r>
              <a:rPr lang="nl-BE" dirty="0" err="1"/>
              <a:t>what</a:t>
            </a:r>
            <a:r>
              <a:rPr lang="nl-BE" dirty="0"/>
              <a:t> we </a:t>
            </a:r>
            <a:r>
              <a:rPr lang="nl-BE" dirty="0" err="1"/>
              <a:t>saw</a:t>
            </a:r>
            <a:r>
              <a:rPr lang="nl-BE" dirty="0"/>
              <a:t> last week</a:t>
            </a:r>
            <a:endParaRPr lang="en-US" dirty="0"/>
          </a:p>
        </p:txBody>
      </p:sp>
    </p:spTree>
    <p:extLst>
      <p:ext uri="{BB962C8B-B14F-4D97-AF65-F5344CB8AC3E}">
        <p14:creationId xmlns:p14="http://schemas.microsoft.com/office/powerpoint/2010/main" val="3091249033"/>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Map  function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5"/>
            <a:ext cx="10849099" cy="9002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The </a:t>
            </a:r>
            <a:r>
              <a:rPr lang="en-US" b="1" i="1" dirty="0"/>
              <a:t>`map()`</a:t>
            </a:r>
            <a:r>
              <a:rPr lang="en-US" dirty="0"/>
              <a:t> function applies a given function to each item of an </a:t>
            </a:r>
            <a:r>
              <a:rPr lang="en-US" dirty="0" err="1"/>
              <a:t>iterable</a:t>
            </a:r>
            <a:r>
              <a:rPr lang="en-US" dirty="0"/>
              <a:t> (e.g. list, tuple, set, etc.) and returns an iterator of the results.</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
        <p:nvSpPr>
          <p:cNvPr id="5" name="Text Placeholder 2">
            <a:extLst>
              <a:ext uri="{FF2B5EF4-FFF2-40B4-BE49-F238E27FC236}">
                <a16:creationId xmlns:a16="http://schemas.microsoft.com/office/drawing/2014/main" id="{CBED41EA-B0B4-4DD3-BA42-F91435E64DE4}"/>
              </a:ext>
            </a:extLst>
          </p:cNvPr>
          <p:cNvSpPr txBox="1">
            <a:spLocks/>
          </p:cNvSpPr>
          <p:nvPr/>
        </p:nvSpPr>
        <p:spPr>
          <a:xfrm>
            <a:off x="838200" y="2649504"/>
            <a:ext cx="9081555" cy="3609055"/>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lnSpcReduction="1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a:solidFill>
                  <a:schemeClr val="accent1"/>
                </a:solidFill>
                <a:latin typeface="Consolas" panose="020B0609020204030204" pitchFamily="49" charset="0"/>
              </a:rPr>
              <a:t>def</a:t>
            </a:r>
            <a:r>
              <a:rPr lang="en-US" sz="1600" dirty="0">
                <a:solidFill>
                  <a:schemeClr val="tx1"/>
                </a:solidFill>
                <a:latin typeface="Consolas" panose="020B0609020204030204" pitchFamily="49" charset="0"/>
              </a:rPr>
              <a:t> double(x):</a:t>
            </a:r>
          </a:p>
          <a:p>
            <a:pPr marL="0" indent="0" hangingPunct="1">
              <a:buNone/>
            </a:pPr>
            <a:r>
              <a:rPr lang="en-US" sz="1600" dirty="0">
                <a:solidFill>
                  <a:schemeClr val="tx1"/>
                </a:solidFill>
                <a:latin typeface="Consolas" panose="020B0609020204030204" pitchFamily="49" charset="0"/>
              </a:rPr>
              <a:t>    </a:t>
            </a:r>
            <a:r>
              <a:rPr lang="en-US" sz="1600" dirty="0">
                <a:solidFill>
                  <a:srgbClr val="7030A0"/>
                </a:solidFill>
                <a:latin typeface="Consolas" panose="020B0609020204030204" pitchFamily="49" charset="0"/>
              </a:rPr>
              <a:t>return</a:t>
            </a:r>
            <a:r>
              <a:rPr lang="en-US" sz="1600" dirty="0">
                <a:solidFill>
                  <a:schemeClr val="tx1"/>
                </a:solidFill>
                <a:latin typeface="Consolas" panose="020B0609020204030204" pitchFamily="49" charset="0"/>
              </a:rPr>
              <a:t> x*2</a:t>
            </a:r>
          </a:p>
          <a:p>
            <a:pPr marL="0" indent="0" hangingPunct="1">
              <a:buNone/>
            </a:pPr>
            <a:endParaRPr lang="en-US" sz="1600" dirty="0">
              <a:solidFill>
                <a:schemeClr val="tx1"/>
              </a:solidFill>
              <a:latin typeface="Consolas" panose="020B0609020204030204" pitchFamily="49" charset="0"/>
            </a:endParaRPr>
          </a:p>
          <a:p>
            <a:pPr marL="0" indent="0" hangingPunct="1">
              <a:buNone/>
            </a:pPr>
            <a:r>
              <a:rPr lang="en-US" sz="1600" dirty="0">
                <a:solidFill>
                  <a:schemeClr val="accent6"/>
                </a:solidFill>
                <a:latin typeface="Consolas" panose="020B0609020204030204" pitchFamily="49" charset="0"/>
              </a:rPr>
              <a:t># list of numbers</a:t>
            </a:r>
          </a:p>
          <a:p>
            <a:pPr marL="0" indent="0" hangingPunct="1">
              <a:buNone/>
            </a:pPr>
            <a:r>
              <a:rPr lang="en-US" sz="1600" dirty="0">
                <a:solidFill>
                  <a:schemeClr val="tx1"/>
                </a:solidFill>
                <a:latin typeface="Consolas" panose="020B0609020204030204" pitchFamily="49" charset="0"/>
              </a:rPr>
              <a:t>numbers = [</a:t>
            </a:r>
            <a:r>
              <a:rPr lang="en-US" sz="1600" dirty="0">
                <a:solidFill>
                  <a:schemeClr val="accent2"/>
                </a:solidFill>
                <a:latin typeface="Consolas" panose="020B0609020204030204" pitchFamily="49" charset="0"/>
              </a:rPr>
              <a:t>1</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2</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3</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4</a:t>
            </a:r>
            <a:r>
              <a:rPr lang="en-US" sz="1600" dirty="0">
                <a:solidFill>
                  <a:schemeClr val="tx1"/>
                </a:solidFill>
                <a:latin typeface="Consolas" panose="020B0609020204030204" pitchFamily="49" charset="0"/>
              </a:rPr>
              <a:t>]</a:t>
            </a:r>
          </a:p>
          <a:p>
            <a:pPr marL="0" indent="0" hangingPunct="1">
              <a:buNone/>
            </a:pPr>
            <a:endParaRPr lang="en-US" sz="1600" dirty="0">
              <a:solidFill>
                <a:schemeClr val="tx1"/>
              </a:solidFill>
              <a:latin typeface="Consolas" panose="020B0609020204030204" pitchFamily="49" charset="0"/>
            </a:endParaRPr>
          </a:p>
          <a:p>
            <a:pPr marL="0" indent="0" hangingPunct="1">
              <a:buNone/>
            </a:pPr>
            <a:r>
              <a:rPr lang="en-US" sz="1600" dirty="0">
                <a:solidFill>
                  <a:schemeClr val="accent6"/>
                </a:solidFill>
                <a:latin typeface="Consolas" panose="020B0609020204030204" pitchFamily="49" charset="0"/>
              </a:rPr>
              <a:t>#</a:t>
            </a:r>
            <a:r>
              <a:rPr lang="en-US" sz="1600" dirty="0">
                <a:solidFill>
                  <a:schemeClr val="tx1"/>
                </a:solidFill>
                <a:latin typeface="Consolas" panose="020B0609020204030204" pitchFamily="49" charset="0"/>
              </a:rPr>
              <a:t> </a:t>
            </a:r>
            <a:r>
              <a:rPr lang="en-US" sz="1600" dirty="0">
                <a:solidFill>
                  <a:schemeClr val="accent6"/>
                </a:solidFill>
                <a:latin typeface="Consolas" panose="020B0609020204030204" pitchFamily="49" charset="0"/>
              </a:rPr>
              <a:t>use map to apply double function to each number in the list</a:t>
            </a:r>
          </a:p>
          <a:p>
            <a:pPr marL="0" indent="0" hangingPunct="1">
              <a:buNone/>
            </a:pPr>
            <a:r>
              <a:rPr lang="en-US" sz="1600" dirty="0" err="1">
                <a:solidFill>
                  <a:schemeClr val="tx1"/>
                </a:solidFill>
                <a:latin typeface="Consolas" panose="020B0609020204030204" pitchFamily="49" charset="0"/>
              </a:rPr>
              <a:t>doubled_numbers</a:t>
            </a:r>
            <a:r>
              <a:rPr lang="en-US" sz="1600" dirty="0">
                <a:solidFill>
                  <a:schemeClr val="tx1"/>
                </a:solidFill>
                <a:latin typeface="Consolas" panose="020B0609020204030204" pitchFamily="49" charset="0"/>
              </a:rPr>
              <a:t> = </a:t>
            </a:r>
            <a:r>
              <a:rPr lang="en-US" sz="1600" dirty="0">
                <a:solidFill>
                  <a:schemeClr val="accent2"/>
                </a:solidFill>
                <a:latin typeface="Consolas" panose="020B0609020204030204" pitchFamily="49" charset="0"/>
              </a:rPr>
              <a:t>map</a:t>
            </a:r>
            <a:r>
              <a:rPr lang="en-US" sz="1600" dirty="0">
                <a:solidFill>
                  <a:schemeClr val="tx1"/>
                </a:solidFill>
                <a:latin typeface="Consolas" panose="020B0609020204030204" pitchFamily="49" charset="0"/>
              </a:rPr>
              <a:t>(double, numbers)</a:t>
            </a:r>
          </a:p>
          <a:p>
            <a:pPr marL="0" indent="0" hangingPunct="1">
              <a:buNone/>
            </a:pPr>
            <a:endParaRPr lang="en-US" sz="1600" dirty="0">
              <a:solidFill>
                <a:schemeClr val="tx1"/>
              </a:solidFill>
              <a:latin typeface="Consolas" panose="020B0609020204030204" pitchFamily="49" charset="0"/>
            </a:endParaRPr>
          </a:p>
          <a:p>
            <a:pPr marL="0" indent="0" hangingPunct="1">
              <a:buNone/>
            </a:pPr>
            <a:r>
              <a:rPr lang="en-US" sz="1600" dirty="0">
                <a:solidFill>
                  <a:schemeClr val="accent6"/>
                </a:solidFill>
                <a:latin typeface="Consolas" panose="020B0609020204030204" pitchFamily="49" charset="0"/>
              </a:rPr>
              <a:t># the map object can be converted to a list or tuple</a:t>
            </a:r>
          </a:p>
          <a:p>
            <a:pPr marL="0" indent="0" hangingPunct="1">
              <a:buNone/>
            </a:pPr>
            <a:r>
              <a:rPr lang="en-US" sz="1600" dirty="0">
                <a:solidFill>
                  <a:schemeClr val="tx1"/>
                </a:solidFill>
                <a:latin typeface="Consolas" panose="020B0609020204030204" pitchFamily="49" charset="0"/>
              </a:rPr>
              <a:t>print(</a:t>
            </a:r>
            <a:r>
              <a:rPr lang="en-US" sz="1600" dirty="0">
                <a:solidFill>
                  <a:schemeClr val="accent2"/>
                </a:solidFill>
                <a:latin typeface="Consolas" panose="020B0609020204030204" pitchFamily="49" charset="0"/>
              </a:rPr>
              <a:t>list</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doubled_numbers</a:t>
            </a:r>
            <a:r>
              <a:rPr lang="en-US" sz="1600" dirty="0">
                <a:solidFill>
                  <a:schemeClr val="tx1"/>
                </a:solidFill>
                <a:latin typeface="Consolas" panose="020B0609020204030204" pitchFamily="49" charset="0"/>
              </a:rPr>
              <a:t>)) </a:t>
            </a:r>
            <a:r>
              <a:rPr lang="en-US" sz="1600" dirty="0">
                <a:solidFill>
                  <a:schemeClr val="accent6"/>
                </a:solidFill>
                <a:latin typeface="Consolas" panose="020B0609020204030204" pitchFamily="49" charset="0"/>
              </a:rPr>
              <a:t># Output: [2, 4, 6, 8]</a:t>
            </a:r>
          </a:p>
        </p:txBody>
      </p:sp>
    </p:spTree>
    <p:extLst>
      <p:ext uri="{BB962C8B-B14F-4D97-AF65-F5344CB8AC3E}">
        <p14:creationId xmlns:p14="http://schemas.microsoft.com/office/powerpoint/2010/main" val="2334076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665480" y="1059498"/>
            <a:ext cx="11719560" cy="2852737"/>
          </a:xfrm>
        </p:spPr>
        <p:txBody>
          <a:bodyPr anchor="b">
            <a:normAutofit/>
          </a:bodyPr>
          <a:lstStyle/>
          <a:p>
            <a:pPr algn="l"/>
            <a:r>
              <a:rPr lang="en-US" b="1" i="0" dirty="0" err="1">
                <a:solidFill>
                  <a:srgbClr val="404040"/>
                </a:solidFill>
                <a:effectLst/>
                <a:latin typeface="Roboto Slab" pitchFamily="2" charset="0"/>
              </a:rPr>
              <a:t>Iterable</a:t>
            </a:r>
            <a:r>
              <a:rPr lang="en-US" b="1" i="0" dirty="0">
                <a:solidFill>
                  <a:srgbClr val="404040"/>
                </a:solidFill>
                <a:effectLst/>
                <a:latin typeface="Roboto Slab" pitchFamily="2" charset="0"/>
              </a:rPr>
              <a:t>/</a:t>
            </a:r>
            <a:r>
              <a:rPr lang="en-US" b="1" dirty="0">
                <a:solidFill>
                  <a:srgbClr val="404040"/>
                </a:solidFill>
                <a:latin typeface="Roboto Slab" pitchFamily="2" charset="0"/>
              </a:rPr>
              <a:t>Iterator</a:t>
            </a:r>
            <a:endParaRPr lang="en-US" b="1" i="0" dirty="0">
              <a:solidFill>
                <a:srgbClr val="404040"/>
              </a:solidFill>
              <a:effectLst/>
              <a:latin typeface="Roboto Slab" pitchFamily="2" charset="0"/>
            </a:endParaRP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Tree>
    <p:extLst>
      <p:ext uri="{BB962C8B-B14F-4D97-AF65-F5344CB8AC3E}">
        <p14:creationId xmlns:p14="http://schemas.microsoft.com/office/powerpoint/2010/main" val="399333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err="1">
                <a:solidFill>
                  <a:srgbClr val="404040"/>
                </a:solidFill>
                <a:effectLst/>
                <a:latin typeface="Roboto Slab" pitchFamily="2" charset="0"/>
              </a:rPr>
              <a:t>Iterable</a:t>
            </a:r>
            <a:r>
              <a:rPr lang="en-US" b="1" i="0">
                <a:solidFill>
                  <a:srgbClr val="404040"/>
                </a:solidFill>
                <a:effectLst/>
                <a:latin typeface="Roboto Slab" pitchFamily="2" charset="0"/>
              </a:rPr>
              <a:t>/Iterator</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838198" y="3163379"/>
            <a:ext cx="4734507" cy="40078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endParaRPr lang="en-US" b="0" i="0" dirty="0">
              <a:effectLst/>
              <a:latin typeface="_"/>
            </a:endParaRPr>
          </a:p>
          <a:p>
            <a:pPr marL="0" indent="0" algn="l">
              <a:buNone/>
            </a:pPr>
            <a:r>
              <a:rPr lang="en-US" b="1" dirty="0" err="1">
                <a:latin typeface="_"/>
              </a:rPr>
              <a:t>Iterable</a:t>
            </a:r>
            <a:r>
              <a:rPr lang="en-US" b="1" dirty="0">
                <a:latin typeface="_"/>
              </a:rPr>
              <a:t> examples:</a:t>
            </a:r>
          </a:p>
          <a:p>
            <a:pPr lvl="1"/>
            <a:r>
              <a:rPr lang="en-US" b="0" i="0" dirty="0">
                <a:effectLst/>
                <a:latin typeface="_"/>
              </a:rPr>
              <a:t>Lists</a:t>
            </a:r>
          </a:p>
          <a:p>
            <a:pPr lvl="1"/>
            <a:r>
              <a:rPr lang="en-US" b="0" i="0" dirty="0">
                <a:effectLst/>
                <a:latin typeface="_"/>
              </a:rPr>
              <a:t>Tuples</a:t>
            </a:r>
          </a:p>
          <a:p>
            <a:pPr lvl="1"/>
            <a:r>
              <a:rPr lang="en-US" b="0" i="0" dirty="0">
                <a:effectLst/>
                <a:latin typeface="_"/>
              </a:rPr>
              <a:t>Strings</a:t>
            </a:r>
          </a:p>
          <a:p>
            <a:pPr lvl="1"/>
            <a:r>
              <a:rPr lang="en-US" b="0" i="0" dirty="0">
                <a:effectLst/>
                <a:latin typeface="_"/>
              </a:rPr>
              <a:t>Dictionaries</a:t>
            </a:r>
          </a:p>
          <a:p>
            <a:pPr lvl="1"/>
            <a:r>
              <a:rPr lang="en-US" b="0" i="0" dirty="0">
                <a:effectLst/>
                <a:latin typeface="_"/>
              </a:rPr>
              <a:t>Sets</a:t>
            </a:r>
          </a:p>
          <a:p>
            <a:pPr lvl="1"/>
            <a:r>
              <a:rPr lang="en-US" b="0" i="0" dirty="0">
                <a:effectLst/>
                <a:latin typeface="_"/>
              </a:rPr>
              <a:t>Generators</a:t>
            </a:r>
          </a:p>
        </p:txBody>
      </p:sp>
      <p:sp>
        <p:nvSpPr>
          <p:cNvPr id="7" name="Text Placeholder 2">
            <a:extLst>
              <a:ext uri="{FF2B5EF4-FFF2-40B4-BE49-F238E27FC236}">
                <a16:creationId xmlns:a16="http://schemas.microsoft.com/office/drawing/2014/main" id="{09FF47DF-D14E-4B6B-B633-133B48BC1C0C}"/>
              </a:ext>
            </a:extLst>
          </p:cNvPr>
          <p:cNvSpPr txBox="1">
            <a:spLocks/>
          </p:cNvSpPr>
          <p:nvPr/>
        </p:nvSpPr>
        <p:spPr>
          <a:xfrm>
            <a:off x="838199" y="2050662"/>
            <a:ext cx="10787743" cy="40078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i="0" dirty="0">
                <a:effectLst/>
                <a:latin typeface="_"/>
              </a:rPr>
              <a:t>Iterators</a:t>
            </a:r>
            <a:r>
              <a:rPr lang="en-US" b="0" i="0" dirty="0">
                <a:effectLst/>
                <a:latin typeface="_"/>
              </a:rPr>
              <a:t> are methods that iterate collections like lists, tuples, dictionaries, etc. Using an iterator method, we can loop through an object and return its elements.</a:t>
            </a:r>
          </a:p>
        </p:txBody>
      </p:sp>
    </p:spTree>
    <p:extLst>
      <p:ext uri="{BB962C8B-B14F-4D97-AF65-F5344CB8AC3E}">
        <p14:creationId xmlns:p14="http://schemas.microsoft.com/office/powerpoint/2010/main" val="2028363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Enumerate function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50426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The </a:t>
            </a:r>
            <a:r>
              <a:rPr lang="en-US" b="1" i="1" dirty="0"/>
              <a:t>`enumerate`</a:t>
            </a:r>
            <a:r>
              <a:rPr lang="en-US" dirty="0"/>
              <a:t> function accepts an </a:t>
            </a:r>
            <a:r>
              <a:rPr lang="en-US" dirty="0" err="1"/>
              <a:t>iterable</a:t>
            </a:r>
            <a:r>
              <a:rPr lang="en-US" dirty="0"/>
              <a:t> as an input, and returns a new </a:t>
            </a:r>
            <a:r>
              <a:rPr lang="en-US" dirty="0" err="1"/>
              <a:t>iterable</a:t>
            </a:r>
            <a:r>
              <a:rPr lang="en-US" dirty="0"/>
              <a:t> that produces a tuple of the iteration-count and the corresponding item from the original </a:t>
            </a:r>
            <a:r>
              <a:rPr lang="en-US" dirty="0" err="1"/>
              <a:t>iterable</a:t>
            </a:r>
            <a:r>
              <a:rPr lang="en-US" dirty="0"/>
              <a:t>.</a:t>
            </a:r>
          </a:p>
        </p:txBody>
      </p:sp>
      <p:sp>
        <p:nvSpPr>
          <p:cNvPr id="5" name="Text Placeholder 2">
            <a:extLst>
              <a:ext uri="{FF2B5EF4-FFF2-40B4-BE49-F238E27FC236}">
                <a16:creationId xmlns:a16="http://schemas.microsoft.com/office/drawing/2014/main" id="{CBED41EA-B0B4-4DD3-BA42-F91435E64DE4}"/>
              </a:ext>
            </a:extLst>
          </p:cNvPr>
          <p:cNvSpPr txBox="1">
            <a:spLocks/>
          </p:cNvSpPr>
          <p:nvPr/>
        </p:nvSpPr>
        <p:spPr>
          <a:xfrm>
            <a:off x="838201" y="2858742"/>
            <a:ext cx="7797799" cy="33083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925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800" dirty="0">
                <a:solidFill>
                  <a:schemeClr val="accent6"/>
                </a:solidFill>
                <a:latin typeface="Consolas" panose="020B0609020204030204" pitchFamily="49" charset="0"/>
              </a:rPr>
              <a:t># track which entries of an </a:t>
            </a:r>
            <a:r>
              <a:rPr lang="en-US" sz="1800" dirty="0" err="1">
                <a:solidFill>
                  <a:schemeClr val="accent6"/>
                </a:solidFill>
                <a:latin typeface="Consolas" panose="020B0609020204030204" pitchFamily="49" charset="0"/>
              </a:rPr>
              <a:t>iterable</a:t>
            </a:r>
            <a:r>
              <a:rPr lang="en-US" sz="1800" dirty="0">
                <a:solidFill>
                  <a:schemeClr val="accent6"/>
                </a:solidFill>
                <a:latin typeface="Consolas" panose="020B0609020204030204" pitchFamily="49" charset="0"/>
              </a:rPr>
              <a:t> store the value `None`</a:t>
            </a:r>
          </a:p>
          <a:p>
            <a:pPr marL="0" indent="0" hangingPunct="1">
              <a:buNone/>
            </a:pPr>
            <a:r>
              <a:rPr lang="en-US" sz="1800" dirty="0" err="1">
                <a:solidFill>
                  <a:schemeClr val="tx1"/>
                </a:solidFill>
                <a:latin typeface="Consolas" panose="020B0609020204030204" pitchFamily="49" charset="0"/>
              </a:rPr>
              <a:t>none_indices</a:t>
            </a:r>
            <a:r>
              <a:rPr lang="en-US" sz="1800" dirty="0">
                <a:solidFill>
                  <a:schemeClr val="tx1"/>
                </a:solidFill>
                <a:latin typeface="Consolas" panose="020B0609020204030204" pitchFamily="49" charset="0"/>
              </a:rPr>
              <a:t> = []</a:t>
            </a:r>
          </a:p>
          <a:p>
            <a:pPr marL="0" indent="0" hangingPunct="1">
              <a:buNone/>
            </a:pPr>
            <a:r>
              <a:rPr lang="en-US" sz="1800" dirty="0" err="1">
                <a:solidFill>
                  <a:schemeClr val="tx1"/>
                </a:solidFill>
                <a:latin typeface="Consolas" panose="020B0609020204030204" pitchFamily="49" charset="0"/>
              </a:rPr>
              <a:t>iter_cnt</a:t>
            </a:r>
            <a:r>
              <a:rPr lang="en-US" sz="1800" dirty="0">
                <a:solidFill>
                  <a:schemeClr val="tx1"/>
                </a:solidFill>
                <a:latin typeface="Consolas" panose="020B0609020204030204" pitchFamily="49" charset="0"/>
              </a:rPr>
              <a:t> = </a:t>
            </a:r>
            <a:r>
              <a:rPr lang="en-US" sz="1800" dirty="0">
                <a:solidFill>
                  <a:schemeClr val="accent6"/>
                </a:solidFill>
                <a:latin typeface="Consolas" panose="020B0609020204030204" pitchFamily="49" charset="0"/>
              </a:rPr>
              <a:t>0</a:t>
            </a:r>
            <a:r>
              <a:rPr lang="en-US" sz="1800" dirty="0">
                <a:solidFill>
                  <a:schemeClr val="tx1"/>
                </a:solidFill>
                <a:latin typeface="Consolas" panose="020B0609020204030204" pitchFamily="49" charset="0"/>
              </a:rPr>
              <a:t>  </a:t>
            </a:r>
            <a:r>
              <a:rPr lang="en-US" sz="1900" b="1" dirty="0">
                <a:solidFill>
                  <a:srgbClr val="FF0000"/>
                </a:solidFill>
                <a:latin typeface="Consolas" panose="020B0609020204030204" pitchFamily="49" charset="0"/>
              </a:rPr>
              <a:t># manually track iteration-count</a:t>
            </a:r>
          </a:p>
          <a:p>
            <a:pPr marL="0" indent="0" hangingPunct="1">
              <a:buNone/>
            </a:pPr>
            <a:endParaRPr lang="en-US" sz="1800" dirty="0">
              <a:solidFill>
                <a:schemeClr val="tx1"/>
              </a:solidFill>
              <a:latin typeface="Consolas" panose="020B0609020204030204" pitchFamily="49" charset="0"/>
            </a:endParaRPr>
          </a:p>
          <a:p>
            <a:pPr marL="0" indent="0" hangingPunct="1">
              <a:buNone/>
            </a:pPr>
            <a:r>
              <a:rPr lang="en-US" sz="1800" dirty="0">
                <a:solidFill>
                  <a:srgbClr val="7030A0"/>
                </a:solidFill>
                <a:latin typeface="Consolas" panose="020B0609020204030204" pitchFamily="49" charset="0"/>
              </a:rPr>
              <a:t>for</a:t>
            </a:r>
            <a:r>
              <a:rPr lang="en-US" sz="1800" dirty="0">
                <a:solidFill>
                  <a:schemeClr val="tx1"/>
                </a:solidFill>
                <a:latin typeface="Consolas" panose="020B0609020204030204" pitchFamily="49" charset="0"/>
              </a:rPr>
              <a:t> item </a:t>
            </a:r>
            <a:r>
              <a:rPr lang="en-US" sz="1800" dirty="0">
                <a:solidFill>
                  <a:srgbClr val="7030A0"/>
                </a:solidFill>
                <a:latin typeface="Consolas" panose="020B0609020204030204" pitchFamily="49" charset="0"/>
              </a:rPr>
              <a:t>in</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2</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None</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-10</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None</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4</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8</a:t>
            </a:r>
            <a:r>
              <a:rPr lang="en-US" sz="1800" dirty="0">
                <a:solidFill>
                  <a:schemeClr val="tx1"/>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    </a:t>
            </a:r>
            <a:r>
              <a:rPr lang="en-US" sz="1800" dirty="0">
                <a:solidFill>
                  <a:srgbClr val="7030A0"/>
                </a:solidFill>
                <a:latin typeface="Consolas" panose="020B0609020204030204" pitchFamily="49" charset="0"/>
              </a:rPr>
              <a:t>if</a:t>
            </a:r>
            <a:r>
              <a:rPr lang="en-US" sz="1800" dirty="0">
                <a:solidFill>
                  <a:schemeClr val="tx1"/>
                </a:solidFill>
                <a:latin typeface="Consolas" panose="020B0609020204030204" pitchFamily="49" charset="0"/>
              </a:rPr>
              <a:t> item </a:t>
            </a:r>
            <a:r>
              <a:rPr lang="en-US" sz="1800" dirty="0">
                <a:solidFill>
                  <a:schemeClr val="accent1"/>
                </a:solidFill>
                <a:latin typeface="Consolas" panose="020B0609020204030204" pitchFamily="49" charset="0"/>
              </a:rPr>
              <a:t>is</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None</a:t>
            </a:r>
            <a:r>
              <a:rPr lang="en-US" sz="1800" dirty="0">
                <a:solidFill>
                  <a:schemeClr val="tx1"/>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none_indices.append</a:t>
            </a:r>
            <a:r>
              <a:rPr lang="en-US" sz="1800" dirty="0">
                <a:solidFill>
                  <a:schemeClr val="tx1"/>
                </a:solidFill>
                <a:latin typeface="Consolas" panose="020B0609020204030204" pitchFamily="49" charset="0"/>
              </a:rPr>
              <a:t>(</a:t>
            </a:r>
            <a:r>
              <a:rPr lang="en-US" sz="1800" dirty="0" err="1">
                <a:solidFill>
                  <a:schemeClr val="tx1"/>
                </a:solidFill>
                <a:latin typeface="Consolas" panose="020B0609020204030204" pitchFamily="49" charset="0"/>
              </a:rPr>
              <a:t>iter_cnt</a:t>
            </a:r>
            <a:r>
              <a:rPr lang="en-US" sz="1800" dirty="0">
                <a:solidFill>
                  <a:schemeClr val="tx1"/>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    </a:t>
            </a:r>
            <a:r>
              <a:rPr lang="en-US" sz="1800" b="1" dirty="0" err="1">
                <a:solidFill>
                  <a:srgbClr val="FF0000"/>
                </a:solidFill>
                <a:latin typeface="Consolas" panose="020B0609020204030204" pitchFamily="49" charset="0"/>
              </a:rPr>
              <a:t>iter_cnt</a:t>
            </a:r>
            <a:r>
              <a:rPr lang="en-US" sz="1800" b="1" dirty="0">
                <a:solidFill>
                  <a:srgbClr val="FF0000"/>
                </a:solidFill>
                <a:latin typeface="Consolas" panose="020B0609020204030204" pitchFamily="49" charset="0"/>
              </a:rPr>
              <a:t> = </a:t>
            </a:r>
            <a:r>
              <a:rPr lang="en-US" sz="1800" b="1" dirty="0" err="1">
                <a:solidFill>
                  <a:srgbClr val="FF0000"/>
                </a:solidFill>
                <a:latin typeface="Consolas" panose="020B0609020204030204" pitchFamily="49" charset="0"/>
              </a:rPr>
              <a:t>iter_cnt</a:t>
            </a:r>
            <a:r>
              <a:rPr lang="en-US" sz="1800" b="1" dirty="0">
                <a:solidFill>
                  <a:srgbClr val="FF0000"/>
                </a:solidFill>
                <a:latin typeface="Consolas" panose="020B0609020204030204" pitchFamily="49" charset="0"/>
              </a:rPr>
              <a:t> + 1</a:t>
            </a:r>
          </a:p>
          <a:p>
            <a:pPr marL="0" indent="0" hangingPunct="1">
              <a:buNone/>
            </a:pPr>
            <a:endParaRPr lang="en-US" sz="1800" dirty="0">
              <a:solidFill>
                <a:schemeClr val="tx1"/>
              </a:solidFill>
              <a:latin typeface="Consolas" panose="020B0609020204030204" pitchFamily="49" charset="0"/>
            </a:endParaRPr>
          </a:p>
          <a:p>
            <a:pPr marL="0" indent="0" hangingPunct="1">
              <a:buNone/>
            </a:pPr>
            <a:r>
              <a:rPr lang="en-US" sz="1900" dirty="0">
                <a:solidFill>
                  <a:schemeClr val="accent6"/>
                </a:solidFill>
                <a:latin typeface="Consolas" panose="020B0609020204030204" pitchFamily="49" charset="0"/>
              </a:rPr>
              <a:t># `</a:t>
            </a:r>
            <a:r>
              <a:rPr lang="en-US" sz="1900" dirty="0" err="1">
                <a:solidFill>
                  <a:schemeClr val="accent6"/>
                </a:solidFill>
                <a:latin typeface="Consolas" panose="020B0609020204030204" pitchFamily="49" charset="0"/>
              </a:rPr>
              <a:t>none_indices</a:t>
            </a:r>
            <a:r>
              <a:rPr lang="en-US" sz="1900" dirty="0">
                <a:solidFill>
                  <a:schemeClr val="accent6"/>
                </a:solidFill>
                <a:latin typeface="Consolas" panose="020B0609020204030204" pitchFamily="49" charset="0"/>
              </a:rPr>
              <a:t>` now stores: [1, 3]</a:t>
            </a:r>
          </a:p>
        </p:txBody>
      </p:sp>
    </p:spTree>
    <p:extLst>
      <p:ext uri="{BB962C8B-B14F-4D97-AF65-F5344CB8AC3E}">
        <p14:creationId xmlns:p14="http://schemas.microsoft.com/office/powerpoint/2010/main" val="354075400"/>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Enumerate function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5"/>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We can simplify this code and avoid having to initialize or increment the </a:t>
            </a:r>
            <a:r>
              <a:rPr lang="en-US" dirty="0" err="1"/>
              <a:t>iter_cnt</a:t>
            </a:r>
            <a:r>
              <a:rPr lang="en-US" dirty="0"/>
              <a:t> variable, by utilizing enumerate along with tuple-unpacking.</a:t>
            </a:r>
          </a:p>
        </p:txBody>
      </p:sp>
      <p:sp>
        <p:nvSpPr>
          <p:cNvPr id="7" name="Text Placeholder 2">
            <a:extLst>
              <a:ext uri="{FF2B5EF4-FFF2-40B4-BE49-F238E27FC236}">
                <a16:creationId xmlns:a16="http://schemas.microsoft.com/office/drawing/2014/main" id="{2C4FA473-C201-426F-BB41-D607B3FB94B3}"/>
              </a:ext>
            </a:extLst>
          </p:cNvPr>
          <p:cNvSpPr txBox="1">
            <a:spLocks/>
          </p:cNvSpPr>
          <p:nvPr/>
        </p:nvSpPr>
        <p:spPr>
          <a:xfrm>
            <a:off x="838200" y="2753361"/>
            <a:ext cx="7584440" cy="33083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a:solidFill>
                  <a:schemeClr val="accent6"/>
                </a:solidFill>
                <a:latin typeface="Consolas" panose="020B0609020204030204" pitchFamily="49" charset="0"/>
              </a:rPr>
              <a:t># using the `enumerate` function to keep iteration-count</a:t>
            </a:r>
          </a:p>
          <a:p>
            <a:pPr marL="0" indent="0" hangingPunct="1">
              <a:buNone/>
            </a:pPr>
            <a:r>
              <a:rPr lang="en-US" sz="1600" dirty="0" err="1">
                <a:solidFill>
                  <a:schemeClr val="tx1"/>
                </a:solidFill>
                <a:latin typeface="Consolas" panose="020B0609020204030204" pitchFamily="49" charset="0"/>
              </a:rPr>
              <a:t>none_indices</a:t>
            </a:r>
            <a:r>
              <a:rPr lang="en-US" sz="1600" dirty="0">
                <a:solidFill>
                  <a:schemeClr val="tx1"/>
                </a:solidFill>
                <a:latin typeface="Consolas" panose="020B0609020204030204" pitchFamily="49" charset="0"/>
              </a:rPr>
              <a:t> = []</a:t>
            </a:r>
          </a:p>
          <a:p>
            <a:pPr marL="0" indent="0" hangingPunct="1">
              <a:buNone/>
            </a:pPr>
            <a:endParaRPr lang="en-US" sz="1600" dirty="0">
              <a:solidFill>
                <a:schemeClr val="tx1"/>
              </a:solidFill>
              <a:latin typeface="Consolas" panose="020B0609020204030204" pitchFamily="49" charset="0"/>
            </a:endParaRPr>
          </a:p>
          <a:p>
            <a:pPr marL="0" indent="0" hangingPunct="1">
              <a:buNone/>
            </a:pPr>
            <a:r>
              <a:rPr lang="en-US" sz="1600" dirty="0">
                <a:solidFill>
                  <a:srgbClr val="7030A0"/>
                </a:solidFill>
                <a:latin typeface="Consolas" panose="020B0609020204030204" pitchFamily="49" charset="0"/>
              </a:rPr>
              <a:t>for</a:t>
            </a:r>
            <a:r>
              <a:rPr lang="en-US" sz="1600" dirty="0">
                <a:solidFill>
                  <a:schemeClr val="tx1"/>
                </a:solidFill>
                <a:latin typeface="Consolas" panose="020B0609020204030204" pitchFamily="49" charset="0"/>
              </a:rPr>
              <a:t> </a:t>
            </a:r>
            <a:r>
              <a:rPr lang="en-US" sz="1600" b="1" dirty="0" err="1">
                <a:solidFill>
                  <a:srgbClr val="FF0000"/>
                </a:solidFill>
                <a:latin typeface="Consolas" panose="020B0609020204030204" pitchFamily="49" charset="0"/>
              </a:rPr>
              <a:t>iter_cnt</a:t>
            </a:r>
            <a:r>
              <a:rPr lang="en-US" sz="1600" b="1" dirty="0">
                <a:solidFill>
                  <a:srgbClr val="FF0000"/>
                </a:solidFill>
                <a:latin typeface="Consolas" panose="020B0609020204030204" pitchFamily="49" charset="0"/>
              </a:rPr>
              <a:t>, </a:t>
            </a:r>
            <a:r>
              <a:rPr lang="en-US" sz="1600" dirty="0">
                <a:solidFill>
                  <a:schemeClr val="tx1"/>
                </a:solidFill>
                <a:latin typeface="Consolas" panose="020B0609020204030204" pitchFamily="49" charset="0"/>
              </a:rPr>
              <a:t>item </a:t>
            </a:r>
            <a:r>
              <a:rPr lang="en-US" sz="1600" dirty="0">
                <a:solidFill>
                  <a:srgbClr val="7030A0"/>
                </a:solidFill>
                <a:latin typeface="Consolas" panose="020B0609020204030204" pitchFamily="49" charset="0"/>
              </a:rPr>
              <a:t>in</a:t>
            </a:r>
            <a:r>
              <a:rPr lang="en-US" sz="1600" dirty="0">
                <a:solidFill>
                  <a:schemeClr val="tx1"/>
                </a:solidFill>
                <a:latin typeface="Consolas" panose="020B0609020204030204" pitchFamily="49" charset="0"/>
              </a:rPr>
              <a:t> </a:t>
            </a:r>
            <a:r>
              <a:rPr lang="en-US" sz="1600" b="1" dirty="0">
                <a:solidFill>
                  <a:srgbClr val="7030A0"/>
                </a:solidFill>
                <a:latin typeface="Consolas" panose="020B0609020204030204" pitchFamily="49" charset="0"/>
              </a:rPr>
              <a:t>enumerate</a:t>
            </a:r>
            <a:r>
              <a:rPr lang="en-US" sz="1600" dirty="0">
                <a:solidFill>
                  <a:schemeClr val="tx1"/>
                </a:solidFill>
                <a:latin typeface="Consolas" panose="020B0609020204030204" pitchFamily="49" charset="0"/>
              </a:rPr>
              <a:t>([</a:t>
            </a:r>
            <a:r>
              <a:rPr lang="en-US" sz="1600" dirty="0">
                <a:solidFill>
                  <a:schemeClr val="accent6"/>
                </a:solidFill>
                <a:latin typeface="Consolas" panose="020B0609020204030204" pitchFamily="49" charset="0"/>
              </a:rPr>
              <a:t>2</a:t>
            </a:r>
            <a:r>
              <a:rPr lang="en-US" sz="1600" dirty="0">
                <a:solidFill>
                  <a:schemeClr val="tx1"/>
                </a:solidFill>
                <a:latin typeface="Consolas" panose="020B0609020204030204" pitchFamily="49" charset="0"/>
              </a:rPr>
              <a:t>, </a:t>
            </a:r>
            <a:r>
              <a:rPr lang="en-US" sz="1600" dirty="0">
                <a:solidFill>
                  <a:schemeClr val="accent1"/>
                </a:solidFill>
                <a:latin typeface="Consolas" panose="020B0609020204030204" pitchFamily="49" charset="0"/>
              </a:rPr>
              <a:t>None</a:t>
            </a:r>
            <a:r>
              <a:rPr lang="en-US" sz="1600" dirty="0">
                <a:solidFill>
                  <a:schemeClr val="tx1"/>
                </a:solidFill>
                <a:latin typeface="Consolas" panose="020B0609020204030204" pitchFamily="49" charset="0"/>
              </a:rPr>
              <a:t>, </a:t>
            </a:r>
            <a:r>
              <a:rPr lang="en-US" sz="1600" dirty="0">
                <a:solidFill>
                  <a:schemeClr val="accent6"/>
                </a:solidFill>
                <a:latin typeface="Consolas" panose="020B0609020204030204" pitchFamily="49" charset="0"/>
              </a:rPr>
              <a:t>-10</a:t>
            </a:r>
            <a:r>
              <a:rPr lang="en-US" sz="1600" dirty="0">
                <a:solidFill>
                  <a:schemeClr val="tx1"/>
                </a:solidFill>
                <a:latin typeface="Consolas" panose="020B0609020204030204" pitchFamily="49" charset="0"/>
              </a:rPr>
              <a:t>, </a:t>
            </a:r>
            <a:r>
              <a:rPr lang="en-US" sz="1600" dirty="0">
                <a:solidFill>
                  <a:schemeClr val="accent1"/>
                </a:solidFill>
                <a:latin typeface="Consolas" panose="020B0609020204030204" pitchFamily="49" charset="0"/>
              </a:rPr>
              <a:t>None</a:t>
            </a:r>
            <a:r>
              <a:rPr lang="en-US" sz="1600" dirty="0">
                <a:solidFill>
                  <a:schemeClr val="tx1"/>
                </a:solidFill>
                <a:latin typeface="Consolas" panose="020B0609020204030204" pitchFamily="49" charset="0"/>
              </a:rPr>
              <a:t>, </a:t>
            </a:r>
            <a:r>
              <a:rPr lang="en-US" sz="1600" dirty="0">
                <a:solidFill>
                  <a:schemeClr val="accent6"/>
                </a:solidFill>
                <a:latin typeface="Consolas" panose="020B0609020204030204" pitchFamily="49" charset="0"/>
              </a:rPr>
              <a:t>4</a:t>
            </a:r>
            <a:r>
              <a:rPr lang="en-US" sz="1600" dirty="0">
                <a:solidFill>
                  <a:schemeClr val="tx1"/>
                </a:solidFill>
                <a:latin typeface="Consolas" panose="020B0609020204030204" pitchFamily="49" charset="0"/>
              </a:rPr>
              <a:t>, </a:t>
            </a:r>
            <a:r>
              <a:rPr lang="en-US" sz="1600" dirty="0">
                <a:solidFill>
                  <a:schemeClr val="accent6"/>
                </a:solidFill>
                <a:latin typeface="Consolas" panose="020B0609020204030204" pitchFamily="49" charset="0"/>
              </a:rPr>
              <a:t>8</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rgbClr val="7030A0"/>
                </a:solidFill>
                <a:latin typeface="Consolas" panose="020B0609020204030204" pitchFamily="49" charset="0"/>
              </a:rPr>
              <a:t>if</a:t>
            </a:r>
            <a:r>
              <a:rPr lang="en-US" sz="1600" dirty="0">
                <a:solidFill>
                  <a:schemeClr val="tx1"/>
                </a:solidFill>
                <a:latin typeface="Consolas" panose="020B0609020204030204" pitchFamily="49" charset="0"/>
              </a:rPr>
              <a:t> item </a:t>
            </a:r>
            <a:r>
              <a:rPr lang="en-US" sz="1600" dirty="0">
                <a:solidFill>
                  <a:schemeClr val="accent1"/>
                </a:solidFill>
                <a:latin typeface="Consolas" panose="020B0609020204030204" pitchFamily="49" charset="0"/>
              </a:rPr>
              <a:t>is</a:t>
            </a:r>
            <a:r>
              <a:rPr lang="en-US" sz="1600" dirty="0">
                <a:solidFill>
                  <a:schemeClr val="tx1"/>
                </a:solidFill>
                <a:latin typeface="Consolas" panose="020B0609020204030204" pitchFamily="49" charset="0"/>
              </a:rPr>
              <a:t> </a:t>
            </a:r>
            <a:r>
              <a:rPr lang="en-US" sz="1600" dirty="0">
                <a:solidFill>
                  <a:schemeClr val="accent1"/>
                </a:solidFill>
                <a:latin typeface="Consolas" panose="020B0609020204030204" pitchFamily="49" charset="0"/>
              </a:rPr>
              <a:t>None</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none_indices.append</a:t>
            </a:r>
            <a:r>
              <a:rPr lang="en-US" sz="1600" dirty="0">
                <a:solidFill>
                  <a:schemeClr val="tx1"/>
                </a:solidFill>
                <a:latin typeface="Consolas" panose="020B0609020204030204" pitchFamily="49" charset="0"/>
              </a:rPr>
              <a:t>(</a:t>
            </a:r>
            <a:r>
              <a:rPr lang="en-US" sz="1600" b="1" dirty="0" err="1">
                <a:solidFill>
                  <a:srgbClr val="FF0000"/>
                </a:solidFill>
                <a:latin typeface="Consolas" panose="020B0609020204030204" pitchFamily="49" charset="0"/>
              </a:rPr>
              <a:t>iter_cnt</a:t>
            </a:r>
            <a:r>
              <a:rPr lang="en-US" sz="1600" dirty="0">
                <a:solidFill>
                  <a:schemeClr val="tx1"/>
                </a:solidFill>
                <a:latin typeface="Consolas" panose="020B0609020204030204" pitchFamily="49" charset="0"/>
              </a:rPr>
              <a:t>)</a:t>
            </a:r>
          </a:p>
          <a:p>
            <a:pPr marL="0" indent="0" hangingPunct="1">
              <a:buNone/>
            </a:pPr>
            <a:endParaRPr lang="en-US" sz="1600" dirty="0">
              <a:solidFill>
                <a:schemeClr val="tx1"/>
              </a:solidFill>
              <a:latin typeface="Consolas" panose="020B0609020204030204" pitchFamily="49" charset="0"/>
            </a:endParaRPr>
          </a:p>
          <a:p>
            <a:pPr marL="0" indent="0" hangingPunct="1">
              <a:buNone/>
            </a:pPr>
            <a:r>
              <a:rPr lang="en-US" sz="1600" dirty="0">
                <a:solidFill>
                  <a:schemeClr val="accent6"/>
                </a:solidFill>
                <a:latin typeface="Consolas" panose="020B0609020204030204" pitchFamily="49" charset="0"/>
              </a:rPr>
              <a:t># `</a:t>
            </a:r>
            <a:r>
              <a:rPr lang="en-US" sz="1600" dirty="0" err="1">
                <a:solidFill>
                  <a:schemeClr val="accent6"/>
                </a:solidFill>
                <a:latin typeface="Consolas" panose="020B0609020204030204" pitchFamily="49" charset="0"/>
              </a:rPr>
              <a:t>none_indices</a:t>
            </a:r>
            <a:r>
              <a:rPr lang="en-US" sz="1600" dirty="0">
                <a:solidFill>
                  <a:schemeClr val="accent6"/>
                </a:solidFill>
                <a:latin typeface="Consolas" panose="020B0609020204030204" pitchFamily="49" charset="0"/>
              </a:rPr>
              <a:t>` now stores: [1, 3]</a:t>
            </a:r>
          </a:p>
        </p:txBody>
      </p:sp>
      <p:graphicFrame>
        <p:nvGraphicFramePr>
          <p:cNvPr id="8" name="Table 10">
            <a:extLst>
              <a:ext uri="{FF2B5EF4-FFF2-40B4-BE49-F238E27FC236}">
                <a16:creationId xmlns:a16="http://schemas.microsoft.com/office/drawing/2014/main" id="{94D6D72B-D87B-481B-A602-6D2118FBB006}"/>
              </a:ext>
            </a:extLst>
          </p:cNvPr>
          <p:cNvGraphicFramePr>
            <a:graphicFrameLocks noGrp="1"/>
          </p:cNvGraphicFramePr>
          <p:nvPr>
            <p:extLst>
              <p:ext uri="{D42A27DB-BD31-4B8C-83A1-F6EECF244321}">
                <p14:modId xmlns:p14="http://schemas.microsoft.com/office/powerpoint/2010/main" val="3807052275"/>
              </p:ext>
            </p:extLst>
          </p:nvPr>
        </p:nvGraphicFramePr>
        <p:xfrm>
          <a:off x="7939645" y="4021556"/>
          <a:ext cx="3931722" cy="2312058"/>
        </p:xfrm>
        <a:graphic>
          <a:graphicData uri="http://schemas.openxmlformats.org/drawingml/2006/table">
            <a:tbl>
              <a:tblPr firstRow="1" bandRow="1">
                <a:tableStyleId>{5C22544A-7EE6-4342-B048-85BDC9FD1C3A}</a:tableStyleId>
              </a:tblPr>
              <a:tblGrid>
                <a:gridCol w="3931722">
                  <a:extLst>
                    <a:ext uri="{9D8B030D-6E8A-4147-A177-3AD203B41FA5}">
                      <a16:colId xmlns:a16="http://schemas.microsoft.com/office/drawing/2014/main" val="2767946564"/>
                    </a:ext>
                  </a:extLst>
                </a:gridCol>
              </a:tblGrid>
              <a:tr h="574698">
                <a:tc>
                  <a:txBody>
                    <a:bodyPr/>
                    <a:lstStyle/>
                    <a:p>
                      <a:r>
                        <a:rPr lang="en-US" sz="2000" b="1" kern="1200" dirty="0">
                          <a:solidFill>
                            <a:schemeClr val="bg1"/>
                          </a:solidFill>
                          <a:effectLst/>
                          <a:latin typeface="+mn-lt"/>
                          <a:ea typeface="+mn-ea"/>
                          <a:cs typeface="+mn-cs"/>
                        </a:rPr>
                        <a:t>! Takeaway:</a:t>
                      </a:r>
                      <a:endParaRPr 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AB0DE"/>
                    </a:solidFill>
                  </a:tcPr>
                </a:tc>
                <a:extLst>
                  <a:ext uri="{0D108BD9-81ED-4DB2-BD59-A6C34878D82A}">
                    <a16:rowId xmlns:a16="http://schemas.microsoft.com/office/drawing/2014/main" val="1904865605"/>
                  </a:ext>
                </a:extLst>
              </a:tr>
              <a:tr h="1605785">
                <a:tc>
                  <a:txBody>
                    <a:bodyPr/>
                    <a:lstStyle/>
                    <a:p>
                      <a:r>
                        <a:rPr lang="en-US" b="1" dirty="0">
                          <a:solidFill>
                            <a:schemeClr val="tx1"/>
                          </a:solidFill>
                        </a:rPr>
                        <a:t>The built-in enumerate function should be used (in conjunction with iterator unpacking) whenever it is necessary to track the iteration count of a for-loop. It is valuable to use this in conjunction with tuple unpacking.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2FA"/>
                    </a:solidFill>
                  </a:tcPr>
                </a:tc>
                <a:extLst>
                  <a:ext uri="{0D108BD9-81ED-4DB2-BD59-A6C34878D82A}">
                    <a16:rowId xmlns:a16="http://schemas.microsoft.com/office/drawing/2014/main" val="1301655462"/>
                  </a:ext>
                </a:extLst>
              </a:tr>
            </a:tbl>
          </a:graphicData>
        </a:graphic>
      </p:graphicFrame>
    </p:spTree>
    <p:extLst>
      <p:ext uri="{BB962C8B-B14F-4D97-AF65-F5344CB8AC3E}">
        <p14:creationId xmlns:p14="http://schemas.microsoft.com/office/powerpoint/2010/main" val="325811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665480" y="1059498"/>
            <a:ext cx="11719560" cy="2852737"/>
          </a:xfrm>
        </p:spPr>
        <p:txBody>
          <a:bodyPr anchor="b">
            <a:normAutofit/>
          </a:bodyPr>
          <a:lstStyle/>
          <a:p>
            <a:pPr algn="l"/>
            <a:r>
              <a:rPr lang="en-US" b="1" i="0" dirty="0">
                <a:solidFill>
                  <a:srgbClr val="404040"/>
                </a:solidFill>
                <a:effectLst/>
                <a:latin typeface="Roboto Slab" pitchFamily="2" charset="0"/>
              </a:rPr>
              <a:t>Generators &amp; Comprehension Expressions</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Tree>
    <p:extLst>
      <p:ext uri="{BB962C8B-B14F-4D97-AF65-F5344CB8AC3E}">
        <p14:creationId xmlns:p14="http://schemas.microsoft.com/office/powerpoint/2010/main" val="3563240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Problem</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9"/>
            <a:ext cx="9948334" cy="225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44710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l-BE" dirty="0"/>
              <a:t>I</a:t>
            </a:r>
            <a:r>
              <a:rPr lang="en-US" dirty="0" err="1"/>
              <a:t>magine</a:t>
            </a:r>
            <a:r>
              <a:rPr lang="en-US" dirty="0"/>
              <a:t> having a list in Python of integers from 0 till 2.000.000.000:</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solidFill>
                  <a:srgbClr val="FF0000"/>
                </a:solidFill>
              </a:rPr>
              <a:t>The problem we are having is that we store this all-in memory, and this could affect performance.</a:t>
            </a:r>
          </a:p>
          <a:p>
            <a:pPr marL="457200" lvl="1" indent="0">
              <a:buNone/>
            </a:pPr>
            <a:endParaRPr lang="en-US" dirty="0">
              <a:solidFill>
                <a:srgbClr val="FF0000"/>
              </a:solidFill>
            </a:endParaRPr>
          </a:p>
          <a:p>
            <a:pPr marL="457200" lvl="1" indent="0">
              <a:buNone/>
            </a:pPr>
            <a:endParaRPr lang="en-US" dirty="0">
              <a:solidFill>
                <a:srgbClr val="FF0000"/>
              </a:solidFill>
            </a:endParaRPr>
          </a:p>
          <a:p>
            <a:pPr marL="457200" lvl="1" indent="0">
              <a:buNone/>
            </a:pPr>
            <a:r>
              <a:rPr lang="en-US" b="1" dirty="0">
                <a:solidFill>
                  <a:schemeClr val="accent6"/>
                </a:solidFill>
              </a:rPr>
              <a:t>Solution? =&gt; Generators</a:t>
            </a:r>
          </a:p>
          <a:p>
            <a:pPr marL="457200" lvl="1" indent="0">
              <a:buNone/>
            </a:pPr>
            <a:endParaRPr lang="en-US" dirty="0"/>
          </a:p>
          <a:p>
            <a:pPr marL="457200" lvl="1" indent="0">
              <a:buNone/>
            </a:pPr>
            <a:endParaRPr lang="en-US" dirty="0"/>
          </a:p>
          <a:p>
            <a:pPr marL="457200" lvl="1" indent="0">
              <a:buNone/>
            </a:pPr>
            <a:endParaRPr lang="en-US" dirty="0"/>
          </a:p>
        </p:txBody>
      </p:sp>
      <p:sp>
        <p:nvSpPr>
          <p:cNvPr id="9" name="Text Placeholder 2">
            <a:extLst>
              <a:ext uri="{FF2B5EF4-FFF2-40B4-BE49-F238E27FC236}">
                <a16:creationId xmlns:a16="http://schemas.microsoft.com/office/drawing/2014/main" id="{987FE280-1C10-4BEB-829C-F67436B787B8}"/>
              </a:ext>
            </a:extLst>
          </p:cNvPr>
          <p:cNvSpPr txBox="1">
            <a:spLocks/>
          </p:cNvSpPr>
          <p:nvPr/>
        </p:nvSpPr>
        <p:spPr>
          <a:xfrm>
            <a:off x="838200" y="2516456"/>
            <a:ext cx="5257800" cy="1031295"/>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a:solidFill>
                  <a:schemeClr val="accent6"/>
                </a:solidFill>
                <a:latin typeface="Consolas" panose="020B0609020204030204" pitchFamily="49" charset="0"/>
              </a:rPr>
              <a:t># large list</a:t>
            </a:r>
          </a:p>
          <a:p>
            <a:pPr marL="0" indent="0" hangingPunct="1">
              <a:buNone/>
            </a:pPr>
            <a:r>
              <a:rPr lang="en-US" sz="1600" dirty="0" err="1">
                <a:solidFill>
                  <a:schemeClr val="tx1"/>
                </a:solidFill>
                <a:latin typeface="Consolas" panose="020B0609020204030204" pitchFamily="49" charset="0"/>
              </a:rPr>
              <a:t>my_list</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0</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1</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2</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3</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4</a:t>
            </a:r>
            <a:r>
              <a:rPr lang="en-US" sz="1600" dirty="0">
                <a:solidFill>
                  <a:schemeClr val="tx1"/>
                </a:solidFill>
                <a:latin typeface="Consolas" panose="020B0609020204030204" pitchFamily="49" charset="0"/>
              </a:rPr>
              <a:t>, …, </a:t>
            </a:r>
            <a:r>
              <a:rPr lang="en-US" sz="1600" dirty="0">
                <a:solidFill>
                  <a:schemeClr val="accent2"/>
                </a:solidFill>
                <a:latin typeface="Consolas" panose="020B0609020204030204" pitchFamily="49" charset="0"/>
              </a:rPr>
              <a:t>2000000000</a:t>
            </a:r>
            <a:r>
              <a:rPr lang="en-US" sz="16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674202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Generators</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9"/>
            <a:ext cx="9948334" cy="225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1748586"/>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Now we introduce an important type of object called a generator, which allows us to generate arbitrarily-many items in a series, </a:t>
            </a:r>
            <a:r>
              <a:rPr lang="en-US" b="1" dirty="0"/>
              <a:t>without having to store them all in memory at once</a:t>
            </a:r>
            <a:r>
              <a:rPr lang="en-US" dirty="0"/>
              <a:t>.</a:t>
            </a:r>
          </a:p>
          <a:p>
            <a:pPr marL="457200" lvl="1" indent="0">
              <a:buNone/>
            </a:pPr>
            <a:endParaRPr lang="en-US" dirty="0"/>
          </a:p>
          <a:p>
            <a:pPr marL="457200" lvl="1" indent="0">
              <a:buNone/>
            </a:pPr>
            <a:r>
              <a:rPr lang="en-US" b="1" dirty="0"/>
              <a:t>A generator does not store any items.</a:t>
            </a:r>
            <a:r>
              <a:rPr lang="en-US" dirty="0"/>
              <a:t> Instead, it stores the instructions for generating each of its members and stores its iteration state; this means that the generator will know if it has generated its second member  and will thus generate its third member the next time it is iterated on.</a:t>
            </a:r>
          </a:p>
          <a:p>
            <a:pPr marL="457200" lvl="1" indent="0">
              <a:buNone/>
            </a:pPr>
            <a:endParaRPr lang="en-US" dirty="0"/>
          </a:p>
        </p:txBody>
      </p:sp>
      <p:sp>
        <p:nvSpPr>
          <p:cNvPr id="9" name="Text Placeholder 2">
            <a:extLst>
              <a:ext uri="{FF2B5EF4-FFF2-40B4-BE49-F238E27FC236}">
                <a16:creationId xmlns:a16="http://schemas.microsoft.com/office/drawing/2014/main" id="{987FE280-1C10-4BEB-829C-F67436B787B8}"/>
              </a:ext>
            </a:extLst>
          </p:cNvPr>
          <p:cNvSpPr txBox="1">
            <a:spLocks/>
          </p:cNvSpPr>
          <p:nvPr/>
        </p:nvSpPr>
        <p:spPr>
          <a:xfrm>
            <a:off x="927155" y="3618329"/>
            <a:ext cx="4309863" cy="225192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800" dirty="0">
                <a:solidFill>
                  <a:schemeClr val="accent6"/>
                </a:solidFill>
                <a:latin typeface="Consolas" panose="020B0609020204030204" pitchFamily="49" charset="0"/>
              </a:rPr>
              <a:t># Regular function</a:t>
            </a:r>
          </a:p>
          <a:p>
            <a:pPr marL="0" indent="0" hangingPunct="1">
              <a:buNone/>
            </a:pPr>
            <a:r>
              <a:rPr lang="en-US" sz="1800" dirty="0">
                <a:solidFill>
                  <a:schemeClr val="accent1"/>
                </a:solidFill>
                <a:latin typeface="Consolas" panose="020B0609020204030204" pitchFamily="49" charset="0"/>
              </a:rPr>
              <a:t>def</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function_a</a:t>
            </a:r>
            <a:r>
              <a:rPr lang="en-US" sz="1800" dirty="0">
                <a:solidFill>
                  <a:schemeClr val="tx1"/>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    </a:t>
            </a:r>
            <a:r>
              <a:rPr lang="en-US" sz="1800" dirty="0">
                <a:solidFill>
                  <a:srgbClr val="7030A0"/>
                </a:solidFill>
                <a:latin typeface="Consolas" panose="020B0609020204030204" pitchFamily="49" charset="0"/>
              </a:rPr>
              <a:t>return</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"a"</a:t>
            </a:r>
            <a:endParaRPr lang="en-US" sz="1800" dirty="0">
              <a:solidFill>
                <a:schemeClr val="accent6"/>
              </a:solidFill>
              <a:latin typeface="Consolas" panose="020B0609020204030204" pitchFamily="49" charset="0"/>
            </a:endParaRPr>
          </a:p>
          <a:p>
            <a:pPr marL="0" indent="0" hangingPunct="1">
              <a:buNone/>
            </a:pPr>
            <a:r>
              <a:rPr lang="en-US" sz="1800" dirty="0">
                <a:solidFill>
                  <a:schemeClr val="accent6"/>
                </a:solidFill>
                <a:latin typeface="Consolas" panose="020B0609020204030204" pitchFamily="49" charset="0"/>
              </a:rPr>
              <a:t># Generator function</a:t>
            </a:r>
          </a:p>
          <a:p>
            <a:pPr marL="0" indent="0" hangingPunct="1">
              <a:buNone/>
            </a:pPr>
            <a:r>
              <a:rPr lang="en-US" sz="1800" dirty="0">
                <a:solidFill>
                  <a:schemeClr val="accent1"/>
                </a:solidFill>
                <a:latin typeface="Consolas" panose="020B0609020204030204" pitchFamily="49" charset="0"/>
              </a:rPr>
              <a:t>def</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generator_a</a:t>
            </a:r>
            <a:r>
              <a:rPr lang="en-US" sz="1800" dirty="0">
                <a:solidFill>
                  <a:schemeClr val="tx1"/>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    </a:t>
            </a:r>
            <a:r>
              <a:rPr lang="en-US" sz="1800" dirty="0">
                <a:solidFill>
                  <a:srgbClr val="7030A0"/>
                </a:solidFill>
                <a:latin typeface="Consolas" panose="020B0609020204030204" pitchFamily="49" charset="0"/>
              </a:rPr>
              <a:t>yield</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"a"</a:t>
            </a:r>
          </a:p>
        </p:txBody>
      </p:sp>
      <p:sp>
        <p:nvSpPr>
          <p:cNvPr id="10" name="Text Placeholder 2">
            <a:extLst>
              <a:ext uri="{FF2B5EF4-FFF2-40B4-BE49-F238E27FC236}">
                <a16:creationId xmlns:a16="http://schemas.microsoft.com/office/drawing/2014/main" id="{8D3379D6-8658-46A3-8DF7-5EEE3B6192A4}"/>
              </a:ext>
            </a:extLst>
          </p:cNvPr>
          <p:cNvSpPr txBox="1">
            <a:spLocks/>
          </p:cNvSpPr>
          <p:nvPr/>
        </p:nvSpPr>
        <p:spPr>
          <a:xfrm>
            <a:off x="5616988" y="3618329"/>
            <a:ext cx="5357082" cy="225192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err="1">
                <a:solidFill>
                  <a:schemeClr val="tx1"/>
                </a:solidFill>
                <a:latin typeface="Consolas" panose="020B0609020204030204" pitchFamily="49" charset="0"/>
              </a:rPr>
              <a:t>function_a</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&gt;&gt;&gt; </a:t>
            </a:r>
            <a:r>
              <a:rPr lang="en-US" sz="1600" dirty="0">
                <a:solidFill>
                  <a:schemeClr val="accent2"/>
                </a:solidFill>
                <a:latin typeface="Consolas" panose="020B0609020204030204" pitchFamily="49" charset="0"/>
              </a:rPr>
              <a:t>"a"</a:t>
            </a:r>
          </a:p>
          <a:p>
            <a:pPr marL="0" indent="0" hangingPunct="1">
              <a:buNone/>
            </a:pPr>
            <a:endParaRPr lang="en-US" sz="1600" dirty="0">
              <a:solidFill>
                <a:schemeClr val="tx1"/>
              </a:solidFill>
              <a:latin typeface="Consolas" panose="020B0609020204030204" pitchFamily="49" charset="0"/>
            </a:endParaRPr>
          </a:p>
          <a:p>
            <a:pPr marL="0" indent="0" hangingPunct="1">
              <a:buNone/>
            </a:pPr>
            <a:r>
              <a:rPr lang="en-US" sz="1600" dirty="0" err="1">
                <a:solidFill>
                  <a:schemeClr val="tx1"/>
                </a:solidFill>
                <a:latin typeface="Consolas" panose="020B0609020204030204" pitchFamily="49" charset="0"/>
              </a:rPr>
              <a:t>generator_a</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&gt;&gt;&gt; &lt;generator object a at </a:t>
            </a:r>
            <a:r>
              <a:rPr lang="en-US" sz="1600" dirty="0">
                <a:solidFill>
                  <a:schemeClr val="accent2"/>
                </a:solidFill>
                <a:latin typeface="Consolas" panose="020B0609020204030204" pitchFamily="49" charset="0"/>
              </a:rPr>
              <a:t>0x000001565469DA98</a:t>
            </a:r>
            <a:r>
              <a:rPr lang="en-US" sz="1600" dirty="0">
                <a:solidFill>
                  <a:schemeClr val="tx1"/>
                </a:solidFill>
                <a:latin typeface="Consolas" panose="020B0609020204030204" pitchFamily="49" charset="0"/>
              </a:rPr>
              <a:t>&gt;</a:t>
            </a:r>
          </a:p>
        </p:txBody>
      </p:sp>
    </p:spTree>
    <p:extLst>
      <p:ext uri="{BB962C8B-B14F-4D97-AF65-F5344CB8AC3E}">
        <p14:creationId xmlns:p14="http://schemas.microsoft.com/office/powerpoint/2010/main" val="2026113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Yield vs Return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9"/>
            <a:ext cx="9948334" cy="2251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87817" y="1680414"/>
            <a:ext cx="10849099" cy="17485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2000" b="1" dirty="0"/>
              <a:t>The yield statement pauses the execution of the function </a:t>
            </a:r>
            <a:r>
              <a:rPr lang="en-US" sz="2000" dirty="0"/>
              <a:t>and sends a value back to the caller, but retains enough state to enable the function to resume where it left off. </a:t>
            </a:r>
            <a:r>
              <a:rPr lang="en-US" sz="2000" b="1" dirty="0"/>
              <a:t>When the function resumes, it continues execution immediately after the last yield run</a:t>
            </a:r>
            <a:r>
              <a:rPr lang="en-US" sz="2000" dirty="0"/>
              <a:t>. This allows its code to produce a series of values over time, rather than computing them at once and sending them back like a list. </a:t>
            </a:r>
            <a:r>
              <a:rPr lang="en-US" sz="2000" b="1" dirty="0">
                <a:solidFill>
                  <a:srgbClr val="7030A0"/>
                </a:solidFill>
              </a:rPr>
              <a:t>The next() function</a:t>
            </a:r>
            <a:r>
              <a:rPr lang="en-US" sz="2000" dirty="0"/>
              <a:t> is a special function that asks, </a:t>
            </a:r>
            <a:r>
              <a:rPr lang="en-US" sz="2000" b="1" dirty="0">
                <a:solidFill>
                  <a:srgbClr val="7030A0"/>
                </a:solidFill>
              </a:rPr>
              <a:t>“What’s the next item in the iteration?”</a:t>
            </a:r>
            <a:r>
              <a:rPr lang="en-US" sz="2000" dirty="0"/>
              <a:t> In fact, next() is the precise function that is called when you run a for loop!</a:t>
            </a:r>
          </a:p>
        </p:txBody>
      </p:sp>
      <p:sp>
        <p:nvSpPr>
          <p:cNvPr id="7" name="Text Placeholder 2">
            <a:extLst>
              <a:ext uri="{FF2B5EF4-FFF2-40B4-BE49-F238E27FC236}">
                <a16:creationId xmlns:a16="http://schemas.microsoft.com/office/drawing/2014/main" id="{BC1E1976-4091-4073-BB45-C3D3D126877C}"/>
              </a:ext>
            </a:extLst>
          </p:cNvPr>
          <p:cNvSpPr txBox="1">
            <a:spLocks/>
          </p:cNvSpPr>
          <p:nvPr/>
        </p:nvSpPr>
        <p:spPr>
          <a:xfrm>
            <a:off x="838200" y="3714474"/>
            <a:ext cx="3419214" cy="2835676"/>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2000" dirty="0">
                <a:solidFill>
                  <a:schemeClr val="accent1"/>
                </a:solidFill>
                <a:latin typeface="Consolas" panose="020B0609020204030204" pitchFamily="49" charset="0"/>
              </a:rPr>
              <a:t>def</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multi_generate</a:t>
            </a:r>
            <a:r>
              <a:rPr lang="en-US" sz="2000" dirty="0">
                <a:solidFill>
                  <a:schemeClr val="tx1"/>
                </a:solidFill>
                <a:latin typeface="Consolas" panose="020B0609020204030204" pitchFamily="49" charset="0"/>
              </a:rPr>
              <a:t>():</a:t>
            </a:r>
          </a:p>
          <a:p>
            <a:pPr marL="0" indent="0" hangingPunct="1">
              <a:buNone/>
            </a:pPr>
            <a:r>
              <a:rPr lang="en-US" sz="2000" dirty="0">
                <a:solidFill>
                  <a:schemeClr val="tx1"/>
                </a:solidFill>
                <a:latin typeface="Consolas" panose="020B0609020204030204" pitchFamily="49" charset="0"/>
              </a:rPr>
              <a:t>    </a:t>
            </a:r>
            <a:r>
              <a:rPr lang="en-US" sz="2000" dirty="0">
                <a:solidFill>
                  <a:srgbClr val="7030A0"/>
                </a:solidFill>
                <a:latin typeface="Consolas" panose="020B0609020204030204" pitchFamily="49" charset="0"/>
              </a:rPr>
              <a:t>yield</a:t>
            </a:r>
            <a:r>
              <a:rPr lang="en-US" sz="2000" dirty="0">
                <a:solidFill>
                  <a:schemeClr val="tx1"/>
                </a:solidFill>
                <a:latin typeface="Consolas" panose="020B0609020204030204" pitchFamily="49" charset="0"/>
              </a:rPr>
              <a:t> </a:t>
            </a:r>
            <a:r>
              <a:rPr lang="en-US" sz="2000" dirty="0">
                <a:solidFill>
                  <a:schemeClr val="accent2"/>
                </a:solidFill>
                <a:latin typeface="Consolas" panose="020B0609020204030204" pitchFamily="49" charset="0"/>
              </a:rPr>
              <a:t>"a"</a:t>
            </a:r>
          </a:p>
          <a:p>
            <a:pPr marL="0" indent="0" hangingPunct="1">
              <a:buNone/>
            </a:pPr>
            <a:r>
              <a:rPr lang="en-US" sz="2000" dirty="0">
                <a:solidFill>
                  <a:schemeClr val="tx1"/>
                </a:solidFill>
                <a:latin typeface="Consolas" panose="020B0609020204030204" pitchFamily="49" charset="0"/>
              </a:rPr>
              <a:t>    </a:t>
            </a:r>
            <a:r>
              <a:rPr lang="en-US" sz="2000" dirty="0">
                <a:solidFill>
                  <a:srgbClr val="7030A0"/>
                </a:solidFill>
                <a:latin typeface="Consolas" panose="020B0609020204030204" pitchFamily="49" charset="0"/>
              </a:rPr>
              <a:t>yield</a:t>
            </a:r>
            <a:r>
              <a:rPr lang="en-US" sz="2000" dirty="0">
                <a:solidFill>
                  <a:schemeClr val="tx1"/>
                </a:solidFill>
                <a:latin typeface="Consolas" panose="020B0609020204030204" pitchFamily="49" charset="0"/>
              </a:rPr>
              <a:t> </a:t>
            </a:r>
            <a:r>
              <a:rPr lang="en-US" sz="2000" dirty="0">
                <a:solidFill>
                  <a:schemeClr val="accent2"/>
                </a:solidFill>
                <a:latin typeface="Consolas" panose="020B0609020204030204" pitchFamily="49" charset="0"/>
              </a:rPr>
              <a:t>"b"</a:t>
            </a:r>
          </a:p>
        </p:txBody>
      </p:sp>
      <p:sp>
        <p:nvSpPr>
          <p:cNvPr id="8" name="Text Placeholder 2">
            <a:extLst>
              <a:ext uri="{FF2B5EF4-FFF2-40B4-BE49-F238E27FC236}">
                <a16:creationId xmlns:a16="http://schemas.microsoft.com/office/drawing/2014/main" id="{CBA8164B-2766-4603-97CE-68AE02AEE41E}"/>
              </a:ext>
            </a:extLst>
          </p:cNvPr>
          <p:cNvSpPr txBox="1">
            <a:spLocks/>
          </p:cNvSpPr>
          <p:nvPr/>
        </p:nvSpPr>
        <p:spPr>
          <a:xfrm>
            <a:off x="4535208" y="3711969"/>
            <a:ext cx="3270399" cy="28356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800" dirty="0">
                <a:solidFill>
                  <a:schemeClr val="tx1"/>
                </a:solidFill>
                <a:latin typeface="Consolas" panose="020B0609020204030204" pitchFamily="49" charset="0"/>
              </a:rPr>
              <a:t>mg = </a:t>
            </a:r>
            <a:r>
              <a:rPr lang="en-US" sz="1800" dirty="0" err="1">
                <a:solidFill>
                  <a:schemeClr val="tx1"/>
                </a:solidFill>
                <a:latin typeface="Consolas" panose="020B0609020204030204" pitchFamily="49" charset="0"/>
              </a:rPr>
              <a:t>multi_generate</a:t>
            </a:r>
            <a:r>
              <a:rPr lang="en-US" sz="1800" dirty="0">
                <a:solidFill>
                  <a:schemeClr val="tx1"/>
                </a:solidFill>
                <a:latin typeface="Consolas" panose="020B0609020204030204" pitchFamily="49" charset="0"/>
              </a:rPr>
              <a:t>()</a:t>
            </a:r>
          </a:p>
          <a:p>
            <a:pPr marL="0" indent="0" hangingPunct="1">
              <a:buNone/>
            </a:pPr>
            <a:r>
              <a:rPr lang="en-US" sz="1800" dirty="0">
                <a:solidFill>
                  <a:srgbClr val="7030A0"/>
                </a:solidFill>
                <a:latin typeface="Consolas" panose="020B0609020204030204" pitchFamily="49" charset="0"/>
              </a:rPr>
              <a:t>next</a:t>
            </a:r>
            <a:r>
              <a:rPr lang="en-US" sz="1800" dirty="0">
                <a:solidFill>
                  <a:schemeClr val="tx1"/>
                </a:solidFill>
                <a:latin typeface="Consolas" panose="020B0609020204030204" pitchFamily="49" charset="0"/>
              </a:rPr>
              <a:t>(mg)</a:t>
            </a:r>
          </a:p>
          <a:p>
            <a:pPr marL="0" indent="0" hangingPunct="1">
              <a:buNone/>
            </a:pPr>
            <a:r>
              <a:rPr lang="en-US" sz="1800" dirty="0">
                <a:solidFill>
                  <a:schemeClr val="tx1"/>
                </a:solidFill>
                <a:latin typeface="Consolas" panose="020B0609020204030204" pitchFamily="49" charset="0"/>
              </a:rPr>
              <a:t>&gt;&gt;&gt; </a:t>
            </a:r>
            <a:r>
              <a:rPr lang="en-US" sz="1800" dirty="0">
                <a:solidFill>
                  <a:schemeClr val="accent2"/>
                </a:solidFill>
                <a:latin typeface="Consolas" panose="020B0609020204030204" pitchFamily="49" charset="0"/>
              </a:rPr>
              <a:t>"a"</a:t>
            </a:r>
          </a:p>
          <a:p>
            <a:pPr marL="0" indent="0" hangingPunct="1">
              <a:buNone/>
            </a:pPr>
            <a:r>
              <a:rPr lang="en-US" sz="1800" dirty="0">
                <a:solidFill>
                  <a:srgbClr val="7030A0"/>
                </a:solidFill>
                <a:latin typeface="Consolas" panose="020B0609020204030204" pitchFamily="49" charset="0"/>
              </a:rPr>
              <a:t>next</a:t>
            </a:r>
            <a:r>
              <a:rPr lang="en-US" sz="1800" dirty="0">
                <a:solidFill>
                  <a:schemeClr val="tx1"/>
                </a:solidFill>
                <a:latin typeface="Consolas" panose="020B0609020204030204" pitchFamily="49" charset="0"/>
              </a:rPr>
              <a:t>(mg)</a:t>
            </a:r>
          </a:p>
          <a:p>
            <a:pPr marL="0" indent="0" hangingPunct="1">
              <a:buNone/>
            </a:pPr>
            <a:r>
              <a:rPr lang="en-US" sz="1800" dirty="0">
                <a:solidFill>
                  <a:schemeClr val="tx1"/>
                </a:solidFill>
                <a:latin typeface="Consolas" panose="020B0609020204030204" pitchFamily="49" charset="0"/>
              </a:rPr>
              <a:t>&gt;&gt;&gt; </a:t>
            </a:r>
            <a:r>
              <a:rPr lang="en-US" sz="1800" dirty="0">
                <a:solidFill>
                  <a:schemeClr val="accent2"/>
                </a:solidFill>
                <a:latin typeface="Consolas" panose="020B0609020204030204" pitchFamily="49" charset="0"/>
              </a:rPr>
              <a:t>"b"</a:t>
            </a:r>
          </a:p>
          <a:p>
            <a:pPr marL="0" indent="0" hangingPunct="1">
              <a:buNone/>
            </a:pPr>
            <a:r>
              <a:rPr lang="en-US" sz="1800" dirty="0">
                <a:solidFill>
                  <a:srgbClr val="7030A0"/>
                </a:solidFill>
                <a:latin typeface="Consolas" panose="020B0609020204030204" pitchFamily="49" charset="0"/>
              </a:rPr>
              <a:t>next</a:t>
            </a:r>
            <a:r>
              <a:rPr lang="en-US" sz="1800" dirty="0">
                <a:solidFill>
                  <a:schemeClr val="tx1"/>
                </a:solidFill>
                <a:latin typeface="Consolas" panose="020B0609020204030204" pitchFamily="49" charset="0"/>
              </a:rPr>
              <a:t>(mg)</a:t>
            </a:r>
          </a:p>
          <a:p>
            <a:pPr marL="0" indent="0" hangingPunct="1">
              <a:buNone/>
            </a:pPr>
            <a:r>
              <a:rPr lang="en-US" sz="1800" dirty="0">
                <a:solidFill>
                  <a:schemeClr val="tx1"/>
                </a:solidFill>
                <a:latin typeface="Consolas" panose="020B0609020204030204" pitchFamily="49" charset="0"/>
              </a:rPr>
              <a:t>&gt;&gt;&gt; </a:t>
            </a:r>
            <a:r>
              <a:rPr lang="en-US" sz="1800" dirty="0" err="1">
                <a:solidFill>
                  <a:schemeClr val="tx1"/>
                </a:solidFill>
                <a:latin typeface="Consolas" panose="020B0609020204030204" pitchFamily="49" charset="0"/>
              </a:rPr>
              <a:t>StopIteration</a:t>
            </a:r>
            <a:r>
              <a:rPr lang="en-US" sz="1800" dirty="0">
                <a:solidFill>
                  <a:schemeClr val="tx1"/>
                </a:solidFill>
                <a:latin typeface="Consolas" panose="020B0609020204030204" pitchFamily="49" charset="0"/>
              </a:rPr>
              <a:t>:</a:t>
            </a:r>
          </a:p>
        </p:txBody>
      </p:sp>
      <p:sp>
        <p:nvSpPr>
          <p:cNvPr id="11" name="Text Placeholder 2">
            <a:extLst>
              <a:ext uri="{FF2B5EF4-FFF2-40B4-BE49-F238E27FC236}">
                <a16:creationId xmlns:a16="http://schemas.microsoft.com/office/drawing/2014/main" id="{9E40DCDC-EFC2-4541-AACD-3F9C1E9FAF7A}"/>
              </a:ext>
            </a:extLst>
          </p:cNvPr>
          <p:cNvSpPr txBox="1">
            <a:spLocks/>
          </p:cNvSpPr>
          <p:nvPr/>
        </p:nvSpPr>
        <p:spPr>
          <a:xfrm>
            <a:off x="8083401" y="3714473"/>
            <a:ext cx="3270399" cy="28356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800" dirty="0">
                <a:solidFill>
                  <a:schemeClr val="tx1"/>
                </a:solidFill>
                <a:latin typeface="Consolas" panose="020B0609020204030204" pitchFamily="49" charset="0"/>
              </a:rPr>
              <a:t>mg = </a:t>
            </a:r>
            <a:r>
              <a:rPr lang="en-US" sz="1800" dirty="0" err="1">
                <a:solidFill>
                  <a:schemeClr val="tx1"/>
                </a:solidFill>
                <a:latin typeface="Consolas" panose="020B0609020204030204" pitchFamily="49" charset="0"/>
              </a:rPr>
              <a:t>multi_generate</a:t>
            </a:r>
            <a:r>
              <a:rPr lang="en-US" sz="1800" dirty="0">
                <a:solidFill>
                  <a:schemeClr val="tx1"/>
                </a:solidFill>
                <a:latin typeface="Consolas" panose="020B0609020204030204" pitchFamily="49" charset="0"/>
              </a:rPr>
              <a:t>()</a:t>
            </a:r>
          </a:p>
          <a:p>
            <a:pPr marL="0" indent="0" hangingPunct="1">
              <a:buNone/>
            </a:pPr>
            <a:r>
              <a:rPr lang="en-US" sz="1800" dirty="0">
                <a:solidFill>
                  <a:schemeClr val="accent1"/>
                </a:solidFill>
                <a:latin typeface="Consolas" panose="020B0609020204030204" pitchFamily="49" charset="0"/>
              </a:rPr>
              <a:t>for</a:t>
            </a:r>
            <a:r>
              <a:rPr lang="en-US" sz="1800" dirty="0">
                <a:solidFill>
                  <a:srgbClr val="7030A0"/>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rgbClr val="7030A0"/>
                </a:solidFill>
                <a:latin typeface="Consolas" panose="020B0609020204030204" pitchFamily="49" charset="0"/>
              </a:rPr>
              <a:t> </a:t>
            </a:r>
            <a:r>
              <a:rPr lang="en-US" sz="1800" dirty="0">
                <a:solidFill>
                  <a:schemeClr val="accent1"/>
                </a:solidFill>
                <a:latin typeface="Consolas" panose="020B0609020204030204" pitchFamily="49" charset="0"/>
              </a:rPr>
              <a:t>in</a:t>
            </a:r>
            <a:r>
              <a:rPr lang="en-US" sz="1800" dirty="0">
                <a:solidFill>
                  <a:srgbClr val="7030A0"/>
                </a:solidFill>
                <a:latin typeface="Consolas" panose="020B0609020204030204" pitchFamily="49" charset="0"/>
              </a:rPr>
              <a:t> </a:t>
            </a:r>
            <a:r>
              <a:rPr lang="en-US" sz="1800" dirty="0">
                <a:solidFill>
                  <a:schemeClr val="tx1"/>
                </a:solidFill>
                <a:latin typeface="Consolas" panose="020B0609020204030204" pitchFamily="49" charset="0"/>
              </a:rPr>
              <a:t>mg</a:t>
            </a:r>
            <a:r>
              <a:rPr lang="en-US" sz="1800" dirty="0">
                <a:solidFill>
                  <a:srgbClr val="7030A0"/>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print</a:t>
            </a:r>
            <a:r>
              <a:rPr lang="en-US" sz="1800" dirty="0">
                <a:solidFill>
                  <a:schemeClr val="tx1"/>
                </a:solidFill>
                <a:latin typeface="Consolas" panose="020B0609020204030204" pitchFamily="49" charset="0"/>
              </a:rPr>
              <a:t>(</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&gt;&gt;&gt; </a:t>
            </a:r>
            <a:r>
              <a:rPr lang="en-US" sz="1800" dirty="0">
                <a:solidFill>
                  <a:schemeClr val="accent2"/>
                </a:solidFill>
                <a:latin typeface="Consolas" panose="020B0609020204030204" pitchFamily="49" charset="0"/>
              </a:rPr>
              <a:t>"a"</a:t>
            </a:r>
          </a:p>
          <a:p>
            <a:pPr marL="0" indent="0" hangingPunct="1">
              <a:buNone/>
            </a:pPr>
            <a:r>
              <a:rPr lang="en-US" sz="1800" dirty="0">
                <a:solidFill>
                  <a:schemeClr val="tx1"/>
                </a:solidFill>
                <a:latin typeface="Consolas" panose="020B0609020204030204" pitchFamily="49" charset="0"/>
              </a:rPr>
              <a:t>&gt;&gt;&gt; </a:t>
            </a:r>
            <a:r>
              <a:rPr lang="en-US" sz="1800" dirty="0">
                <a:solidFill>
                  <a:schemeClr val="accent2"/>
                </a:solidFill>
                <a:latin typeface="Consolas" panose="020B0609020204030204" pitchFamily="49" charset="0"/>
              </a:rPr>
              <a:t>"b"</a:t>
            </a:r>
          </a:p>
        </p:txBody>
      </p:sp>
    </p:spTree>
    <p:extLst>
      <p:ext uri="{BB962C8B-B14F-4D97-AF65-F5344CB8AC3E}">
        <p14:creationId xmlns:p14="http://schemas.microsoft.com/office/powerpoint/2010/main" val="1375372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solidFill>
                  <a:srgbClr val="404040"/>
                </a:solidFill>
                <a:latin typeface="Roboto Slab" pitchFamily="2" charset="0"/>
              </a:rPr>
              <a:t>Example range generator</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5"/>
            <a:ext cx="10849099" cy="107294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Because range is a generator, the command </a:t>
            </a:r>
            <a:r>
              <a:rPr lang="en-US" b="1" dirty="0"/>
              <a:t>range(5) will simply store the instructions needed to produce the sequence of numbers 0-4</a:t>
            </a:r>
            <a:r>
              <a:rPr lang="en-US" dirty="0"/>
              <a:t>, whereas the list [0, 1, 2, 3, 4] stores all of these items in memory at once. </a:t>
            </a:r>
          </a:p>
        </p:txBody>
      </p:sp>
      <p:pic>
        <p:nvPicPr>
          <p:cNvPr id="1026" name="Picture 2" descr="Memory consumption figure">
            <a:extLst>
              <a:ext uri="{FF2B5EF4-FFF2-40B4-BE49-F238E27FC236}">
                <a16:creationId xmlns:a16="http://schemas.microsoft.com/office/drawing/2014/main" id="{C5C72FBE-C4F5-436E-AEC7-D82E49CD8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055" y="2753361"/>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60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Goals of this lesson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10515600"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Student </a:t>
            </a:r>
            <a:r>
              <a:rPr lang="nl-BE" dirty="0" err="1"/>
              <a:t>can</a:t>
            </a:r>
            <a:r>
              <a:rPr lang="nl-BE" dirty="0"/>
              <a:t> </a:t>
            </a:r>
            <a:r>
              <a:rPr lang="nl-BE" dirty="0" err="1"/>
              <a:t>work</a:t>
            </a:r>
            <a:r>
              <a:rPr lang="nl-BE" dirty="0"/>
              <a:t> </a:t>
            </a:r>
            <a:r>
              <a:rPr lang="nl-BE" dirty="0" err="1"/>
              <a:t>with</a:t>
            </a:r>
            <a:r>
              <a:rPr lang="nl-BE" dirty="0"/>
              <a:t> a </a:t>
            </a:r>
            <a:r>
              <a:rPr lang="nl-BE" dirty="0" err="1"/>
              <a:t>dictionary</a:t>
            </a:r>
            <a:r>
              <a:rPr lang="nl-BE" dirty="0"/>
              <a:t> data </a:t>
            </a:r>
            <a:r>
              <a:rPr lang="nl-BE" dirty="0" err="1"/>
              <a:t>structure</a:t>
            </a:r>
            <a:r>
              <a:rPr lang="nl-BE" dirty="0"/>
              <a:t> </a:t>
            </a:r>
          </a:p>
          <a:p>
            <a:r>
              <a:rPr lang="nl-BE" dirty="0"/>
              <a:t>Student </a:t>
            </a:r>
            <a:r>
              <a:rPr lang="nl-BE" dirty="0" err="1"/>
              <a:t>can</a:t>
            </a:r>
            <a:r>
              <a:rPr lang="nl-BE" dirty="0"/>
              <a:t> </a:t>
            </a:r>
            <a:r>
              <a:rPr lang="nl-BE" dirty="0" err="1"/>
              <a:t>use</a:t>
            </a:r>
            <a:r>
              <a:rPr lang="nl-BE" dirty="0"/>
              <a:t> </a:t>
            </a:r>
            <a:r>
              <a:rPr lang="nl-BE" dirty="0" err="1"/>
              <a:t>the</a:t>
            </a:r>
            <a:r>
              <a:rPr lang="nl-BE" dirty="0"/>
              <a:t> </a:t>
            </a:r>
            <a:r>
              <a:rPr lang="nl-BE" dirty="0" err="1"/>
              <a:t>enumerate</a:t>
            </a:r>
            <a:r>
              <a:rPr lang="nl-BE" dirty="0"/>
              <a:t> </a:t>
            </a:r>
            <a:r>
              <a:rPr lang="nl-BE" dirty="0" err="1"/>
              <a:t>function</a:t>
            </a:r>
            <a:r>
              <a:rPr lang="nl-BE" dirty="0"/>
              <a:t> </a:t>
            </a:r>
            <a:r>
              <a:rPr lang="nl-BE" dirty="0" err="1"/>
              <a:t>and</a:t>
            </a:r>
            <a:r>
              <a:rPr lang="nl-BE" dirty="0"/>
              <a:t> </a:t>
            </a:r>
            <a:r>
              <a:rPr lang="nl-BE" dirty="0" err="1"/>
              <a:t>understands</a:t>
            </a:r>
            <a:r>
              <a:rPr lang="nl-BE" dirty="0"/>
              <a:t> </a:t>
            </a:r>
            <a:r>
              <a:rPr lang="nl-BE" dirty="0" err="1"/>
              <a:t>the</a:t>
            </a:r>
            <a:r>
              <a:rPr lang="nl-BE" dirty="0"/>
              <a:t> benefit of </a:t>
            </a:r>
            <a:r>
              <a:rPr lang="nl-BE" dirty="0" err="1"/>
              <a:t>using</a:t>
            </a:r>
            <a:r>
              <a:rPr lang="nl-BE" dirty="0"/>
              <a:t> it.</a:t>
            </a:r>
          </a:p>
          <a:p>
            <a:r>
              <a:rPr lang="nl-BE" dirty="0"/>
              <a:t>Student </a:t>
            </a:r>
            <a:r>
              <a:rPr lang="nl-BE" dirty="0" err="1"/>
              <a:t>understand</a:t>
            </a:r>
            <a:r>
              <a:rPr lang="nl-BE" dirty="0"/>
              <a:t> </a:t>
            </a:r>
            <a:r>
              <a:rPr lang="nl-BE" dirty="0" err="1"/>
              <a:t>the</a:t>
            </a:r>
            <a:r>
              <a:rPr lang="nl-BE" dirty="0"/>
              <a:t> benefit of </a:t>
            </a:r>
            <a:r>
              <a:rPr lang="nl-BE" dirty="0" err="1"/>
              <a:t>Comprehension</a:t>
            </a:r>
            <a:r>
              <a:rPr lang="nl-BE" dirty="0"/>
              <a:t> </a:t>
            </a:r>
            <a:r>
              <a:rPr lang="nl-BE" dirty="0" err="1"/>
              <a:t>Expressions</a:t>
            </a:r>
            <a:r>
              <a:rPr lang="nl-BE" dirty="0"/>
              <a:t>.</a:t>
            </a:r>
          </a:p>
          <a:p>
            <a:r>
              <a:rPr lang="nl-BE" dirty="0"/>
              <a:t>Student </a:t>
            </a:r>
            <a:r>
              <a:rPr lang="nl-BE" dirty="0" err="1"/>
              <a:t>understands</a:t>
            </a:r>
            <a:r>
              <a:rPr lang="nl-BE" dirty="0"/>
              <a:t> </a:t>
            </a:r>
            <a:r>
              <a:rPr lang="nl-BE" dirty="0" err="1"/>
              <a:t>and</a:t>
            </a:r>
            <a:r>
              <a:rPr lang="nl-BE" dirty="0"/>
              <a:t> </a:t>
            </a:r>
            <a:r>
              <a:rPr lang="nl-BE" dirty="0" err="1"/>
              <a:t>can</a:t>
            </a:r>
            <a:r>
              <a:rPr lang="nl-BE" dirty="0"/>
              <a:t> </a:t>
            </a:r>
            <a:r>
              <a:rPr lang="nl-BE" dirty="0" err="1"/>
              <a:t>use</a:t>
            </a:r>
            <a:r>
              <a:rPr lang="nl-BE" dirty="0"/>
              <a:t> </a:t>
            </a:r>
            <a:r>
              <a:rPr lang="nl-BE" dirty="0" err="1"/>
              <a:t>the</a:t>
            </a:r>
            <a:r>
              <a:rPr lang="nl-BE" dirty="0"/>
              <a:t> Filter(), Zip() &amp; Map() </a:t>
            </a:r>
            <a:r>
              <a:rPr lang="nl-BE" dirty="0" err="1"/>
              <a:t>functions</a:t>
            </a:r>
            <a:r>
              <a:rPr lang="nl-BE" dirty="0"/>
              <a:t>.</a:t>
            </a:r>
          </a:p>
          <a:p>
            <a:endParaRPr lang="en-US" dirty="0"/>
          </a:p>
        </p:txBody>
      </p:sp>
    </p:spTree>
    <p:extLst>
      <p:ext uri="{BB962C8B-B14F-4D97-AF65-F5344CB8AC3E}">
        <p14:creationId xmlns:p14="http://schemas.microsoft.com/office/powerpoint/2010/main" val="1601569121"/>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normAutofit/>
          </a:bodyPr>
          <a:lstStyle/>
          <a:p>
            <a:r>
              <a:rPr lang="en-US" b="1" i="0" dirty="0">
                <a:solidFill>
                  <a:srgbClr val="404040"/>
                </a:solidFill>
                <a:effectLst/>
                <a:latin typeface="Roboto Slab" pitchFamily="2" charset="0"/>
              </a:rPr>
              <a:t>Infinity sequence example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5"/>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Here, we are generating an infinite sequence of numbers with yield, yield returns the number and increments the num by + 1.</a:t>
            </a:r>
          </a:p>
        </p:txBody>
      </p:sp>
      <p:sp>
        <p:nvSpPr>
          <p:cNvPr id="7" name="Text Placeholder 2">
            <a:extLst>
              <a:ext uri="{FF2B5EF4-FFF2-40B4-BE49-F238E27FC236}">
                <a16:creationId xmlns:a16="http://schemas.microsoft.com/office/drawing/2014/main" id="{39D10219-3A8B-4FB5-8359-97082736E7B7}"/>
              </a:ext>
            </a:extLst>
          </p:cNvPr>
          <p:cNvSpPr txBox="1">
            <a:spLocks/>
          </p:cNvSpPr>
          <p:nvPr/>
        </p:nvSpPr>
        <p:spPr>
          <a:xfrm>
            <a:off x="838200" y="2550691"/>
            <a:ext cx="4731328" cy="3339469"/>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2000" dirty="0">
                <a:solidFill>
                  <a:schemeClr val="accent1"/>
                </a:solidFill>
                <a:latin typeface="Consolas" panose="020B0609020204030204" pitchFamily="49" charset="0"/>
              </a:rPr>
              <a:t>def</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inf_sequence</a:t>
            </a:r>
            <a:r>
              <a:rPr lang="en-US" sz="2000" dirty="0">
                <a:solidFill>
                  <a:schemeClr val="tx1"/>
                </a:solidFill>
                <a:latin typeface="Consolas" panose="020B0609020204030204" pitchFamily="49" charset="0"/>
              </a:rPr>
              <a:t>():</a:t>
            </a:r>
          </a:p>
          <a:p>
            <a:pPr marL="0" indent="0" hangingPunct="1">
              <a:buNone/>
            </a:pPr>
            <a:r>
              <a:rPr lang="en-US" sz="2000" dirty="0">
                <a:solidFill>
                  <a:schemeClr val="tx1"/>
                </a:solidFill>
                <a:latin typeface="Consolas" panose="020B0609020204030204" pitchFamily="49" charset="0"/>
              </a:rPr>
              <a:t>    num = </a:t>
            </a:r>
            <a:r>
              <a:rPr lang="en-US" sz="2000" dirty="0">
                <a:solidFill>
                  <a:schemeClr val="accent6"/>
                </a:solidFill>
                <a:latin typeface="Consolas" panose="020B0609020204030204" pitchFamily="49" charset="0"/>
              </a:rPr>
              <a:t>0</a:t>
            </a:r>
          </a:p>
          <a:p>
            <a:pPr marL="0" indent="0" hangingPunct="1">
              <a:buNone/>
            </a:pPr>
            <a:r>
              <a:rPr lang="en-US" sz="2000" dirty="0">
                <a:solidFill>
                  <a:schemeClr val="tx1"/>
                </a:solidFill>
                <a:latin typeface="Consolas" panose="020B0609020204030204" pitchFamily="49" charset="0"/>
              </a:rPr>
              <a:t>    </a:t>
            </a:r>
            <a:r>
              <a:rPr lang="en-US" sz="2000" dirty="0">
                <a:solidFill>
                  <a:schemeClr val="accent1"/>
                </a:solidFill>
                <a:latin typeface="Consolas" panose="020B0609020204030204" pitchFamily="49" charset="0"/>
              </a:rPr>
              <a:t>while</a:t>
            </a:r>
            <a:r>
              <a:rPr lang="en-US" sz="2000" dirty="0">
                <a:solidFill>
                  <a:schemeClr val="tx1"/>
                </a:solidFill>
                <a:latin typeface="Consolas" panose="020B0609020204030204" pitchFamily="49" charset="0"/>
              </a:rPr>
              <a:t> True:</a:t>
            </a:r>
          </a:p>
          <a:p>
            <a:pPr marL="0" indent="0" hangingPunct="1">
              <a:buNone/>
            </a:pPr>
            <a:r>
              <a:rPr lang="en-US" sz="2000" dirty="0">
                <a:solidFill>
                  <a:schemeClr val="tx1"/>
                </a:solidFill>
                <a:latin typeface="Consolas" panose="020B0609020204030204" pitchFamily="49" charset="0"/>
              </a:rPr>
              <a:t>        </a:t>
            </a:r>
            <a:r>
              <a:rPr lang="en-US" sz="2000" dirty="0">
                <a:solidFill>
                  <a:srgbClr val="7030A0"/>
                </a:solidFill>
                <a:latin typeface="Consolas" panose="020B0609020204030204" pitchFamily="49" charset="0"/>
              </a:rPr>
              <a:t>yield</a:t>
            </a:r>
            <a:r>
              <a:rPr lang="en-US" sz="2000" dirty="0">
                <a:solidFill>
                  <a:schemeClr val="tx1"/>
                </a:solidFill>
                <a:latin typeface="Consolas" panose="020B0609020204030204" pitchFamily="49" charset="0"/>
              </a:rPr>
              <a:t> num</a:t>
            </a:r>
          </a:p>
          <a:p>
            <a:pPr marL="0" indent="0" hangingPunct="1">
              <a:buNone/>
            </a:pPr>
            <a:r>
              <a:rPr lang="en-US" sz="2000" dirty="0">
                <a:solidFill>
                  <a:schemeClr val="tx1"/>
                </a:solidFill>
                <a:latin typeface="Consolas" panose="020B0609020204030204" pitchFamily="49" charset="0"/>
              </a:rPr>
              <a:t>        num += </a:t>
            </a:r>
            <a:r>
              <a:rPr lang="en-US" sz="2000" dirty="0">
                <a:solidFill>
                  <a:schemeClr val="accent6"/>
                </a:solidFill>
                <a:latin typeface="Consolas" panose="020B0609020204030204" pitchFamily="49" charset="0"/>
              </a:rPr>
              <a:t>1</a:t>
            </a:r>
          </a:p>
          <a:p>
            <a:pPr marL="0" indent="0" hangingPunct="1">
              <a:buNone/>
            </a:pPr>
            <a:r>
              <a:rPr lang="en-US" sz="2000" dirty="0">
                <a:solidFill>
                  <a:schemeClr val="tx1"/>
                </a:solidFill>
                <a:latin typeface="Consolas" panose="020B0609020204030204" pitchFamily="49" charset="0"/>
              </a:rPr>
              <a:t>         </a:t>
            </a:r>
          </a:p>
          <a:p>
            <a:pPr marL="0" indent="0" hangingPunct="1">
              <a:buNone/>
            </a:pPr>
            <a:r>
              <a:rPr lang="en-US" sz="2000" dirty="0">
                <a:solidFill>
                  <a:schemeClr val="accent1"/>
                </a:solidFill>
                <a:latin typeface="Consolas" panose="020B0609020204030204" pitchFamily="49" charset="0"/>
              </a:rPr>
              <a:t>for</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a:t>
            </a:r>
            <a:r>
              <a:rPr lang="en-US" sz="2000" dirty="0">
                <a:solidFill>
                  <a:schemeClr val="accent1"/>
                </a:solidFill>
                <a:latin typeface="Consolas" panose="020B0609020204030204" pitchFamily="49" charset="0"/>
              </a:rPr>
              <a:t>in</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inf_sequence</a:t>
            </a:r>
            <a:r>
              <a:rPr lang="en-US" sz="2000" dirty="0">
                <a:solidFill>
                  <a:schemeClr val="tx1"/>
                </a:solidFill>
                <a:latin typeface="Consolas" panose="020B0609020204030204" pitchFamily="49" charset="0"/>
              </a:rPr>
              <a:t>():</a:t>
            </a:r>
          </a:p>
          <a:p>
            <a:pPr marL="0" indent="0" hangingPunct="1">
              <a:buNone/>
            </a:pPr>
            <a:r>
              <a:rPr lang="en-US" sz="2000" dirty="0">
                <a:solidFill>
                  <a:schemeClr val="tx1"/>
                </a:solidFill>
                <a:latin typeface="Consolas" panose="020B0609020204030204" pitchFamily="49" charset="0"/>
              </a:rPr>
              <a:t>    </a:t>
            </a:r>
            <a:r>
              <a:rPr lang="en-US" sz="2000" dirty="0">
                <a:solidFill>
                  <a:schemeClr val="accent2"/>
                </a:solidFill>
                <a:latin typeface="Consolas" panose="020B0609020204030204" pitchFamily="49" charset="0"/>
              </a:rPr>
              <a:t>print</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end=</a:t>
            </a:r>
            <a:r>
              <a:rPr lang="en-US" sz="2000" dirty="0">
                <a:solidFill>
                  <a:schemeClr val="accent2"/>
                </a:solidFill>
                <a:latin typeface="Consolas" panose="020B0609020204030204" pitchFamily="49" charset="0"/>
              </a:rPr>
              <a:t>" "</a:t>
            </a:r>
            <a:r>
              <a:rPr lang="en-US" sz="2000" dirty="0">
                <a:solidFill>
                  <a:schemeClr val="tx1"/>
                </a:solidFill>
                <a:latin typeface="Consolas" panose="020B0609020204030204" pitchFamily="49" charset="0"/>
              </a:rPr>
              <a:t>)</a:t>
            </a:r>
          </a:p>
        </p:txBody>
      </p:sp>
      <p:sp>
        <p:nvSpPr>
          <p:cNvPr id="8" name="Text Placeholder 2">
            <a:extLst>
              <a:ext uri="{FF2B5EF4-FFF2-40B4-BE49-F238E27FC236}">
                <a16:creationId xmlns:a16="http://schemas.microsoft.com/office/drawing/2014/main" id="{FEB3E1DE-CEDE-4361-9826-9C7B60818F40}"/>
              </a:ext>
            </a:extLst>
          </p:cNvPr>
          <p:cNvSpPr txBox="1">
            <a:spLocks/>
          </p:cNvSpPr>
          <p:nvPr/>
        </p:nvSpPr>
        <p:spPr>
          <a:xfrm>
            <a:off x="5966361" y="2550691"/>
            <a:ext cx="4731328" cy="3339469"/>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2000" dirty="0">
                <a:solidFill>
                  <a:schemeClr val="accent1"/>
                </a:solidFill>
                <a:latin typeface="Consolas" panose="020B0609020204030204" pitchFamily="49" charset="0"/>
              </a:rPr>
              <a:t>0 1 2 3 4 5 6 7 8 9 10 11 12 13 14 15 16 17 18 19 20 21 22 23 24 25 26 27 28 29 30 31 32 33 34 35 36 37 38 39 40 41 42 43 44 45 46 47 48 49 50 51 52 53 54 55 56 57 58 59 60 61 62 63 64 65 66 67 68 69 70 71  72 73 74 75 76 77 78.......</a:t>
            </a:r>
            <a:endParaRPr 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002141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comprehension expression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5"/>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Here, we are generating an even sequence of numbers from 0 to 99 in two ways:</a:t>
            </a:r>
          </a:p>
        </p:txBody>
      </p:sp>
      <p:sp>
        <p:nvSpPr>
          <p:cNvPr id="7" name="Text Placeholder 2">
            <a:extLst>
              <a:ext uri="{FF2B5EF4-FFF2-40B4-BE49-F238E27FC236}">
                <a16:creationId xmlns:a16="http://schemas.microsoft.com/office/drawing/2014/main" id="{39D10219-3A8B-4FB5-8359-97082736E7B7}"/>
              </a:ext>
            </a:extLst>
          </p:cNvPr>
          <p:cNvSpPr txBox="1">
            <a:spLocks/>
          </p:cNvSpPr>
          <p:nvPr/>
        </p:nvSpPr>
        <p:spPr>
          <a:xfrm>
            <a:off x="838199" y="2218564"/>
            <a:ext cx="7011389" cy="1997558"/>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2000" dirty="0">
                <a:solidFill>
                  <a:schemeClr val="accent6"/>
                </a:solidFill>
                <a:latin typeface="Consolas" panose="020B0609020204030204" pitchFamily="49" charset="0"/>
              </a:rPr>
              <a:t># generator to print even numbers</a:t>
            </a:r>
          </a:p>
          <a:p>
            <a:pPr marL="0" indent="0" hangingPunct="1">
              <a:buNone/>
            </a:pPr>
            <a:r>
              <a:rPr lang="en-US" sz="2000" dirty="0">
                <a:solidFill>
                  <a:schemeClr val="accent1"/>
                </a:solidFill>
                <a:latin typeface="Consolas" panose="020B0609020204030204" pitchFamily="49" charset="0"/>
              </a:rPr>
              <a:t>def</a:t>
            </a:r>
            <a:r>
              <a:rPr lang="en-US" sz="2000" dirty="0">
                <a:solidFill>
                  <a:schemeClr val="tx1"/>
                </a:solidFill>
                <a:latin typeface="Consolas" panose="020B0609020204030204" pitchFamily="49" charset="0"/>
              </a:rPr>
              <a:t> even_gen_100():</a:t>
            </a:r>
          </a:p>
          <a:p>
            <a:pPr marL="0" indent="0" hangingPunct="1">
              <a:buNone/>
            </a:pPr>
            <a:r>
              <a:rPr lang="en-US" sz="2000" dirty="0">
                <a:solidFill>
                  <a:schemeClr val="tx1"/>
                </a:solidFill>
                <a:latin typeface="Consolas" panose="020B0609020204030204" pitchFamily="49" charset="0"/>
              </a:rPr>
              <a:t>    </a:t>
            </a:r>
            <a:r>
              <a:rPr lang="en-US" sz="2000" dirty="0">
                <a:solidFill>
                  <a:schemeClr val="accent1"/>
                </a:solidFill>
                <a:latin typeface="Consolas" panose="020B0609020204030204" pitchFamily="49" charset="0"/>
              </a:rPr>
              <a:t>for</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a:t>
            </a:r>
            <a:r>
              <a:rPr lang="en-US" sz="2000" dirty="0">
                <a:solidFill>
                  <a:schemeClr val="accent1"/>
                </a:solidFill>
                <a:latin typeface="Consolas" panose="020B0609020204030204" pitchFamily="49" charset="0"/>
              </a:rPr>
              <a:t>in</a:t>
            </a:r>
            <a:r>
              <a:rPr lang="en-US" sz="2000" dirty="0">
                <a:solidFill>
                  <a:schemeClr val="tx1"/>
                </a:solidFill>
                <a:latin typeface="Consolas" panose="020B0609020204030204" pitchFamily="49" charset="0"/>
              </a:rPr>
              <a:t> range(</a:t>
            </a:r>
            <a:r>
              <a:rPr lang="en-US" sz="2000" dirty="0">
                <a:solidFill>
                  <a:schemeClr val="accent6"/>
                </a:solidFill>
                <a:latin typeface="Consolas" panose="020B0609020204030204" pitchFamily="49" charset="0"/>
              </a:rPr>
              <a:t>100</a:t>
            </a:r>
            <a:r>
              <a:rPr lang="en-US" sz="2000" dirty="0">
                <a:solidFill>
                  <a:schemeClr val="tx1"/>
                </a:solidFill>
                <a:latin typeface="Consolas" panose="020B0609020204030204" pitchFamily="49" charset="0"/>
              </a:rPr>
              <a:t>):</a:t>
            </a:r>
          </a:p>
          <a:p>
            <a:pPr marL="0" indent="0" hangingPunct="1">
              <a:buNone/>
            </a:pPr>
            <a:r>
              <a:rPr lang="en-US" sz="2000" dirty="0">
                <a:solidFill>
                  <a:schemeClr val="tx1"/>
                </a:solidFill>
                <a:latin typeface="Consolas" panose="020B0609020204030204" pitchFamily="49" charset="0"/>
              </a:rPr>
              <a:t>        </a:t>
            </a:r>
            <a:r>
              <a:rPr lang="en-US" sz="2000" dirty="0">
                <a:solidFill>
                  <a:schemeClr val="accent1"/>
                </a:solidFill>
                <a:latin typeface="Consolas" panose="020B0609020204030204" pitchFamily="49" charset="0"/>
              </a:rPr>
              <a:t>if</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 </a:t>
            </a:r>
            <a:r>
              <a:rPr lang="en-US" sz="2000" dirty="0">
                <a:solidFill>
                  <a:schemeClr val="accent6"/>
                </a:solidFill>
                <a:latin typeface="Consolas" panose="020B0609020204030204" pitchFamily="49" charset="0"/>
              </a:rPr>
              <a:t>2</a:t>
            </a:r>
            <a:r>
              <a:rPr lang="en-US" sz="2000" dirty="0">
                <a:solidFill>
                  <a:schemeClr val="tx1"/>
                </a:solidFill>
                <a:latin typeface="Consolas" panose="020B0609020204030204" pitchFamily="49" charset="0"/>
              </a:rPr>
              <a:t> == </a:t>
            </a:r>
            <a:r>
              <a:rPr lang="en-US" sz="2000" dirty="0">
                <a:solidFill>
                  <a:schemeClr val="accent6"/>
                </a:solidFill>
                <a:latin typeface="Consolas" panose="020B0609020204030204" pitchFamily="49" charset="0"/>
              </a:rPr>
              <a:t>0</a:t>
            </a:r>
            <a:r>
              <a:rPr lang="en-US" sz="2000" dirty="0">
                <a:solidFill>
                  <a:schemeClr val="tx1"/>
                </a:solidFill>
                <a:latin typeface="Consolas" panose="020B0609020204030204" pitchFamily="49" charset="0"/>
              </a:rPr>
              <a:t>:</a:t>
            </a:r>
          </a:p>
          <a:p>
            <a:pPr marL="0" indent="0" hangingPunct="1">
              <a:buNone/>
            </a:pPr>
            <a:r>
              <a:rPr lang="en-US" sz="2000" dirty="0">
                <a:solidFill>
                  <a:schemeClr val="tx1"/>
                </a:solidFill>
                <a:latin typeface="Consolas" panose="020B0609020204030204" pitchFamily="49" charset="0"/>
              </a:rPr>
              <a:t>            </a:t>
            </a:r>
            <a:r>
              <a:rPr lang="en-US" sz="2000" dirty="0">
                <a:solidFill>
                  <a:srgbClr val="7030A0"/>
                </a:solidFill>
                <a:latin typeface="Consolas" panose="020B0609020204030204" pitchFamily="49" charset="0"/>
              </a:rPr>
              <a:t>yield</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a:t>
            </a:r>
            <a:endParaRPr lang="en-US" sz="2000" dirty="0">
              <a:solidFill>
                <a:schemeClr val="tx1"/>
              </a:solidFill>
              <a:latin typeface="Consolas" panose="020B0609020204030204" pitchFamily="49" charset="0"/>
            </a:endParaRPr>
          </a:p>
        </p:txBody>
      </p:sp>
      <p:sp>
        <p:nvSpPr>
          <p:cNvPr id="8" name="Text Placeholder 2">
            <a:extLst>
              <a:ext uri="{FF2B5EF4-FFF2-40B4-BE49-F238E27FC236}">
                <a16:creationId xmlns:a16="http://schemas.microsoft.com/office/drawing/2014/main" id="{FEB3E1DE-CEDE-4361-9826-9C7B60818F40}"/>
              </a:ext>
            </a:extLst>
          </p:cNvPr>
          <p:cNvSpPr txBox="1">
            <a:spLocks/>
          </p:cNvSpPr>
          <p:nvPr/>
        </p:nvSpPr>
        <p:spPr>
          <a:xfrm>
            <a:off x="838199" y="4944770"/>
            <a:ext cx="7011390" cy="648513"/>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2000" dirty="0" err="1">
                <a:solidFill>
                  <a:schemeClr val="tx1"/>
                </a:solidFill>
                <a:latin typeface="Consolas" panose="020B0609020204030204" pitchFamily="49" charset="0"/>
              </a:rPr>
              <a:t>even_gen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a:t>
            </a:r>
            <a:r>
              <a:rPr lang="en-US" sz="2000" dirty="0">
                <a:solidFill>
                  <a:schemeClr val="accent1"/>
                </a:solidFill>
                <a:latin typeface="Consolas" panose="020B0609020204030204" pitchFamily="49" charset="0"/>
              </a:rPr>
              <a:t>for</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a:t>
            </a:r>
            <a:r>
              <a:rPr lang="en-US" sz="2000" dirty="0">
                <a:solidFill>
                  <a:schemeClr val="accent1"/>
                </a:solidFill>
                <a:latin typeface="Consolas" panose="020B0609020204030204" pitchFamily="49" charset="0"/>
              </a:rPr>
              <a:t>in</a:t>
            </a:r>
            <a:r>
              <a:rPr lang="en-US" sz="2000" dirty="0">
                <a:solidFill>
                  <a:schemeClr val="tx1"/>
                </a:solidFill>
                <a:latin typeface="Consolas" panose="020B0609020204030204" pitchFamily="49" charset="0"/>
              </a:rPr>
              <a:t> range(100) </a:t>
            </a:r>
            <a:r>
              <a:rPr lang="en-US" sz="2000" dirty="0">
                <a:solidFill>
                  <a:schemeClr val="accent1"/>
                </a:solidFill>
                <a:latin typeface="Consolas" panose="020B0609020204030204" pitchFamily="49" charset="0"/>
              </a:rPr>
              <a:t>if</a:t>
            </a:r>
            <a:r>
              <a:rPr lang="en-US" sz="2000" dirty="0">
                <a:solidFill>
                  <a:schemeClr val="tx1"/>
                </a:solidFill>
                <a:latin typeface="Consolas" panose="020B0609020204030204" pitchFamily="49" charset="0"/>
              </a:rPr>
              <a:t> i%</a:t>
            </a:r>
            <a:r>
              <a:rPr lang="en-US" sz="2000" dirty="0">
                <a:solidFill>
                  <a:schemeClr val="accent6"/>
                </a:solidFill>
                <a:latin typeface="Consolas" panose="020B0609020204030204" pitchFamily="49" charset="0"/>
              </a:rPr>
              <a:t>2</a:t>
            </a:r>
            <a:r>
              <a:rPr lang="en-US" sz="2000" dirty="0">
                <a:solidFill>
                  <a:schemeClr val="tx1"/>
                </a:solidFill>
                <a:latin typeface="Consolas" panose="020B0609020204030204" pitchFamily="49" charset="0"/>
              </a:rPr>
              <a:t> == </a:t>
            </a:r>
            <a:r>
              <a:rPr lang="en-US" sz="2000" dirty="0">
                <a:solidFill>
                  <a:schemeClr val="accent6"/>
                </a:solidFill>
                <a:latin typeface="Consolas" panose="020B0609020204030204" pitchFamily="49" charset="0"/>
              </a:rPr>
              <a:t>0</a:t>
            </a:r>
            <a:r>
              <a:rPr lang="en-US" sz="2000" dirty="0">
                <a:solidFill>
                  <a:schemeClr val="tx1"/>
                </a:solidFill>
                <a:latin typeface="Consolas" panose="020B0609020204030204" pitchFamily="49" charset="0"/>
              </a:rPr>
              <a:t>)</a:t>
            </a:r>
          </a:p>
        </p:txBody>
      </p:sp>
      <p:sp>
        <p:nvSpPr>
          <p:cNvPr id="9" name="Text Placeholder 2">
            <a:extLst>
              <a:ext uri="{FF2B5EF4-FFF2-40B4-BE49-F238E27FC236}">
                <a16:creationId xmlns:a16="http://schemas.microsoft.com/office/drawing/2014/main" id="{31A3035A-54B8-4F31-B9AE-618D2425B42F}"/>
              </a:ext>
            </a:extLst>
          </p:cNvPr>
          <p:cNvSpPr txBox="1">
            <a:spLocks/>
          </p:cNvSpPr>
          <p:nvPr/>
        </p:nvSpPr>
        <p:spPr>
          <a:xfrm>
            <a:off x="312505" y="4350021"/>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The following expression defines a generator for all the even numbers in 0-99</a:t>
            </a:r>
          </a:p>
        </p:txBody>
      </p:sp>
      <p:sp>
        <p:nvSpPr>
          <p:cNvPr id="10" name="Text Placeholder 2">
            <a:extLst>
              <a:ext uri="{FF2B5EF4-FFF2-40B4-BE49-F238E27FC236}">
                <a16:creationId xmlns:a16="http://schemas.microsoft.com/office/drawing/2014/main" id="{D5E5F68A-C5C0-4A87-B181-85DF7B2B9C9C}"/>
              </a:ext>
            </a:extLst>
          </p:cNvPr>
          <p:cNvSpPr txBox="1">
            <a:spLocks/>
          </p:cNvSpPr>
          <p:nvPr/>
        </p:nvSpPr>
        <p:spPr>
          <a:xfrm>
            <a:off x="288751" y="5716245"/>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The syntax </a:t>
            </a:r>
            <a:r>
              <a:rPr lang="en-US" b="1" dirty="0">
                <a:solidFill>
                  <a:srgbClr val="7030A0"/>
                </a:solidFill>
              </a:rPr>
              <a:t>(</a:t>
            </a:r>
            <a:r>
              <a:rPr lang="en-US" b="1" dirty="0">
                <a:solidFill>
                  <a:srgbClr val="FF0000"/>
                </a:solidFill>
              </a:rPr>
              <a:t>&lt;expression&gt; </a:t>
            </a:r>
            <a:r>
              <a:rPr lang="en-US" b="1" dirty="0">
                <a:solidFill>
                  <a:schemeClr val="accent6"/>
                </a:solidFill>
              </a:rPr>
              <a:t>for &lt;var&gt; in &lt;</a:t>
            </a:r>
            <a:r>
              <a:rPr lang="en-US" b="1" dirty="0" err="1">
                <a:solidFill>
                  <a:schemeClr val="accent6"/>
                </a:solidFill>
              </a:rPr>
              <a:t>iterable</a:t>
            </a:r>
            <a:r>
              <a:rPr lang="en-US" b="1" dirty="0">
                <a:solidFill>
                  <a:schemeClr val="accent6"/>
                </a:solidFill>
              </a:rPr>
              <a:t>&gt;</a:t>
            </a:r>
            <a:r>
              <a:rPr lang="en-US" b="1" dirty="0">
                <a:solidFill>
                  <a:srgbClr val="FF0000"/>
                </a:solidFill>
              </a:rPr>
              <a:t> </a:t>
            </a:r>
            <a:r>
              <a:rPr lang="en-US" b="1" dirty="0">
                <a:solidFill>
                  <a:schemeClr val="accent5"/>
                </a:solidFill>
              </a:rPr>
              <a:t>[if &lt;condition&gt;]</a:t>
            </a:r>
            <a:r>
              <a:rPr lang="en-US" b="1" dirty="0">
                <a:solidFill>
                  <a:srgbClr val="7030A0"/>
                </a:solidFill>
              </a:rPr>
              <a:t>)</a:t>
            </a:r>
            <a:r>
              <a:rPr lang="en-US" dirty="0"/>
              <a:t> specifies the general form for a generator comprehension.</a:t>
            </a:r>
          </a:p>
        </p:txBody>
      </p:sp>
    </p:spTree>
    <p:extLst>
      <p:ext uri="{BB962C8B-B14F-4D97-AF65-F5344CB8AC3E}">
        <p14:creationId xmlns:p14="http://schemas.microsoft.com/office/powerpoint/2010/main" val="1179048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normAutofit/>
          </a:bodyPr>
          <a:lstStyle/>
          <a:p>
            <a:r>
              <a:rPr lang="en-US" b="1" i="0" dirty="0">
                <a:solidFill>
                  <a:srgbClr val="404040"/>
                </a:solidFill>
                <a:effectLst/>
                <a:latin typeface="Roboto Slab" pitchFamily="2" charset="0"/>
              </a:rPr>
              <a:t>Example comprehension expression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5"/>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Here, we are generating an even sequence of numbers from 0 to 99 in two ways:</a:t>
            </a:r>
          </a:p>
        </p:txBody>
      </p:sp>
      <p:sp>
        <p:nvSpPr>
          <p:cNvPr id="7" name="Text Placeholder 2">
            <a:extLst>
              <a:ext uri="{FF2B5EF4-FFF2-40B4-BE49-F238E27FC236}">
                <a16:creationId xmlns:a16="http://schemas.microsoft.com/office/drawing/2014/main" id="{39D10219-3A8B-4FB5-8359-97082736E7B7}"/>
              </a:ext>
            </a:extLst>
          </p:cNvPr>
          <p:cNvSpPr txBox="1">
            <a:spLocks/>
          </p:cNvSpPr>
          <p:nvPr/>
        </p:nvSpPr>
        <p:spPr>
          <a:xfrm>
            <a:off x="838200" y="2361063"/>
            <a:ext cx="7450777" cy="4265368"/>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800" dirty="0">
                <a:solidFill>
                  <a:schemeClr val="tx1"/>
                </a:solidFill>
                <a:latin typeface="Consolas" panose="020B0609020204030204" pitchFamily="49" charset="0"/>
              </a:rPr>
              <a:t>((</a:t>
            </a:r>
            <a:r>
              <a:rPr lang="en-US" sz="1800" dirty="0">
                <a:solidFill>
                  <a:schemeClr val="accent2"/>
                </a:solidFill>
                <a:latin typeface="Consolas" panose="020B0609020204030204" pitchFamily="49" charset="0"/>
              </a:rPr>
              <a:t>"apple"</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if</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&lt; </a:t>
            </a:r>
            <a:r>
              <a:rPr lang="en-US" sz="1800" dirty="0">
                <a:solidFill>
                  <a:schemeClr val="accent6"/>
                </a:solidFill>
                <a:latin typeface="Consolas" panose="020B0609020204030204" pitchFamily="49" charset="0"/>
              </a:rPr>
              <a:t>3</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else</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"pie"</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for</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a:t>
            </a:r>
            <a:r>
              <a:rPr lang="en-US" sz="1800" dirty="0">
                <a:solidFill>
                  <a:srgbClr val="7030A0"/>
                </a:solidFill>
                <a:latin typeface="Consolas" panose="020B0609020204030204" pitchFamily="49" charset="0"/>
              </a:rPr>
              <a:t>range</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6</a:t>
            </a:r>
            <a:r>
              <a:rPr lang="en-US" sz="1800" dirty="0">
                <a:solidFill>
                  <a:schemeClr val="tx1"/>
                </a:solidFill>
                <a:latin typeface="Consolas" panose="020B0609020204030204" pitchFamily="49" charset="0"/>
              </a:rPr>
              <a:t>))</a:t>
            </a:r>
          </a:p>
          <a:p>
            <a:pPr marL="0" indent="0" hangingPunct="1">
              <a:buNone/>
            </a:pPr>
            <a:r>
              <a:rPr lang="en-US" sz="1800" dirty="0">
                <a:solidFill>
                  <a:schemeClr val="accent6"/>
                </a:solidFill>
                <a:latin typeface="Consolas" panose="020B0609020204030204" pitchFamily="49" charset="0"/>
              </a:rPr>
              <a:t># will generate:</a:t>
            </a:r>
          </a:p>
          <a:p>
            <a:pPr marL="0" indent="0" hangingPunct="1">
              <a:buNone/>
            </a:pPr>
            <a:r>
              <a:rPr lang="en-US" sz="1800" dirty="0">
                <a:solidFill>
                  <a:schemeClr val="accent6"/>
                </a:solidFill>
                <a:latin typeface="Consolas" panose="020B0609020204030204" pitchFamily="49" charset="0"/>
              </a:rPr>
              <a:t># 'apple'..</a:t>
            </a:r>
          </a:p>
          <a:p>
            <a:pPr marL="0" indent="0" hangingPunct="1">
              <a:buNone/>
            </a:pPr>
            <a:r>
              <a:rPr lang="en-US" sz="1800" dirty="0">
                <a:solidFill>
                  <a:schemeClr val="accent6"/>
                </a:solidFill>
                <a:latin typeface="Consolas" panose="020B0609020204030204" pitchFamily="49" charset="0"/>
              </a:rPr>
              <a:t># 'apple'..</a:t>
            </a:r>
          </a:p>
          <a:p>
            <a:pPr marL="0" indent="0" hangingPunct="1">
              <a:buNone/>
            </a:pPr>
            <a:r>
              <a:rPr lang="en-US" sz="1800" dirty="0">
                <a:solidFill>
                  <a:schemeClr val="accent6"/>
                </a:solidFill>
                <a:latin typeface="Consolas" panose="020B0609020204030204" pitchFamily="49" charset="0"/>
              </a:rPr>
              <a:t># 'apple’..</a:t>
            </a:r>
          </a:p>
          <a:p>
            <a:pPr marL="0" indent="0" hangingPunct="1">
              <a:buNone/>
            </a:pPr>
            <a:r>
              <a:rPr lang="en-US" sz="1800" dirty="0">
                <a:solidFill>
                  <a:schemeClr val="accent6"/>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2</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3</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for</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a:t>
            </a:r>
            <a:r>
              <a:rPr lang="en-US" sz="1800" dirty="0">
                <a:solidFill>
                  <a:srgbClr val="7030A0"/>
                </a:solidFill>
                <a:latin typeface="Consolas" panose="020B0609020204030204" pitchFamily="49" charset="0"/>
              </a:rPr>
              <a:t>range</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10</a:t>
            </a:r>
            <a:r>
              <a:rPr lang="en-US" sz="1800" dirty="0">
                <a:solidFill>
                  <a:schemeClr val="tx1"/>
                </a:solidFill>
                <a:latin typeface="Consolas" panose="020B0609020204030204" pitchFamily="49" charset="0"/>
              </a:rPr>
              <a:t>))</a:t>
            </a:r>
          </a:p>
          <a:p>
            <a:pPr marL="0" indent="0" hangingPunct="1">
              <a:buNone/>
            </a:pPr>
            <a:r>
              <a:rPr lang="en-US" sz="1800" dirty="0">
                <a:solidFill>
                  <a:schemeClr val="accent6"/>
                </a:solidFill>
                <a:latin typeface="Consolas" panose="020B0609020204030204" pitchFamily="49" charset="0"/>
              </a:rPr>
              <a:t># will generate:</a:t>
            </a:r>
          </a:p>
          <a:p>
            <a:pPr marL="0" indent="0" hangingPunct="1">
              <a:buNone/>
            </a:pPr>
            <a:r>
              <a:rPr lang="en-US" sz="1800" dirty="0">
                <a:solidFill>
                  <a:schemeClr val="accent6"/>
                </a:solidFill>
                <a:latin typeface="Consolas" panose="020B0609020204030204" pitchFamily="49" charset="0"/>
              </a:rPr>
              <a:t># (0, 0, 0)</a:t>
            </a:r>
          </a:p>
          <a:p>
            <a:pPr marL="0" indent="0" hangingPunct="1">
              <a:buNone/>
            </a:pPr>
            <a:r>
              <a:rPr lang="en-US" sz="1800" dirty="0">
                <a:solidFill>
                  <a:schemeClr val="accent6"/>
                </a:solidFill>
                <a:latin typeface="Consolas" panose="020B0609020204030204" pitchFamily="49" charset="0"/>
              </a:rPr>
              <a:t># (1, 1, 1)</a:t>
            </a:r>
          </a:p>
          <a:p>
            <a:pPr marL="0" indent="0" hangingPunct="1">
              <a:buNone/>
            </a:pPr>
            <a:r>
              <a:rPr lang="en-US" sz="1800" dirty="0">
                <a:solidFill>
                  <a:schemeClr val="accent6"/>
                </a:solidFill>
                <a:latin typeface="Consolas" panose="020B0609020204030204" pitchFamily="49" charset="0"/>
              </a:rPr>
              <a:t>#...</a:t>
            </a:r>
          </a:p>
        </p:txBody>
      </p:sp>
    </p:spTree>
    <p:extLst>
      <p:ext uri="{BB962C8B-B14F-4D97-AF65-F5344CB8AC3E}">
        <p14:creationId xmlns:p14="http://schemas.microsoft.com/office/powerpoint/2010/main" val="2447009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pPr algn="l"/>
            <a:r>
              <a:rPr lang="en-US" b="1" i="0" dirty="0">
                <a:solidFill>
                  <a:srgbClr val="404040"/>
                </a:solidFill>
                <a:effectLst/>
                <a:latin typeface="Roboto Slab" pitchFamily="2" charset="0"/>
              </a:rPr>
              <a:t>Storing generators</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5"/>
            <a:ext cx="10849099" cy="107294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Defining a generator using a comprehension does not perform any computations or consume any memory beyond defining the rules for producing the sequence of data. See what happens when we try to print this generator:</a:t>
            </a:r>
          </a:p>
        </p:txBody>
      </p:sp>
      <p:sp>
        <p:nvSpPr>
          <p:cNvPr id="7" name="Text Placeholder 2">
            <a:extLst>
              <a:ext uri="{FF2B5EF4-FFF2-40B4-BE49-F238E27FC236}">
                <a16:creationId xmlns:a16="http://schemas.microsoft.com/office/drawing/2014/main" id="{39D10219-3A8B-4FB5-8359-97082736E7B7}"/>
              </a:ext>
            </a:extLst>
          </p:cNvPr>
          <p:cNvSpPr txBox="1">
            <a:spLocks/>
          </p:cNvSpPr>
          <p:nvPr/>
        </p:nvSpPr>
        <p:spPr>
          <a:xfrm>
            <a:off x="838200" y="2885703"/>
            <a:ext cx="7450777" cy="1757549"/>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a:buNone/>
            </a:pPr>
            <a:r>
              <a:rPr lang="en-US" sz="1800" dirty="0">
                <a:solidFill>
                  <a:schemeClr val="accent6"/>
                </a:solidFill>
                <a:latin typeface="Consolas" panose="020B0609020204030204" pitchFamily="49" charset="0"/>
              </a:rPr>
              <a:t># will generate 0, 1, 4, 9, 25, ..., 9801</a:t>
            </a:r>
          </a:p>
          <a:p>
            <a:pPr marL="0" indent="0" hangingPunct="1">
              <a:buNone/>
            </a:pPr>
            <a:r>
              <a:rPr lang="en-US" sz="1800" dirty="0">
                <a:solidFill>
                  <a:schemeClr val="tx1"/>
                </a:solidFill>
                <a:latin typeface="Consolas" panose="020B0609020204030204" pitchFamily="49" charset="0"/>
              </a:rPr>
              <a:t>&gt;&gt;&gt; gen =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2</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for</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range(</a:t>
            </a:r>
            <a:r>
              <a:rPr lang="en-US" sz="1800" dirty="0">
                <a:solidFill>
                  <a:schemeClr val="accent6"/>
                </a:solidFill>
                <a:latin typeface="Consolas" panose="020B0609020204030204" pitchFamily="49" charset="0"/>
              </a:rPr>
              <a:t>100</a:t>
            </a:r>
            <a:r>
              <a:rPr lang="en-US" sz="1800" dirty="0">
                <a:solidFill>
                  <a:schemeClr val="tx1"/>
                </a:solidFill>
                <a:latin typeface="Consolas" panose="020B0609020204030204" pitchFamily="49" charset="0"/>
              </a:rPr>
              <a:t>))</a:t>
            </a:r>
          </a:p>
          <a:p>
            <a:pPr marL="0" indent="0" hangingPunct="1">
              <a:buNone/>
            </a:pPr>
            <a:r>
              <a:rPr lang="en-US" sz="1800" dirty="0">
                <a:solidFill>
                  <a:schemeClr val="tx1"/>
                </a:solidFill>
                <a:latin typeface="Consolas" panose="020B0609020204030204" pitchFamily="49" charset="0"/>
              </a:rPr>
              <a:t>&gt;&gt;&gt; </a:t>
            </a:r>
            <a:r>
              <a:rPr lang="en-US" sz="1800" dirty="0">
                <a:solidFill>
                  <a:schemeClr val="accent2"/>
                </a:solidFill>
                <a:latin typeface="Consolas" panose="020B0609020204030204" pitchFamily="49" charset="0"/>
              </a:rPr>
              <a:t>print</a:t>
            </a:r>
            <a:r>
              <a:rPr lang="en-US" sz="1800" dirty="0">
                <a:solidFill>
                  <a:schemeClr val="tx1"/>
                </a:solidFill>
                <a:latin typeface="Consolas" panose="020B0609020204030204" pitchFamily="49" charset="0"/>
              </a:rPr>
              <a:t>(gen)</a:t>
            </a:r>
          </a:p>
          <a:p>
            <a:pPr marL="0" indent="0" hangingPunct="1">
              <a:buNone/>
            </a:pPr>
            <a:r>
              <a:rPr lang="en-US" sz="1800" dirty="0">
                <a:solidFill>
                  <a:schemeClr val="tx1"/>
                </a:solidFill>
                <a:latin typeface="Consolas" panose="020B0609020204030204" pitchFamily="49" charset="0"/>
              </a:rPr>
              <a:t>&lt;generator object &lt;</a:t>
            </a:r>
            <a:r>
              <a:rPr lang="en-US" sz="1800" dirty="0" err="1">
                <a:solidFill>
                  <a:schemeClr val="tx1"/>
                </a:solidFill>
                <a:latin typeface="Consolas" panose="020B0609020204030204" pitchFamily="49" charset="0"/>
              </a:rPr>
              <a:t>genexpr</a:t>
            </a:r>
            <a:r>
              <a:rPr lang="en-US" sz="1800" dirty="0">
                <a:solidFill>
                  <a:schemeClr val="tx1"/>
                </a:solidFill>
                <a:latin typeface="Consolas" panose="020B0609020204030204" pitchFamily="49" charset="0"/>
              </a:rPr>
              <a:t>&gt; at 0x000001E768FE8A40&gt;</a:t>
            </a:r>
            <a:endParaRPr lang="en-US" sz="1800" dirty="0">
              <a:solidFill>
                <a:schemeClr val="accent6"/>
              </a:solidFill>
              <a:latin typeface="Consolas" panose="020B0609020204030204" pitchFamily="49" charset="0"/>
            </a:endParaRPr>
          </a:p>
        </p:txBody>
      </p:sp>
      <p:sp>
        <p:nvSpPr>
          <p:cNvPr id="8" name="Text Placeholder 2">
            <a:extLst>
              <a:ext uri="{FF2B5EF4-FFF2-40B4-BE49-F238E27FC236}">
                <a16:creationId xmlns:a16="http://schemas.microsoft.com/office/drawing/2014/main" id="{CEE4E2D3-071E-4CD8-9BDA-A91CF096EA68}"/>
              </a:ext>
            </a:extLst>
          </p:cNvPr>
          <p:cNvSpPr txBox="1">
            <a:spLocks/>
          </p:cNvSpPr>
          <p:nvPr/>
        </p:nvSpPr>
        <p:spPr>
          <a:xfrm>
            <a:off x="312505" y="4884773"/>
            <a:ext cx="10849099" cy="160810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1" dirty="0"/>
              <a:t>This output simply indicates that </a:t>
            </a:r>
            <a:r>
              <a:rPr lang="en-US" b="1" dirty="0">
                <a:solidFill>
                  <a:srgbClr val="FF0000"/>
                </a:solidFill>
              </a:rPr>
              <a:t>gen</a:t>
            </a:r>
            <a:r>
              <a:rPr lang="en-US" b="1" dirty="0"/>
              <a:t> stores a generator-expression at the memory address 0x000001E768FE8A40</a:t>
            </a:r>
            <a:r>
              <a:rPr lang="en-US" dirty="0"/>
              <a:t>; this is simply where the instructions for generating our sequence of squared numbers is stored. </a:t>
            </a:r>
          </a:p>
          <a:p>
            <a:pPr marL="457200" lvl="1" indent="0" algn="just">
              <a:buNone/>
            </a:pPr>
            <a:endParaRPr lang="en-US" b="1" dirty="0">
              <a:solidFill>
                <a:srgbClr val="FF0000"/>
              </a:solidFill>
            </a:endParaRPr>
          </a:p>
          <a:p>
            <a:pPr marL="457200" lvl="1" indent="0" algn="just">
              <a:buNone/>
            </a:pPr>
            <a:r>
              <a:rPr lang="en-US" b="1" dirty="0" err="1">
                <a:solidFill>
                  <a:srgbClr val="FF0000"/>
                </a:solidFill>
              </a:rPr>
              <a:t>len</a:t>
            </a:r>
            <a:r>
              <a:rPr lang="en-US" b="1" dirty="0">
                <a:solidFill>
                  <a:srgbClr val="FF0000"/>
                </a:solidFill>
              </a:rPr>
              <a:t>(gen) or gen[2] will not work. =&gt; so how do we consume our generators?</a:t>
            </a:r>
          </a:p>
        </p:txBody>
      </p:sp>
    </p:spTree>
    <p:extLst>
      <p:ext uri="{BB962C8B-B14F-4D97-AF65-F5344CB8AC3E}">
        <p14:creationId xmlns:p14="http://schemas.microsoft.com/office/powerpoint/2010/main" val="871300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pPr algn="l"/>
            <a:r>
              <a:rPr lang="en-US" b="1" i="0" dirty="0">
                <a:solidFill>
                  <a:srgbClr val="404040"/>
                </a:solidFill>
                <a:effectLst/>
                <a:latin typeface="Roboto Slab" pitchFamily="2" charset="0"/>
              </a:rPr>
              <a:t>Consuming generators</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5"/>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We can feed this to any function that accepts </a:t>
            </a:r>
            <a:r>
              <a:rPr lang="en-US" dirty="0" err="1"/>
              <a:t>iterables</a:t>
            </a:r>
            <a:r>
              <a:rPr lang="en-US" dirty="0"/>
              <a:t>. For instance, we can feed gen to the built-in sum function, which sums the contents of an </a:t>
            </a:r>
            <a:r>
              <a:rPr lang="en-US" dirty="0" err="1"/>
              <a:t>iterable</a:t>
            </a:r>
            <a:r>
              <a:rPr lang="en-US" dirty="0"/>
              <a:t>:</a:t>
            </a:r>
          </a:p>
        </p:txBody>
      </p:sp>
      <p:sp>
        <p:nvSpPr>
          <p:cNvPr id="7" name="Text Placeholder 2">
            <a:extLst>
              <a:ext uri="{FF2B5EF4-FFF2-40B4-BE49-F238E27FC236}">
                <a16:creationId xmlns:a16="http://schemas.microsoft.com/office/drawing/2014/main" id="{39D10219-3A8B-4FB5-8359-97082736E7B7}"/>
              </a:ext>
            </a:extLst>
          </p:cNvPr>
          <p:cNvSpPr txBox="1">
            <a:spLocks/>
          </p:cNvSpPr>
          <p:nvPr/>
        </p:nvSpPr>
        <p:spPr>
          <a:xfrm>
            <a:off x="838200" y="2659484"/>
            <a:ext cx="8317675" cy="123372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a:buNone/>
            </a:pPr>
            <a:r>
              <a:rPr lang="en-US" sz="1800" dirty="0">
                <a:solidFill>
                  <a:schemeClr val="tx1"/>
                </a:solidFill>
                <a:latin typeface="Consolas" panose="020B0609020204030204" pitchFamily="49" charset="0"/>
              </a:rPr>
              <a:t>gen =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2</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for</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range(</a:t>
            </a:r>
            <a:r>
              <a:rPr lang="en-US" sz="1800" dirty="0">
                <a:solidFill>
                  <a:schemeClr val="accent6"/>
                </a:solidFill>
                <a:latin typeface="Consolas" panose="020B0609020204030204" pitchFamily="49" charset="0"/>
              </a:rPr>
              <a:t>100</a:t>
            </a:r>
            <a:r>
              <a:rPr lang="en-US" sz="1800" dirty="0">
                <a:solidFill>
                  <a:schemeClr val="tx1"/>
                </a:solidFill>
                <a:latin typeface="Consolas" panose="020B0609020204030204" pitchFamily="49" charset="0"/>
              </a:rPr>
              <a:t>))</a:t>
            </a:r>
          </a:p>
          <a:p>
            <a:pPr marL="0" indent="0">
              <a:buNone/>
            </a:pPr>
            <a:r>
              <a:rPr lang="en-US" sz="1800" dirty="0">
                <a:solidFill>
                  <a:srgbClr val="7030A0"/>
                </a:solidFill>
                <a:latin typeface="Consolas" panose="020B0609020204030204" pitchFamily="49" charset="0"/>
              </a:rPr>
              <a:t>sum</a:t>
            </a:r>
            <a:r>
              <a:rPr lang="en-US" sz="1800" dirty="0">
                <a:solidFill>
                  <a:schemeClr val="tx1"/>
                </a:solidFill>
                <a:latin typeface="Consolas" panose="020B0609020204030204" pitchFamily="49" charset="0"/>
              </a:rPr>
              <a:t>(gen)  </a:t>
            </a:r>
            <a:r>
              <a:rPr lang="en-US" sz="1800" dirty="0">
                <a:solidFill>
                  <a:schemeClr val="accent6"/>
                </a:solidFill>
                <a:latin typeface="Consolas" panose="020B0609020204030204" pitchFamily="49" charset="0"/>
              </a:rPr>
              <a:t># computes the sum 0 + 1 + 4 + 9 + 25 + ... + 9801</a:t>
            </a:r>
          </a:p>
          <a:p>
            <a:pPr marL="0" indent="0">
              <a:buNone/>
            </a:pPr>
            <a:r>
              <a:rPr lang="en-US" sz="1800" dirty="0">
                <a:solidFill>
                  <a:schemeClr val="tx1"/>
                </a:solidFill>
                <a:latin typeface="Consolas" panose="020B0609020204030204" pitchFamily="49" charset="0"/>
              </a:rPr>
              <a:t>&gt;&gt;328350</a:t>
            </a:r>
          </a:p>
        </p:txBody>
      </p:sp>
      <p:sp>
        <p:nvSpPr>
          <p:cNvPr id="8" name="Text Placeholder 2">
            <a:extLst>
              <a:ext uri="{FF2B5EF4-FFF2-40B4-BE49-F238E27FC236}">
                <a16:creationId xmlns:a16="http://schemas.microsoft.com/office/drawing/2014/main" id="{CEE4E2D3-071E-4CD8-9BDA-A91CF096EA68}"/>
              </a:ext>
            </a:extLst>
          </p:cNvPr>
          <p:cNvSpPr txBox="1">
            <a:spLocks/>
          </p:cNvSpPr>
          <p:nvPr/>
        </p:nvSpPr>
        <p:spPr>
          <a:xfrm>
            <a:off x="308758" y="4094366"/>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1" dirty="0"/>
              <a:t>What happens if we run this command a second time:</a:t>
            </a:r>
          </a:p>
          <a:p>
            <a:pPr marL="457200" lvl="1" indent="0" algn="just">
              <a:buNone/>
            </a:pPr>
            <a:endParaRPr lang="en-US" b="1" dirty="0"/>
          </a:p>
        </p:txBody>
      </p:sp>
      <p:sp>
        <p:nvSpPr>
          <p:cNvPr id="9" name="Text Placeholder 2">
            <a:extLst>
              <a:ext uri="{FF2B5EF4-FFF2-40B4-BE49-F238E27FC236}">
                <a16:creationId xmlns:a16="http://schemas.microsoft.com/office/drawing/2014/main" id="{F077DFE8-ADBD-450A-B6DE-A47B00ABC7F4}"/>
              </a:ext>
            </a:extLst>
          </p:cNvPr>
          <p:cNvSpPr txBox="1">
            <a:spLocks/>
          </p:cNvSpPr>
          <p:nvPr/>
        </p:nvSpPr>
        <p:spPr>
          <a:xfrm>
            <a:off x="838199" y="4630839"/>
            <a:ext cx="8317676" cy="1554231"/>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a:buNone/>
            </a:pPr>
            <a:r>
              <a:rPr lang="en-US" sz="1800" dirty="0">
                <a:solidFill>
                  <a:schemeClr val="accent6"/>
                </a:solidFill>
                <a:latin typeface="Consolas" panose="020B0609020204030204" pitchFamily="49" charset="0"/>
              </a:rPr>
              <a:t># computes the sum of ... nothing!</a:t>
            </a:r>
          </a:p>
          <a:p>
            <a:pPr marL="0" indent="0">
              <a:buNone/>
            </a:pPr>
            <a:r>
              <a:rPr lang="en-US" sz="1800" dirty="0">
                <a:solidFill>
                  <a:schemeClr val="accent6"/>
                </a:solidFill>
                <a:latin typeface="Consolas" panose="020B0609020204030204" pitchFamily="49" charset="0"/>
              </a:rPr>
              <a:t># `gen` has already been consumed!</a:t>
            </a:r>
          </a:p>
          <a:p>
            <a:pPr marL="0" indent="0">
              <a:buNone/>
            </a:pPr>
            <a:r>
              <a:rPr lang="en-US" sz="1800" dirty="0">
                <a:solidFill>
                  <a:srgbClr val="7030A0"/>
                </a:solidFill>
                <a:latin typeface="Consolas" panose="020B0609020204030204" pitchFamily="49" charset="0"/>
              </a:rPr>
              <a:t>sum</a:t>
            </a:r>
            <a:r>
              <a:rPr lang="en-US" sz="1800" dirty="0">
                <a:solidFill>
                  <a:schemeClr val="tx1"/>
                </a:solidFill>
                <a:latin typeface="Consolas" panose="020B0609020204030204" pitchFamily="49" charset="0"/>
              </a:rPr>
              <a:t>(gen)</a:t>
            </a:r>
            <a:endParaRPr lang="en-US" sz="1800" dirty="0">
              <a:solidFill>
                <a:schemeClr val="accent6"/>
              </a:solidFill>
              <a:latin typeface="Consolas" panose="020B0609020204030204" pitchFamily="49" charset="0"/>
            </a:endParaRPr>
          </a:p>
          <a:p>
            <a:pPr marL="0" indent="0">
              <a:buNone/>
            </a:pPr>
            <a:r>
              <a:rPr lang="en-US" sz="1800" dirty="0">
                <a:solidFill>
                  <a:schemeClr val="tx1"/>
                </a:solidFill>
                <a:latin typeface="Consolas" panose="020B0609020204030204" pitchFamily="49" charset="0"/>
              </a:rPr>
              <a:t>&gt;&gt;0</a:t>
            </a:r>
            <a:endParaRPr lang="en-US" sz="1800" b="1" u="sng" dirty="0">
              <a:solidFill>
                <a:schemeClr val="accent6"/>
              </a:solidFill>
              <a:latin typeface="Consolas" panose="020B0609020204030204" pitchFamily="49" charset="0"/>
            </a:endParaRPr>
          </a:p>
        </p:txBody>
      </p:sp>
      <p:graphicFrame>
        <p:nvGraphicFramePr>
          <p:cNvPr id="5" name="Table 10">
            <a:extLst>
              <a:ext uri="{FF2B5EF4-FFF2-40B4-BE49-F238E27FC236}">
                <a16:creationId xmlns:a16="http://schemas.microsoft.com/office/drawing/2014/main" id="{BCCD0BF5-A228-4C63-9542-2AE3DF00A98C}"/>
              </a:ext>
            </a:extLst>
          </p:cNvPr>
          <p:cNvGraphicFramePr>
            <a:graphicFrameLocks noGrp="1"/>
          </p:cNvGraphicFramePr>
          <p:nvPr>
            <p:extLst>
              <p:ext uri="{D42A27DB-BD31-4B8C-83A1-F6EECF244321}">
                <p14:modId xmlns:p14="http://schemas.microsoft.com/office/powerpoint/2010/main" val="2527814313"/>
              </p:ext>
            </p:extLst>
          </p:nvPr>
        </p:nvGraphicFramePr>
        <p:xfrm>
          <a:off x="7951520" y="4230214"/>
          <a:ext cx="3931722" cy="2180483"/>
        </p:xfrm>
        <a:graphic>
          <a:graphicData uri="http://schemas.openxmlformats.org/drawingml/2006/table">
            <a:tbl>
              <a:tblPr firstRow="1" bandRow="1">
                <a:tableStyleId>{5C22544A-7EE6-4342-B048-85BDC9FD1C3A}</a:tableStyleId>
              </a:tblPr>
              <a:tblGrid>
                <a:gridCol w="3931722">
                  <a:extLst>
                    <a:ext uri="{9D8B030D-6E8A-4147-A177-3AD203B41FA5}">
                      <a16:colId xmlns:a16="http://schemas.microsoft.com/office/drawing/2014/main" val="2767946564"/>
                    </a:ext>
                  </a:extLst>
                </a:gridCol>
              </a:tblGrid>
              <a:tr h="574698">
                <a:tc>
                  <a:txBody>
                    <a:bodyPr/>
                    <a:lstStyle/>
                    <a:p>
                      <a:r>
                        <a:rPr lang="en-US" sz="2000" b="1" kern="1200" dirty="0">
                          <a:solidFill>
                            <a:schemeClr val="bg1"/>
                          </a:solidFill>
                          <a:effectLst/>
                          <a:latin typeface="+mn-lt"/>
                          <a:ea typeface="+mn-ea"/>
                          <a:cs typeface="+mn-cs"/>
                        </a:rPr>
                        <a:t>! Takeaway:</a:t>
                      </a:r>
                      <a:endParaRPr 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AB0DE"/>
                    </a:solidFill>
                  </a:tcPr>
                </a:tc>
                <a:extLst>
                  <a:ext uri="{0D108BD9-81ED-4DB2-BD59-A6C34878D82A}">
                    <a16:rowId xmlns:a16="http://schemas.microsoft.com/office/drawing/2014/main" val="1904865605"/>
                  </a:ext>
                </a:extLst>
              </a:tr>
              <a:tr h="1605785">
                <a:tc>
                  <a:txBody>
                    <a:bodyPr/>
                    <a:lstStyle/>
                    <a:p>
                      <a:r>
                        <a:rPr lang="en-US" b="1" dirty="0">
                          <a:solidFill>
                            <a:schemeClr val="tx1"/>
                          </a:solidFill>
                        </a:rPr>
                        <a:t>A generator can only be iterated over once, after which it is exhausted and must be re-defined in order to be iterated over again.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2FA"/>
                    </a:solidFill>
                  </a:tcPr>
                </a:tc>
                <a:extLst>
                  <a:ext uri="{0D108BD9-81ED-4DB2-BD59-A6C34878D82A}">
                    <a16:rowId xmlns:a16="http://schemas.microsoft.com/office/drawing/2014/main" val="1301655462"/>
                  </a:ext>
                </a:extLst>
              </a:tr>
            </a:tbl>
          </a:graphicData>
        </a:graphic>
      </p:graphicFrame>
    </p:spTree>
    <p:extLst>
      <p:ext uri="{BB962C8B-B14F-4D97-AF65-F5344CB8AC3E}">
        <p14:creationId xmlns:p14="http://schemas.microsoft.com/office/powerpoint/2010/main" val="132891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pPr algn="l"/>
            <a:r>
              <a:rPr lang="en-US" b="1" i="0" dirty="0">
                <a:solidFill>
                  <a:srgbClr val="404040"/>
                </a:solidFill>
                <a:effectLst/>
                <a:latin typeface="Roboto Slab" pitchFamily="2" charset="0"/>
              </a:rPr>
              <a:t>List comprehension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201180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dirty="0"/>
              <a:t>A list comprehension is a syntax for constructing a list, which exactly mirrors the generator comprehension syntax:</a:t>
            </a:r>
          </a:p>
          <a:p>
            <a:pPr marL="457200" lvl="1" indent="0" algn="just">
              <a:buNone/>
            </a:pPr>
            <a:endParaRPr lang="en-US" dirty="0"/>
          </a:p>
          <a:p>
            <a:pPr marL="457200" lvl="1" indent="0" algn="just">
              <a:buNone/>
            </a:pPr>
            <a:r>
              <a:rPr lang="en-US" dirty="0"/>
              <a:t>[</a:t>
            </a:r>
            <a:r>
              <a:rPr lang="en-US" dirty="0">
                <a:solidFill>
                  <a:srgbClr val="FF0000"/>
                </a:solidFill>
              </a:rPr>
              <a:t>&lt;expression&gt;</a:t>
            </a:r>
            <a:r>
              <a:rPr lang="en-US" dirty="0"/>
              <a:t> </a:t>
            </a:r>
            <a:r>
              <a:rPr lang="en-US" dirty="0">
                <a:solidFill>
                  <a:schemeClr val="accent6"/>
                </a:solidFill>
              </a:rPr>
              <a:t>for &lt;var&gt; in &lt;</a:t>
            </a:r>
            <a:r>
              <a:rPr lang="en-US" dirty="0" err="1">
                <a:solidFill>
                  <a:schemeClr val="accent6"/>
                </a:solidFill>
              </a:rPr>
              <a:t>iterable</a:t>
            </a:r>
            <a:r>
              <a:rPr lang="en-US" dirty="0">
                <a:solidFill>
                  <a:schemeClr val="accent6"/>
                </a:solidFill>
              </a:rPr>
              <a:t>&gt;</a:t>
            </a:r>
            <a:r>
              <a:rPr lang="en-US" dirty="0"/>
              <a:t> </a:t>
            </a:r>
            <a:r>
              <a:rPr lang="en-US" dirty="0">
                <a:solidFill>
                  <a:schemeClr val="accent1"/>
                </a:solidFill>
              </a:rPr>
              <a:t>{if &lt;condition}</a:t>
            </a:r>
            <a:r>
              <a:rPr lang="en-US" dirty="0"/>
              <a:t>]</a:t>
            </a:r>
          </a:p>
          <a:p>
            <a:pPr marL="457200" lvl="1" indent="0" algn="just">
              <a:buNone/>
            </a:pPr>
            <a:endParaRPr lang="en-US" dirty="0"/>
          </a:p>
          <a:p>
            <a:pPr marL="457200" lvl="1" indent="0" algn="just">
              <a:buNone/>
            </a:pPr>
            <a:r>
              <a:rPr lang="en-US" b="1" dirty="0"/>
              <a:t>The difference lies in the square brackets!</a:t>
            </a:r>
          </a:p>
          <a:p>
            <a:pPr marL="457200" lvl="1" indent="0" algn="just">
              <a:buNone/>
            </a:pPr>
            <a:endParaRPr lang="en-US" dirty="0"/>
          </a:p>
          <a:p>
            <a:pPr marL="457200" lvl="1" indent="0" algn="just">
              <a:buNone/>
            </a:pPr>
            <a:endParaRPr lang="en-US" dirty="0"/>
          </a:p>
          <a:p>
            <a:pPr marL="457200" lvl="1" indent="0" algn="just">
              <a:buNone/>
            </a:pPr>
            <a:endParaRPr lang="en-US" dirty="0"/>
          </a:p>
        </p:txBody>
      </p:sp>
      <p:sp>
        <p:nvSpPr>
          <p:cNvPr id="9" name="Text Placeholder 2">
            <a:extLst>
              <a:ext uri="{FF2B5EF4-FFF2-40B4-BE49-F238E27FC236}">
                <a16:creationId xmlns:a16="http://schemas.microsoft.com/office/drawing/2014/main" id="{F077DFE8-ADBD-450A-B6DE-A47B00ABC7F4}"/>
              </a:ext>
            </a:extLst>
          </p:cNvPr>
          <p:cNvSpPr txBox="1">
            <a:spLocks/>
          </p:cNvSpPr>
          <p:nvPr/>
        </p:nvSpPr>
        <p:spPr>
          <a:xfrm>
            <a:off x="838199" y="3917849"/>
            <a:ext cx="8317676" cy="226722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a:buNone/>
            </a:pPr>
            <a:r>
              <a:rPr lang="en-US" sz="1800" dirty="0">
                <a:solidFill>
                  <a:schemeClr val="accent6"/>
                </a:solidFill>
                <a:latin typeface="Consolas" panose="020B0609020204030204" pitchFamily="49" charset="0"/>
              </a:rPr>
              <a:t># computes the sum of ... nothing!</a:t>
            </a:r>
          </a:p>
          <a:p>
            <a:pPr marL="0" indent="0">
              <a:buNone/>
            </a:pPr>
            <a:r>
              <a:rPr lang="en-US" sz="1800" dirty="0">
                <a:solidFill>
                  <a:schemeClr val="accent6"/>
                </a:solidFill>
                <a:latin typeface="Consolas" panose="020B0609020204030204" pitchFamily="49" charset="0"/>
              </a:rPr>
              <a:t># `gen` has already been consumed!</a:t>
            </a:r>
          </a:p>
          <a:p>
            <a:pPr marL="0" indent="0">
              <a:buNone/>
            </a:pPr>
            <a:r>
              <a:rPr lang="en-US" sz="1800" dirty="0">
                <a:solidFill>
                  <a:schemeClr val="tx1"/>
                </a:solidFill>
                <a:latin typeface="Consolas" panose="020B0609020204030204" pitchFamily="49" charset="0"/>
              </a:rPr>
              <a:t>&gt;&gt;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2</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for</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i</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a:t>
            </a:r>
            <a:r>
              <a:rPr lang="en-US" sz="1800" dirty="0">
                <a:solidFill>
                  <a:srgbClr val="7030A0"/>
                </a:solidFill>
                <a:latin typeface="Consolas" panose="020B0609020204030204" pitchFamily="49" charset="0"/>
              </a:rPr>
              <a:t>range</a:t>
            </a:r>
            <a:r>
              <a:rPr lang="en-US" sz="1800" dirty="0">
                <a:solidFill>
                  <a:schemeClr val="tx1"/>
                </a:solidFill>
                <a:latin typeface="Consolas" panose="020B0609020204030204" pitchFamily="49" charset="0"/>
              </a:rPr>
              <a:t>(</a:t>
            </a:r>
            <a:r>
              <a:rPr lang="en-US" sz="1800" dirty="0">
                <a:solidFill>
                  <a:schemeClr val="accent6"/>
                </a:solidFill>
                <a:latin typeface="Consolas" panose="020B0609020204030204" pitchFamily="49" charset="0"/>
              </a:rPr>
              <a:t>10</a:t>
            </a:r>
            <a:r>
              <a:rPr lang="en-US" sz="1800" dirty="0">
                <a:solidFill>
                  <a:schemeClr val="tx1"/>
                </a:solidFill>
                <a:latin typeface="Consolas" panose="020B0609020204030204" pitchFamily="49" charset="0"/>
              </a:rPr>
              <a:t>)]</a:t>
            </a:r>
          </a:p>
          <a:p>
            <a:pPr marL="0" indent="0">
              <a:buNone/>
            </a:pPr>
            <a:r>
              <a:rPr lang="en-US" sz="1800" dirty="0">
                <a:solidFill>
                  <a:schemeClr val="tx1"/>
                </a:solidFill>
                <a:latin typeface="Consolas" panose="020B0609020204030204" pitchFamily="49" charset="0"/>
              </a:rPr>
              <a:t>&gt;&gt; [</a:t>
            </a:r>
            <a:r>
              <a:rPr lang="en-US" sz="1800" dirty="0">
                <a:solidFill>
                  <a:schemeClr val="accent6"/>
                </a:solidFill>
                <a:latin typeface="Consolas" panose="020B0609020204030204" pitchFamily="49" charset="0"/>
              </a:rPr>
              <a:t>0</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1</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4</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9</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16</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25</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36</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49</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64</a:t>
            </a:r>
            <a:r>
              <a:rPr lang="en-US" sz="1800" dirty="0">
                <a:solidFill>
                  <a:schemeClr val="tx1"/>
                </a:solidFill>
                <a:latin typeface="Consolas" panose="020B0609020204030204" pitchFamily="49" charset="0"/>
              </a:rPr>
              <a:t>, </a:t>
            </a:r>
            <a:r>
              <a:rPr lang="en-US" sz="1800" dirty="0">
                <a:solidFill>
                  <a:schemeClr val="accent6"/>
                </a:solidFill>
                <a:latin typeface="Consolas" panose="020B0609020204030204" pitchFamily="49" charset="0"/>
              </a:rPr>
              <a:t>81</a:t>
            </a:r>
            <a:r>
              <a:rPr lang="en-US" sz="1800" dirty="0">
                <a:solidFill>
                  <a:schemeClr val="tx1"/>
                </a:solidFill>
                <a:latin typeface="Consolas" panose="020B0609020204030204" pitchFamily="49" charset="0"/>
              </a:rPr>
              <a:t>]</a:t>
            </a:r>
          </a:p>
          <a:p>
            <a:pPr marL="0" indent="0">
              <a:buNone/>
            </a:pPr>
            <a:endParaRPr lang="en-US" sz="1800" b="1" u="sng"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1059465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pPr algn="l"/>
            <a:r>
              <a:rPr lang="en-US" b="1" i="0" dirty="0">
                <a:solidFill>
                  <a:srgbClr val="404040"/>
                </a:solidFill>
                <a:effectLst/>
                <a:latin typeface="Roboto Slab" pitchFamily="2" charset="0"/>
              </a:rPr>
              <a:t>List comprehension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312506" y="1680414"/>
            <a:ext cx="10849099" cy="20118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dirty="0"/>
          </a:p>
          <a:p>
            <a:pPr marL="457200" lvl="1" indent="0" algn="just">
              <a:buNone/>
            </a:pPr>
            <a:endParaRPr lang="en-US" dirty="0"/>
          </a:p>
          <a:p>
            <a:pPr marL="457200" lvl="1" indent="0" algn="just">
              <a:buNone/>
            </a:pPr>
            <a:endParaRPr lang="en-US" dirty="0"/>
          </a:p>
        </p:txBody>
      </p:sp>
      <p:sp>
        <p:nvSpPr>
          <p:cNvPr id="9" name="Text Placeholder 2">
            <a:extLst>
              <a:ext uri="{FF2B5EF4-FFF2-40B4-BE49-F238E27FC236}">
                <a16:creationId xmlns:a16="http://schemas.microsoft.com/office/drawing/2014/main" id="{F077DFE8-ADBD-450A-B6DE-A47B00ABC7F4}"/>
              </a:ext>
            </a:extLst>
          </p:cNvPr>
          <p:cNvSpPr txBox="1">
            <a:spLocks/>
          </p:cNvSpPr>
          <p:nvPr/>
        </p:nvSpPr>
        <p:spPr>
          <a:xfrm>
            <a:off x="838200" y="1700962"/>
            <a:ext cx="10323404" cy="226722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a:buNone/>
            </a:pPr>
            <a:r>
              <a:rPr lang="en-US" sz="1800" dirty="0" err="1">
                <a:solidFill>
                  <a:schemeClr val="tx1"/>
                </a:solidFill>
                <a:latin typeface="Consolas" panose="020B0609020204030204" pitchFamily="49" charset="0"/>
              </a:rPr>
              <a:t>words_with_o</a:t>
            </a:r>
            <a:r>
              <a:rPr lang="en-US" sz="1800" dirty="0">
                <a:solidFill>
                  <a:schemeClr val="tx1"/>
                </a:solidFill>
                <a:latin typeface="Consolas" panose="020B0609020204030204" pitchFamily="49" charset="0"/>
              </a:rPr>
              <a:t> = []</a:t>
            </a:r>
          </a:p>
          <a:p>
            <a:pPr marL="0" indent="0">
              <a:buNone/>
            </a:pPr>
            <a:r>
              <a:rPr lang="en-US" sz="1800" dirty="0" err="1">
                <a:solidFill>
                  <a:schemeClr val="tx1"/>
                </a:solidFill>
                <a:latin typeface="Consolas" panose="020B0609020204030204" pitchFamily="49" charset="0"/>
              </a:rPr>
              <a:t>word_collection</a:t>
            </a:r>
            <a:r>
              <a:rPr lang="en-US" sz="1800" dirty="0">
                <a:solidFill>
                  <a:schemeClr val="tx1"/>
                </a:solidFill>
                <a:latin typeface="Consolas" panose="020B0609020204030204" pitchFamily="49" charset="0"/>
              </a:rPr>
              <a:t> = [</a:t>
            </a:r>
            <a:r>
              <a:rPr lang="en-US" sz="1800" dirty="0">
                <a:solidFill>
                  <a:schemeClr val="accent2"/>
                </a:solidFill>
                <a:latin typeface="Consolas" panose="020B0609020204030204" pitchFamily="49" charset="0"/>
              </a:rPr>
              <a:t>'Python'</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'Like'</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'You'</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'Mean'</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'It'</a:t>
            </a:r>
            <a:r>
              <a:rPr lang="en-US" sz="1800" dirty="0">
                <a:solidFill>
                  <a:schemeClr val="tx1"/>
                </a:solidFill>
                <a:latin typeface="Consolas" panose="020B0609020204030204" pitchFamily="49" charset="0"/>
              </a:rPr>
              <a:t>]</a:t>
            </a:r>
          </a:p>
          <a:p>
            <a:pPr marL="0" indent="0">
              <a:buNone/>
            </a:pPr>
            <a:endParaRPr lang="en-US" sz="1800" dirty="0">
              <a:solidFill>
                <a:schemeClr val="tx1"/>
              </a:solidFill>
              <a:latin typeface="Consolas" panose="020B0609020204030204" pitchFamily="49" charset="0"/>
            </a:endParaRPr>
          </a:p>
          <a:p>
            <a:pPr marL="0" indent="0">
              <a:buNone/>
            </a:pPr>
            <a:r>
              <a:rPr lang="en-US" sz="1800" dirty="0">
                <a:solidFill>
                  <a:schemeClr val="accent1"/>
                </a:solidFill>
                <a:latin typeface="Consolas" panose="020B0609020204030204" pitchFamily="49" charset="0"/>
              </a:rPr>
              <a:t>for</a:t>
            </a:r>
            <a:r>
              <a:rPr lang="en-US" sz="1800" dirty="0">
                <a:solidFill>
                  <a:schemeClr val="tx1"/>
                </a:solidFill>
                <a:latin typeface="Consolas" panose="020B0609020204030204" pitchFamily="49" charset="0"/>
              </a:rPr>
              <a:t> word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word_collection</a:t>
            </a:r>
            <a:r>
              <a:rPr lang="en-US" sz="1800" dirty="0">
                <a:solidFill>
                  <a:schemeClr val="tx1"/>
                </a:solidFill>
                <a:latin typeface="Consolas" panose="020B0609020204030204" pitchFamily="49" charset="0"/>
              </a:rPr>
              <a:t>:</a:t>
            </a:r>
          </a:p>
          <a:p>
            <a:pPr marL="0" indent="0">
              <a:buNone/>
            </a:pP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if</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"o"</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word.lower</a:t>
            </a:r>
            <a:r>
              <a:rPr lang="en-US" sz="1800" dirty="0">
                <a:solidFill>
                  <a:schemeClr val="tx1"/>
                </a:solidFill>
                <a:latin typeface="Consolas" panose="020B0609020204030204" pitchFamily="49" charset="0"/>
              </a:rPr>
              <a:t>():</a:t>
            </a:r>
          </a:p>
          <a:p>
            <a:pPr marL="0" indent="0">
              <a:buNone/>
            </a:pP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words_with_o.append</a:t>
            </a:r>
            <a:r>
              <a:rPr lang="en-US" sz="1800" dirty="0">
                <a:solidFill>
                  <a:schemeClr val="tx1"/>
                </a:solidFill>
                <a:latin typeface="Consolas" panose="020B0609020204030204" pitchFamily="49" charset="0"/>
              </a:rPr>
              <a:t>(word)</a:t>
            </a:r>
            <a:endParaRPr lang="en-US" sz="1800" b="1" u="sng" dirty="0">
              <a:solidFill>
                <a:schemeClr val="tx1"/>
              </a:solidFill>
              <a:latin typeface="Consolas" panose="020B0609020204030204" pitchFamily="49" charset="0"/>
            </a:endParaRPr>
          </a:p>
        </p:txBody>
      </p:sp>
      <p:sp>
        <p:nvSpPr>
          <p:cNvPr id="7" name="Text Placeholder 2">
            <a:extLst>
              <a:ext uri="{FF2B5EF4-FFF2-40B4-BE49-F238E27FC236}">
                <a16:creationId xmlns:a16="http://schemas.microsoft.com/office/drawing/2014/main" id="{16157ECC-74EC-4121-AF40-AFE96FA30964}"/>
              </a:ext>
            </a:extLst>
          </p:cNvPr>
          <p:cNvSpPr txBox="1">
            <a:spLocks/>
          </p:cNvSpPr>
          <p:nvPr/>
        </p:nvSpPr>
        <p:spPr>
          <a:xfrm>
            <a:off x="838200" y="4818087"/>
            <a:ext cx="10323405" cy="1674788"/>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a:buNone/>
            </a:pPr>
            <a:r>
              <a:rPr lang="en-US" sz="1800" dirty="0">
                <a:solidFill>
                  <a:schemeClr val="tx1"/>
                </a:solidFill>
                <a:latin typeface="Consolas" panose="020B0609020204030204" pitchFamily="49" charset="0"/>
              </a:rPr>
              <a:t>&gt;&gt;&gt; </a:t>
            </a:r>
            <a:r>
              <a:rPr lang="en-US" sz="1800" dirty="0" err="1">
                <a:solidFill>
                  <a:schemeClr val="tx1"/>
                </a:solidFill>
                <a:latin typeface="Consolas" panose="020B0609020204030204" pitchFamily="49" charset="0"/>
              </a:rPr>
              <a:t>word_collection</a:t>
            </a:r>
            <a:r>
              <a:rPr lang="en-US" sz="1800" dirty="0">
                <a:solidFill>
                  <a:schemeClr val="tx1"/>
                </a:solidFill>
                <a:latin typeface="Consolas" panose="020B0609020204030204" pitchFamily="49" charset="0"/>
              </a:rPr>
              <a:t> = [</a:t>
            </a:r>
            <a:r>
              <a:rPr lang="en-US" sz="1800" dirty="0">
                <a:solidFill>
                  <a:schemeClr val="accent2"/>
                </a:solidFill>
                <a:latin typeface="Consolas" panose="020B0609020204030204" pitchFamily="49" charset="0"/>
              </a:rPr>
              <a:t>'Python'</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'Like'</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'You'</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'Mean'</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'It’</a:t>
            </a:r>
            <a:r>
              <a:rPr lang="en-US" sz="1800" dirty="0">
                <a:solidFill>
                  <a:schemeClr val="tx1"/>
                </a:solidFill>
                <a:latin typeface="Consolas" panose="020B0609020204030204" pitchFamily="49" charset="0"/>
              </a:rPr>
              <a:t>]</a:t>
            </a:r>
          </a:p>
          <a:p>
            <a:pPr marL="0" indent="0">
              <a:buNone/>
            </a:pPr>
            <a:r>
              <a:rPr lang="en-US" sz="1800" dirty="0">
                <a:solidFill>
                  <a:schemeClr val="tx1"/>
                </a:solidFill>
                <a:latin typeface="Consolas" panose="020B0609020204030204" pitchFamily="49" charset="0"/>
              </a:rPr>
              <a:t>&gt;&gt;&gt; words_with_o = [word </a:t>
            </a:r>
            <a:r>
              <a:rPr lang="en-US" sz="1800" dirty="0">
                <a:solidFill>
                  <a:schemeClr val="accent1"/>
                </a:solidFill>
                <a:latin typeface="Consolas" panose="020B0609020204030204" pitchFamily="49" charset="0"/>
              </a:rPr>
              <a:t>for</a:t>
            </a:r>
            <a:r>
              <a:rPr lang="en-US" sz="1800" dirty="0">
                <a:solidFill>
                  <a:schemeClr val="tx1"/>
                </a:solidFill>
                <a:latin typeface="Consolas" panose="020B0609020204030204" pitchFamily="49" charset="0"/>
              </a:rPr>
              <a:t> word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word_collection</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if</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"o"</a:t>
            </a:r>
            <a:r>
              <a:rPr lang="en-US" sz="1800" dirty="0">
                <a:solidFill>
                  <a:schemeClr val="tx1"/>
                </a:solidFill>
                <a:latin typeface="Consolas" panose="020B0609020204030204" pitchFamily="49" charset="0"/>
              </a:rPr>
              <a:t> </a:t>
            </a:r>
            <a:r>
              <a:rPr lang="en-US" sz="1800" dirty="0">
                <a:solidFill>
                  <a:schemeClr val="accent1"/>
                </a:solidFill>
                <a:latin typeface="Consolas" panose="020B0609020204030204" pitchFamily="49" charset="0"/>
              </a:rPr>
              <a:t>in</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word.lower</a:t>
            </a:r>
            <a:r>
              <a:rPr lang="en-US" sz="1800" dirty="0">
                <a:solidFill>
                  <a:schemeClr val="tx1"/>
                </a:solidFill>
                <a:latin typeface="Consolas" panose="020B0609020204030204" pitchFamily="49" charset="0"/>
              </a:rPr>
              <a:t>()]</a:t>
            </a:r>
          </a:p>
          <a:p>
            <a:pPr marL="0" indent="0">
              <a:buNone/>
            </a:pPr>
            <a:r>
              <a:rPr lang="en-US" sz="1800" dirty="0">
                <a:solidFill>
                  <a:schemeClr val="tx1"/>
                </a:solidFill>
                <a:latin typeface="Consolas" panose="020B0609020204030204" pitchFamily="49" charset="0"/>
              </a:rPr>
              <a:t>&gt;&gt;&gt; words_with_o</a:t>
            </a:r>
          </a:p>
          <a:p>
            <a:pPr marL="0" indent="0">
              <a:buNone/>
            </a:pPr>
            <a:r>
              <a:rPr lang="en-US" sz="1800" dirty="0">
                <a:solidFill>
                  <a:schemeClr val="tx1"/>
                </a:solidFill>
                <a:latin typeface="Consolas" panose="020B0609020204030204" pitchFamily="49" charset="0"/>
              </a:rPr>
              <a:t>[</a:t>
            </a:r>
            <a:r>
              <a:rPr lang="en-US" sz="1800" dirty="0">
                <a:solidFill>
                  <a:schemeClr val="accent2"/>
                </a:solidFill>
                <a:latin typeface="Consolas" panose="020B0609020204030204" pitchFamily="49" charset="0"/>
              </a:rPr>
              <a:t>'Python'</a:t>
            </a:r>
            <a:r>
              <a:rPr lang="en-US" sz="1800" dirty="0">
                <a:solidFill>
                  <a:schemeClr val="tx1"/>
                </a:solidFill>
                <a:latin typeface="Consolas" panose="020B0609020204030204" pitchFamily="49" charset="0"/>
              </a:rPr>
              <a:t>, </a:t>
            </a:r>
            <a:r>
              <a:rPr lang="en-US" sz="1800" dirty="0">
                <a:solidFill>
                  <a:schemeClr val="accent2"/>
                </a:solidFill>
                <a:latin typeface="Consolas" panose="020B0609020204030204" pitchFamily="49" charset="0"/>
              </a:rPr>
              <a:t>'You'</a:t>
            </a:r>
            <a:r>
              <a:rPr lang="en-US" sz="1800" dirty="0">
                <a:solidFill>
                  <a:schemeClr val="tx1"/>
                </a:solidFill>
                <a:latin typeface="Consolas" panose="020B0609020204030204" pitchFamily="49" charset="0"/>
              </a:rPr>
              <a:t>]</a:t>
            </a:r>
            <a:endParaRPr lang="en-US" sz="1800" b="1" u="sng" dirty="0">
              <a:solidFill>
                <a:schemeClr val="tx1"/>
              </a:solidFill>
              <a:latin typeface="Consolas" panose="020B0609020204030204" pitchFamily="49" charset="0"/>
            </a:endParaRPr>
          </a:p>
        </p:txBody>
      </p:sp>
      <p:sp>
        <p:nvSpPr>
          <p:cNvPr id="8" name="Text Placeholder 2">
            <a:extLst>
              <a:ext uri="{FF2B5EF4-FFF2-40B4-BE49-F238E27FC236}">
                <a16:creationId xmlns:a16="http://schemas.microsoft.com/office/drawing/2014/main" id="{ACFB4EC5-C160-4435-AA2D-FAC3A124F17E}"/>
              </a:ext>
            </a:extLst>
          </p:cNvPr>
          <p:cNvSpPr txBox="1">
            <a:spLocks/>
          </p:cNvSpPr>
          <p:nvPr/>
        </p:nvSpPr>
        <p:spPr>
          <a:xfrm>
            <a:off x="308758" y="4094366"/>
            <a:ext cx="10849099" cy="1072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1" dirty="0">
                <a:solidFill>
                  <a:srgbClr val="FF0000"/>
                </a:solidFill>
              </a:rPr>
              <a:t>Using List comprehension:</a:t>
            </a:r>
          </a:p>
          <a:p>
            <a:pPr marL="457200" lvl="1" indent="0" algn="just">
              <a:buNone/>
            </a:pPr>
            <a:endParaRPr lang="en-US" b="1" dirty="0">
              <a:solidFill>
                <a:srgbClr val="FF0000"/>
              </a:solidFill>
            </a:endParaRPr>
          </a:p>
          <a:p>
            <a:pPr marL="457200" lvl="1" indent="0" algn="just">
              <a:buNone/>
            </a:pPr>
            <a:endParaRPr lang="en-US" b="1" dirty="0">
              <a:solidFill>
                <a:srgbClr val="FF0000"/>
              </a:solidFill>
            </a:endParaRPr>
          </a:p>
        </p:txBody>
      </p:sp>
      <p:graphicFrame>
        <p:nvGraphicFramePr>
          <p:cNvPr id="10" name="Table 10">
            <a:extLst>
              <a:ext uri="{FF2B5EF4-FFF2-40B4-BE49-F238E27FC236}">
                <a16:creationId xmlns:a16="http://schemas.microsoft.com/office/drawing/2014/main" id="{1D9FF35C-E734-48AC-9EE6-A677048AE749}"/>
              </a:ext>
            </a:extLst>
          </p:cNvPr>
          <p:cNvGraphicFramePr>
            <a:graphicFrameLocks noGrp="1"/>
          </p:cNvGraphicFramePr>
          <p:nvPr>
            <p:extLst>
              <p:ext uri="{D42A27DB-BD31-4B8C-83A1-F6EECF244321}">
                <p14:modId xmlns:p14="http://schemas.microsoft.com/office/powerpoint/2010/main" val="3411946020"/>
              </p:ext>
            </p:extLst>
          </p:nvPr>
        </p:nvGraphicFramePr>
        <p:xfrm>
          <a:off x="7947772" y="2780508"/>
          <a:ext cx="3931722" cy="2180483"/>
        </p:xfrm>
        <a:graphic>
          <a:graphicData uri="http://schemas.openxmlformats.org/drawingml/2006/table">
            <a:tbl>
              <a:tblPr firstRow="1" bandRow="1">
                <a:tableStyleId>{5C22544A-7EE6-4342-B048-85BDC9FD1C3A}</a:tableStyleId>
              </a:tblPr>
              <a:tblGrid>
                <a:gridCol w="3931722">
                  <a:extLst>
                    <a:ext uri="{9D8B030D-6E8A-4147-A177-3AD203B41FA5}">
                      <a16:colId xmlns:a16="http://schemas.microsoft.com/office/drawing/2014/main" val="2767946564"/>
                    </a:ext>
                  </a:extLst>
                </a:gridCol>
              </a:tblGrid>
              <a:tr h="574698">
                <a:tc>
                  <a:txBody>
                    <a:bodyPr/>
                    <a:lstStyle/>
                    <a:p>
                      <a:r>
                        <a:rPr lang="en-US" sz="2000" b="1" kern="1200" dirty="0">
                          <a:solidFill>
                            <a:schemeClr val="bg1"/>
                          </a:solidFill>
                          <a:effectLst/>
                          <a:latin typeface="+mn-lt"/>
                          <a:ea typeface="+mn-ea"/>
                          <a:cs typeface="+mn-cs"/>
                        </a:rPr>
                        <a:t>! Takeaway:</a:t>
                      </a:r>
                      <a:endParaRPr 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AB0DE"/>
                    </a:solidFill>
                  </a:tcPr>
                </a:tc>
                <a:extLst>
                  <a:ext uri="{0D108BD9-81ED-4DB2-BD59-A6C34878D82A}">
                    <a16:rowId xmlns:a16="http://schemas.microsoft.com/office/drawing/2014/main" val="1904865605"/>
                  </a:ext>
                </a:extLst>
              </a:tr>
              <a:tr h="1605785">
                <a:tc>
                  <a:txBody>
                    <a:bodyPr/>
                    <a:lstStyle/>
                    <a:p>
                      <a:r>
                        <a:rPr lang="en-US" b="1" dirty="0">
                          <a:solidFill>
                            <a:schemeClr val="tx1"/>
                          </a:solidFill>
                        </a:rPr>
                        <a:t>The comprehensions-statement is an extremely useful syntax for creating simple and complicated lists and tuples alike.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2FA"/>
                    </a:solidFill>
                  </a:tcPr>
                </a:tc>
                <a:extLst>
                  <a:ext uri="{0D108BD9-81ED-4DB2-BD59-A6C34878D82A}">
                    <a16:rowId xmlns:a16="http://schemas.microsoft.com/office/drawing/2014/main" val="1301655462"/>
                  </a:ext>
                </a:extLst>
              </a:tr>
            </a:tbl>
          </a:graphicData>
        </a:graphic>
      </p:graphicFrame>
    </p:spTree>
    <p:extLst>
      <p:ext uri="{BB962C8B-B14F-4D97-AF65-F5344CB8AC3E}">
        <p14:creationId xmlns:p14="http://schemas.microsoft.com/office/powerpoint/2010/main" val="392547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Repetition of this lesson</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 </a:t>
            </a:r>
            <a:r>
              <a:rPr lang="nl-BE" dirty="0" err="1"/>
              <a:t>dictionary</a:t>
            </a:r>
            <a:r>
              <a:rPr lang="nl-BE" dirty="0"/>
              <a:t>?</a:t>
            </a:r>
          </a:p>
          <a:p>
            <a:r>
              <a:rPr lang="en-US" dirty="0"/>
              <a:t>Define the relationship between a key and its value.</a:t>
            </a:r>
          </a:p>
          <a:p>
            <a:r>
              <a:rPr lang="en-US" dirty="0"/>
              <a:t>How can you get a value out of a dictionary?</a:t>
            </a:r>
          </a:p>
          <a:p>
            <a:r>
              <a:rPr lang="en-US" dirty="0"/>
              <a:t>How can you check if a key is within a dictionary</a:t>
            </a:r>
          </a:p>
          <a:p>
            <a:r>
              <a:rPr lang="en-US" dirty="0"/>
              <a:t>How can you add a value to a dictionary?</a:t>
            </a:r>
          </a:p>
          <a:p>
            <a:r>
              <a:rPr lang="en-US" dirty="0"/>
              <a:t>How can you delete a value to a dictionary?</a:t>
            </a:r>
          </a:p>
          <a:p>
            <a:r>
              <a:rPr lang="en-US" dirty="0"/>
              <a:t>How can you filter in Python and give and example.</a:t>
            </a:r>
          </a:p>
          <a:p>
            <a:r>
              <a:rPr lang="en-US" dirty="0"/>
              <a:t>How does the Zip function work?</a:t>
            </a:r>
          </a:p>
          <a:p>
            <a:r>
              <a:rPr lang="en-US" dirty="0"/>
              <a:t>Why are generators useful?</a:t>
            </a:r>
          </a:p>
          <a:p>
            <a:r>
              <a:rPr lang="en-US" dirty="0"/>
              <a:t>How do you write a </a:t>
            </a:r>
            <a:r>
              <a:rPr lang="en-US"/>
              <a:t>comprehension expression?</a:t>
            </a:r>
            <a:endParaRPr lang="en-US" dirty="0"/>
          </a:p>
          <a:p>
            <a:endParaRPr lang="en-US" dirty="0"/>
          </a:p>
        </p:txBody>
      </p:sp>
    </p:spTree>
    <p:extLst>
      <p:ext uri="{BB962C8B-B14F-4D97-AF65-F5344CB8AC3E}">
        <p14:creationId xmlns:p14="http://schemas.microsoft.com/office/powerpoint/2010/main" val="272008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9"/>
            <a:ext cx="9948334" cy="3646856"/>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3200" dirty="0"/>
              <a:t>Data </a:t>
            </a:r>
            <a:r>
              <a:rPr lang="nl-BE" sz="3200" dirty="0" err="1"/>
              <a:t>structure</a:t>
            </a:r>
            <a:r>
              <a:rPr lang="nl-BE" sz="3200" dirty="0"/>
              <a:t>: </a:t>
            </a:r>
            <a:r>
              <a:rPr lang="nl-BE" sz="3200" dirty="0" err="1"/>
              <a:t>dictionary</a:t>
            </a:r>
            <a:endParaRPr lang="nl-BE" sz="3200" dirty="0"/>
          </a:p>
          <a:p>
            <a:r>
              <a:rPr lang="nl-BE" sz="3200" dirty="0">
                <a:cs typeface="Calibri"/>
              </a:rPr>
              <a:t>Filter, Zip &amp; Map </a:t>
            </a:r>
            <a:endParaRPr lang="nl-BE" sz="3200" dirty="0"/>
          </a:p>
          <a:p>
            <a:r>
              <a:rPr lang="nl-BE" sz="3200" dirty="0" err="1">
                <a:cs typeface="Calibri"/>
              </a:rPr>
              <a:t>Iterables</a:t>
            </a:r>
            <a:endParaRPr lang="nl-BE" sz="3200" dirty="0">
              <a:cs typeface="Calibri"/>
            </a:endParaRPr>
          </a:p>
          <a:p>
            <a:r>
              <a:rPr lang="nl-BE" sz="3200" dirty="0">
                <a:cs typeface="Calibri"/>
              </a:rPr>
              <a:t>Generators &amp; </a:t>
            </a:r>
            <a:r>
              <a:rPr lang="nl-BE" sz="3200" dirty="0" err="1">
                <a:cs typeface="Calibri"/>
              </a:rPr>
              <a:t>Comprehension</a:t>
            </a:r>
            <a:r>
              <a:rPr lang="nl-BE" sz="3200" dirty="0">
                <a:cs typeface="Calibri"/>
              </a:rPr>
              <a:t> </a:t>
            </a:r>
            <a:r>
              <a:rPr lang="nl-BE" sz="3200" dirty="0" err="1">
                <a:cs typeface="Calibri"/>
              </a:rPr>
              <a:t>Expressions</a:t>
            </a:r>
            <a:endParaRPr lang="nl-BE" sz="3200" dirty="0">
              <a:cs typeface="Calibri"/>
            </a:endParaRPr>
          </a:p>
          <a:p>
            <a:endParaRPr lang="nl-BE" sz="3200" dirty="0">
              <a:cs typeface="Calibri"/>
            </a:endParaRPr>
          </a:p>
          <a:p>
            <a:endParaRPr lang="nl-BE" sz="3200" dirty="0">
              <a:cs typeface="Calibri"/>
            </a:endParaRPr>
          </a:p>
          <a:p>
            <a:pPr marL="0" indent="0">
              <a:buNone/>
            </a:pPr>
            <a:endParaRPr lang="nl-BE" sz="3200" dirty="0">
              <a:cs typeface="Calibri"/>
            </a:endParaRPr>
          </a:p>
        </p:txBody>
      </p:sp>
    </p:spTree>
    <p:extLst>
      <p:ext uri="{BB962C8B-B14F-4D97-AF65-F5344CB8AC3E}">
        <p14:creationId xmlns:p14="http://schemas.microsoft.com/office/powerpoint/2010/main" val="199742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665480" y="1059498"/>
            <a:ext cx="11719560" cy="2852737"/>
          </a:xfrm>
        </p:spPr>
        <p:txBody>
          <a:bodyPr anchor="b">
            <a:normAutofit/>
          </a:bodyPr>
          <a:lstStyle/>
          <a:p>
            <a:pPr algn="l"/>
            <a:r>
              <a:rPr lang="en-US" b="1" i="0" dirty="0">
                <a:solidFill>
                  <a:srgbClr val="404040"/>
                </a:solidFill>
                <a:effectLst/>
                <a:latin typeface="Roboto Slab" pitchFamily="2" charset="0"/>
              </a:rPr>
              <a:t>Data structure: Dictionary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a:p>
        </p:txBody>
      </p:sp>
    </p:spTree>
    <p:extLst>
      <p:ext uri="{BB962C8B-B14F-4D97-AF65-F5344CB8AC3E}">
        <p14:creationId xmlns:p14="http://schemas.microsoft.com/office/powerpoint/2010/main" val="132724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Data structure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222222"/>
                </a:solidFill>
                <a:effectLst/>
                <a:latin typeface="source sans pro" panose="020B0503030403020204" pitchFamily="34" charset="0"/>
              </a:rPr>
              <a:t>A data structure models a collection of data, such as a list of number, a row in a spreadsheet, or a record in a database. Modeling the data that your program interacts with using the right data structure is often the key to writing simple and effective code</a:t>
            </a:r>
            <a:endParaRPr lang="en-US" dirty="0"/>
          </a:p>
        </p:txBody>
      </p:sp>
      <p:pic>
        <p:nvPicPr>
          <p:cNvPr id="1026" name="Picture 2" descr="Python Data Structures: Built-in tools to manipulate data">
            <a:extLst>
              <a:ext uri="{FF2B5EF4-FFF2-40B4-BE49-F238E27FC236}">
                <a16:creationId xmlns:a16="http://schemas.microsoft.com/office/drawing/2014/main" id="{CC9C7354-9A82-4284-B8B7-C64457E91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8062" y="3429000"/>
            <a:ext cx="509587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89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Dictionary</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a:solidFill>
                  <a:srgbClr val="222222"/>
                </a:solidFill>
                <a:effectLst/>
                <a:latin typeface="source sans pro" panose="020B0503030403020204" pitchFamily="34" charset="0"/>
              </a:rPr>
              <a:t>Dictionaries are Python’s implementation of a data structure that is more generally known as a </a:t>
            </a:r>
            <a:r>
              <a:rPr lang="en-US" sz="2400" b="1" i="0">
                <a:solidFill>
                  <a:srgbClr val="222222"/>
                </a:solidFill>
                <a:effectLst/>
                <a:latin typeface="source sans pro" panose="020B0503030403020204" pitchFamily="34" charset="0"/>
              </a:rPr>
              <a:t>map</a:t>
            </a:r>
            <a:r>
              <a:rPr lang="en-US" sz="2400" b="0" i="0">
                <a:solidFill>
                  <a:srgbClr val="222222"/>
                </a:solidFill>
                <a:effectLst/>
                <a:latin typeface="source sans pro" panose="020B0503030403020204" pitchFamily="34" charset="0"/>
              </a:rPr>
              <a:t>. A dictionary consists of a collection of key-value pairs. Each </a:t>
            </a:r>
            <a:r>
              <a:rPr lang="en-US" sz="2400" b="1" i="0">
                <a:solidFill>
                  <a:srgbClr val="222222"/>
                </a:solidFill>
                <a:effectLst/>
                <a:latin typeface="source sans pro" panose="020B0503030403020204" pitchFamily="34" charset="0"/>
              </a:rPr>
              <a:t>key-value pair</a:t>
            </a:r>
            <a:r>
              <a:rPr lang="en-US" sz="2400" b="0" i="0">
                <a:solidFill>
                  <a:srgbClr val="222222"/>
                </a:solidFill>
                <a:effectLst/>
                <a:latin typeface="source sans pro" panose="020B0503030403020204" pitchFamily="34" charset="0"/>
              </a:rPr>
              <a:t> maps the key to its associated value. The key in a key-value pair is a </a:t>
            </a:r>
            <a:r>
              <a:rPr lang="en-US" sz="2400" b="1" i="0">
                <a:solidFill>
                  <a:srgbClr val="222222"/>
                </a:solidFill>
                <a:effectLst/>
                <a:latin typeface="source sans pro" panose="020B0503030403020204" pitchFamily="34" charset="0"/>
              </a:rPr>
              <a:t>unique name </a:t>
            </a:r>
            <a:r>
              <a:rPr lang="en-US" sz="2400" b="0" i="0">
                <a:solidFill>
                  <a:srgbClr val="222222"/>
                </a:solidFill>
                <a:effectLst/>
                <a:latin typeface="source sans pro" panose="020B0503030403020204" pitchFamily="34" charset="0"/>
              </a:rPr>
              <a:t>that identifies the value of the pair.</a:t>
            </a:r>
            <a:endParaRPr lang="en-US" sz="2400"/>
          </a:p>
        </p:txBody>
      </p:sp>
      <p:sp>
        <p:nvSpPr>
          <p:cNvPr id="4" name="Text Placeholder 2">
            <a:extLst>
              <a:ext uri="{FF2B5EF4-FFF2-40B4-BE49-F238E27FC236}">
                <a16:creationId xmlns:a16="http://schemas.microsoft.com/office/drawing/2014/main" id="{7CC1C2F9-1C01-49D4-9F3C-653CF627E3C8}"/>
              </a:ext>
            </a:extLst>
          </p:cNvPr>
          <p:cNvSpPr txBox="1">
            <a:spLocks/>
          </p:cNvSpPr>
          <p:nvPr/>
        </p:nvSpPr>
        <p:spPr>
          <a:xfrm>
            <a:off x="1164352" y="3708119"/>
            <a:ext cx="4931648" cy="2506895"/>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92500" lnSpcReduction="1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a:solidFill>
                  <a:schemeClr val="tx1"/>
                </a:solidFill>
                <a:latin typeface="Consolas" panose="020B0609020204030204" pitchFamily="49" charset="0"/>
              </a:rPr>
              <a:t>d = </a:t>
            </a:r>
            <a:r>
              <a:rPr lang="en-US" sz="1600" dirty="0">
                <a:solidFill>
                  <a:schemeClr val="accent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&lt;key&gt;</a:t>
            </a:r>
            <a:r>
              <a:rPr lang="en-US" sz="1600" dirty="0">
                <a:solidFill>
                  <a:schemeClr val="tx1"/>
                </a:solidFill>
                <a:latin typeface="Consolas" panose="020B0609020204030204" pitchFamily="49" charset="0"/>
              </a:rPr>
              <a:t>: </a:t>
            </a:r>
            <a:r>
              <a:rPr lang="en-US" sz="1600" dirty="0">
                <a:solidFill>
                  <a:schemeClr val="accent6"/>
                </a:solidFill>
                <a:latin typeface="Consolas" panose="020B0609020204030204" pitchFamily="49" charset="0"/>
              </a:rPr>
              <a:t>&lt;value&gt;</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&lt;key&gt;</a:t>
            </a:r>
            <a:r>
              <a:rPr lang="en-US" sz="1600" dirty="0">
                <a:solidFill>
                  <a:schemeClr val="tx1"/>
                </a:solidFill>
                <a:latin typeface="Consolas" panose="020B0609020204030204" pitchFamily="49" charset="0"/>
              </a:rPr>
              <a:t>: </a:t>
            </a:r>
            <a:r>
              <a:rPr lang="en-US" sz="1600" dirty="0">
                <a:solidFill>
                  <a:schemeClr val="accent6"/>
                </a:solidFill>
                <a:latin typeface="Consolas" panose="020B0609020204030204" pitchFamily="49" charset="0"/>
              </a:rPr>
              <a:t>&lt;value&gt;</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p>
          <a:p>
            <a:pPr marL="0" indent="0" hangingPunct="1">
              <a:buNone/>
            </a:pPr>
            <a:r>
              <a:rPr lang="en-US" sz="1600" dirty="0">
                <a:solidFill>
                  <a:schemeClr val="tx1"/>
                </a:solidFill>
                <a:latin typeface="Consolas" panose="020B0609020204030204" pitchFamily="49" charset="0"/>
              </a:rPr>
              <a:t>      .</a:t>
            </a:r>
          </a:p>
          <a:p>
            <a:pPr marL="0" indent="0" hangingPunct="1">
              <a:buNone/>
            </a:pPr>
            <a:r>
              <a:rPr lang="en-US" sz="1600" dirty="0">
                <a:solidFill>
                  <a:schemeClr val="tx1"/>
                </a:solidFill>
                <a:latin typeface="Consolas" panose="020B0609020204030204" pitchFamily="49" charset="0"/>
              </a:rPr>
              <a:t>      .</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&lt;key&gt;</a:t>
            </a:r>
            <a:r>
              <a:rPr lang="en-US" sz="1600" dirty="0">
                <a:solidFill>
                  <a:schemeClr val="tx1"/>
                </a:solidFill>
                <a:latin typeface="Consolas" panose="020B0609020204030204" pitchFamily="49" charset="0"/>
              </a:rPr>
              <a:t>: </a:t>
            </a:r>
            <a:r>
              <a:rPr lang="en-US" sz="1600" dirty="0">
                <a:solidFill>
                  <a:schemeClr val="accent6"/>
                </a:solidFill>
                <a:latin typeface="Consolas" panose="020B0609020204030204" pitchFamily="49" charset="0"/>
              </a:rPr>
              <a:t>&lt;value&gt;</a:t>
            </a:r>
          </a:p>
          <a:p>
            <a:pPr marL="0" indent="0" hangingPunct="1">
              <a:buNone/>
            </a:pPr>
            <a:r>
              <a:rPr lang="en-US" sz="1600" dirty="0">
                <a:solidFill>
                  <a:schemeClr val="accent1"/>
                </a:solidFill>
                <a:latin typeface="Consolas" panose="020B0609020204030204" pitchFamily="49" charset="0"/>
              </a:rPr>
              <a:t>}</a:t>
            </a:r>
            <a:endParaRPr lang="en-US" sz="1600" b="0" i="0" dirty="0">
              <a:solidFill>
                <a:schemeClr val="accent1"/>
              </a:solidFill>
              <a:effectLst/>
              <a:latin typeface="Consolas" panose="020B0609020204030204" pitchFamily="49" charset="0"/>
            </a:endParaRPr>
          </a:p>
        </p:txBody>
      </p:sp>
      <p:pic>
        <p:nvPicPr>
          <p:cNvPr id="2050" name="Picture 2" descr="Dictionaries, Tuples, and Sets in Python - Programmathically">
            <a:extLst>
              <a:ext uri="{FF2B5EF4-FFF2-40B4-BE49-F238E27FC236}">
                <a16:creationId xmlns:a16="http://schemas.microsoft.com/office/drawing/2014/main" id="{864F6A68-EB92-41D4-96B1-953CED6B1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412" y="3708119"/>
            <a:ext cx="4633684" cy="25068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1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normAutofit/>
          </a:bodyPr>
          <a:lstStyle/>
          <a:p>
            <a:r>
              <a:rPr lang="en-US" b="1" i="0" dirty="0">
                <a:solidFill>
                  <a:srgbClr val="404040"/>
                </a:solidFill>
                <a:effectLst/>
                <a:latin typeface="Roboto Slab" pitchFamily="2" charset="0"/>
              </a:rPr>
              <a:t>Dictionary states/capitals example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222222"/>
                </a:solidFill>
                <a:effectLst/>
                <a:latin typeface="source sans pro" panose="020B0503030403020204" pitchFamily="34" charset="0"/>
              </a:rPr>
              <a:t>You could use a dictionary to store the names of states and their capitals:</a:t>
            </a:r>
          </a:p>
          <a:p>
            <a:pPr marL="0" indent="0">
              <a:buNone/>
            </a:pPr>
            <a:endParaRPr lang="en-US" b="0" i="0" dirty="0">
              <a:solidFill>
                <a:srgbClr val="222222"/>
              </a:solidFill>
              <a:effectLst/>
              <a:latin typeface="source sans pro" panose="020B0503030403020204" pitchFamily="34" charset="0"/>
            </a:endParaRPr>
          </a:p>
        </p:txBody>
      </p:sp>
      <p:sp>
        <p:nvSpPr>
          <p:cNvPr id="4" name="Text Placeholder 2">
            <a:extLst>
              <a:ext uri="{FF2B5EF4-FFF2-40B4-BE49-F238E27FC236}">
                <a16:creationId xmlns:a16="http://schemas.microsoft.com/office/drawing/2014/main" id="{7CC1C2F9-1C01-49D4-9F3C-653CF627E3C8}"/>
              </a:ext>
            </a:extLst>
          </p:cNvPr>
          <p:cNvSpPr txBox="1">
            <a:spLocks/>
          </p:cNvSpPr>
          <p:nvPr/>
        </p:nvSpPr>
        <p:spPr>
          <a:xfrm>
            <a:off x="6422152" y="3194808"/>
            <a:ext cx="4931648" cy="181658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err="1">
                <a:solidFill>
                  <a:schemeClr val="tx1"/>
                </a:solidFill>
                <a:latin typeface="Consolas" panose="020B0609020204030204" pitchFamily="49" charset="0"/>
              </a:rPr>
              <a:t>dict_states</a:t>
            </a:r>
            <a:r>
              <a:rPr lang="en-US" sz="1600" dirty="0">
                <a:solidFill>
                  <a:schemeClr val="tx1"/>
                </a:solidFill>
                <a:latin typeface="Consolas" panose="020B0609020204030204" pitchFamily="49" charset="0"/>
              </a:rPr>
              <a:t> = </a:t>
            </a:r>
            <a:r>
              <a:rPr lang="en-US" sz="1600" dirty="0">
                <a:solidFill>
                  <a:schemeClr val="accent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California</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Sacramento</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New York</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Albany</a:t>
            </a:r>
            <a:r>
              <a:rPr lang="en-US" sz="1600" dirty="0">
                <a:solidFill>
                  <a:schemeClr val="tx1"/>
                </a:solidFill>
                <a:latin typeface="Consolas" panose="020B0609020204030204" pitchFamily="49" charset="0"/>
              </a:rPr>
              <a:t>',</a:t>
            </a:r>
          </a:p>
          <a:p>
            <a:pPr marL="0" indent="0" hangingPunct="1">
              <a:buNone/>
            </a:pP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Texas</a:t>
            </a:r>
            <a:r>
              <a:rPr lang="en-US" sz="1600" dirty="0">
                <a:solidFill>
                  <a:schemeClr val="tx1"/>
                </a:solidFill>
                <a:latin typeface="Consolas" panose="020B0609020204030204" pitchFamily="49" charset="0"/>
              </a:rPr>
              <a:t>': '</a:t>
            </a:r>
            <a:r>
              <a:rPr lang="en-US" sz="1600" dirty="0">
                <a:solidFill>
                  <a:schemeClr val="accent2"/>
                </a:solidFill>
                <a:latin typeface="Consolas" panose="020B0609020204030204" pitchFamily="49" charset="0"/>
              </a:rPr>
              <a:t>Austin</a:t>
            </a:r>
            <a:r>
              <a:rPr lang="en-US" sz="1600" dirty="0">
                <a:solidFill>
                  <a:schemeClr val="tx1"/>
                </a:solidFill>
                <a:latin typeface="Consolas" panose="020B0609020204030204" pitchFamily="49" charset="0"/>
              </a:rPr>
              <a:t>'</a:t>
            </a:r>
          </a:p>
          <a:p>
            <a:pPr marL="0" indent="0" hangingPunct="1">
              <a:buNone/>
            </a:pPr>
            <a:r>
              <a:rPr lang="en-US" sz="1600" dirty="0">
                <a:solidFill>
                  <a:schemeClr val="accent1"/>
                </a:solidFill>
                <a:latin typeface="Consolas" panose="020B0609020204030204" pitchFamily="49" charset="0"/>
              </a:rPr>
              <a:t>}</a:t>
            </a:r>
          </a:p>
          <a:p>
            <a:pPr marL="0" indent="0" hangingPunct="1">
              <a:buNone/>
            </a:pPr>
            <a:endParaRPr lang="en-US" sz="1600" dirty="0">
              <a:solidFill>
                <a:schemeClr val="accent1"/>
              </a:solidFill>
              <a:latin typeface="Consolas" panose="020B0609020204030204" pitchFamily="49" charset="0"/>
            </a:endParaRPr>
          </a:p>
        </p:txBody>
      </p:sp>
      <p:graphicFrame>
        <p:nvGraphicFramePr>
          <p:cNvPr id="5" name="Table 5">
            <a:extLst>
              <a:ext uri="{FF2B5EF4-FFF2-40B4-BE49-F238E27FC236}">
                <a16:creationId xmlns:a16="http://schemas.microsoft.com/office/drawing/2014/main" id="{86B5E864-4475-4545-9665-B6942B6B588A}"/>
              </a:ext>
            </a:extLst>
          </p:cNvPr>
          <p:cNvGraphicFramePr>
            <a:graphicFrameLocks noGrp="1"/>
          </p:cNvGraphicFramePr>
          <p:nvPr>
            <p:extLst>
              <p:ext uri="{D42A27DB-BD31-4B8C-83A1-F6EECF244321}">
                <p14:modId xmlns:p14="http://schemas.microsoft.com/office/powerpoint/2010/main" val="585883495"/>
              </p:ext>
            </p:extLst>
          </p:nvPr>
        </p:nvGraphicFramePr>
        <p:xfrm>
          <a:off x="923238" y="3194807"/>
          <a:ext cx="4931648" cy="1685328"/>
        </p:xfrm>
        <a:graphic>
          <a:graphicData uri="http://schemas.openxmlformats.org/drawingml/2006/table">
            <a:tbl>
              <a:tblPr firstRow="1" bandRow="1">
                <a:tableStyleId>{2D5ABB26-0587-4C30-8999-92F81FD0307C}</a:tableStyleId>
              </a:tblPr>
              <a:tblGrid>
                <a:gridCol w="2465824">
                  <a:extLst>
                    <a:ext uri="{9D8B030D-6E8A-4147-A177-3AD203B41FA5}">
                      <a16:colId xmlns:a16="http://schemas.microsoft.com/office/drawing/2014/main" val="3228927911"/>
                    </a:ext>
                  </a:extLst>
                </a:gridCol>
                <a:gridCol w="2465824">
                  <a:extLst>
                    <a:ext uri="{9D8B030D-6E8A-4147-A177-3AD203B41FA5}">
                      <a16:colId xmlns:a16="http://schemas.microsoft.com/office/drawing/2014/main" val="2628409783"/>
                    </a:ext>
                  </a:extLst>
                </a:gridCol>
              </a:tblGrid>
              <a:tr h="421332">
                <a:tc>
                  <a:txBody>
                    <a:bodyPr/>
                    <a:lstStyle/>
                    <a:p>
                      <a:r>
                        <a:rPr lang="nl-BE" b="1" err="1"/>
                        <a:t>Key</a:t>
                      </a:r>
                      <a:endParaRPr lang="en-US" b="1"/>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b="1"/>
                        <a:t>Value</a:t>
                      </a:r>
                      <a:endParaRPr lang="en-US" b="1"/>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5003641"/>
                  </a:ext>
                </a:extLst>
              </a:tr>
              <a:tr h="421332">
                <a:tc>
                  <a:txBody>
                    <a:bodyPr/>
                    <a:lstStyle/>
                    <a:p>
                      <a:r>
                        <a:rPr lang="nl-BE" i="0"/>
                        <a:t>“California”</a:t>
                      </a:r>
                      <a:endParaRPr lang="en-US" i="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nl-BE" i="0"/>
                        <a:t>“Sacramento”</a:t>
                      </a:r>
                      <a:endParaRPr lang="en-US" i="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06458218"/>
                  </a:ext>
                </a:extLst>
              </a:tr>
              <a:tr h="421332">
                <a:tc>
                  <a:txBody>
                    <a:bodyPr/>
                    <a:lstStyle/>
                    <a:p>
                      <a:r>
                        <a:rPr lang="nl-BE" i="0"/>
                        <a:t>“New York”</a:t>
                      </a:r>
                      <a:endParaRPr lang="en-US" i="0"/>
                    </a:p>
                  </a:txBody>
                  <a:tcPr>
                    <a:lnL w="12700" cap="flat" cmpd="sng" algn="ctr">
                      <a:solidFill>
                        <a:schemeClr val="tx1"/>
                      </a:solidFill>
                      <a:prstDash val="solid"/>
                      <a:round/>
                      <a:headEnd type="none" w="med" len="med"/>
                      <a:tailEnd type="none" w="med" len="med"/>
                    </a:lnL>
                  </a:tcPr>
                </a:tc>
                <a:tc>
                  <a:txBody>
                    <a:bodyPr/>
                    <a:lstStyle/>
                    <a:p>
                      <a:r>
                        <a:rPr lang="nl-BE" i="0"/>
                        <a:t>“</a:t>
                      </a:r>
                      <a:r>
                        <a:rPr lang="nl-BE" i="0" err="1"/>
                        <a:t>Albany</a:t>
                      </a:r>
                      <a:r>
                        <a:rPr lang="nl-BE" i="0"/>
                        <a:t>”</a:t>
                      </a:r>
                      <a:endParaRPr lang="en-US" i="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42964"/>
                  </a:ext>
                </a:extLst>
              </a:tr>
              <a:tr h="421332">
                <a:tc>
                  <a:txBody>
                    <a:bodyPr/>
                    <a:lstStyle/>
                    <a:p>
                      <a:r>
                        <a:rPr lang="nl-BE" i="0"/>
                        <a:t>“Texas”</a:t>
                      </a:r>
                      <a:endParaRPr lang="en-US" i="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nl-BE" i="0"/>
                        <a:t>“Austin”</a:t>
                      </a:r>
                      <a:endParaRPr lang="en-US" i="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565642"/>
                  </a:ext>
                </a:extLst>
              </a:tr>
            </a:tbl>
          </a:graphicData>
        </a:graphic>
      </p:graphicFrame>
    </p:spTree>
    <p:extLst>
      <p:ext uri="{BB962C8B-B14F-4D97-AF65-F5344CB8AC3E}">
        <p14:creationId xmlns:p14="http://schemas.microsoft.com/office/powerpoint/2010/main" val="752300577"/>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Accessing dictionary values</a:t>
            </a:r>
            <a:endParaRPr lang="nl-BE"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i="0" dirty="0">
                <a:solidFill>
                  <a:srgbClr val="222222"/>
                </a:solidFill>
                <a:effectLst/>
                <a:latin typeface="source sans pro" panose="020B0503030403020204" pitchFamily="34" charset="0"/>
              </a:rPr>
              <a:t>Of course, dictionary elements must be accessible somehow. If you don’t get them by index, then how do you get them? A value is retrieved from a dictionary by specifying its corresponding key in square brackets ([]):</a:t>
            </a:r>
          </a:p>
        </p:txBody>
      </p:sp>
      <p:sp>
        <p:nvSpPr>
          <p:cNvPr id="4" name="Text Placeholder 2">
            <a:extLst>
              <a:ext uri="{FF2B5EF4-FFF2-40B4-BE49-F238E27FC236}">
                <a16:creationId xmlns:a16="http://schemas.microsoft.com/office/drawing/2014/main" id="{7CC1C2F9-1C01-49D4-9F3C-653CF627E3C8}"/>
              </a:ext>
            </a:extLst>
          </p:cNvPr>
          <p:cNvSpPr txBox="1">
            <a:spLocks/>
          </p:cNvSpPr>
          <p:nvPr/>
        </p:nvSpPr>
        <p:spPr>
          <a:xfrm>
            <a:off x="963848" y="2726423"/>
            <a:ext cx="4284392" cy="2955393"/>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92500" lnSpcReduction="1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err="1">
                <a:solidFill>
                  <a:schemeClr val="tx1"/>
                </a:solidFill>
                <a:latin typeface="Consolas" panose="020B0609020204030204" pitchFamily="49" charset="0"/>
              </a:rPr>
              <a:t>dict_baseball</a:t>
            </a:r>
            <a:r>
              <a:rPr lang="en-US" sz="1600">
                <a:solidFill>
                  <a:schemeClr val="tx1"/>
                </a:solidFill>
                <a:latin typeface="Consolas" panose="020B0609020204030204" pitchFamily="49" charset="0"/>
              </a:rPr>
              <a:t> = </a:t>
            </a:r>
            <a:r>
              <a:rPr lang="en-US" sz="1600">
                <a:solidFill>
                  <a:schemeClr val="accent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Colorado</a:t>
            </a: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Rockies</a:t>
            </a:r>
            <a:r>
              <a:rPr lang="en-US" sz="1600">
                <a:solidFill>
                  <a:schemeClr val="tx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Boston</a:t>
            </a: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Red Sox</a:t>
            </a:r>
            <a:r>
              <a:rPr lang="en-US" sz="1600">
                <a:solidFill>
                  <a:schemeClr val="tx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Minnesota</a:t>
            </a: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Twins</a:t>
            </a:r>
            <a:r>
              <a:rPr lang="en-US" sz="1600">
                <a:solidFill>
                  <a:schemeClr val="tx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Milwaukee</a:t>
            </a: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Brewers</a:t>
            </a:r>
            <a:r>
              <a:rPr lang="en-US" sz="1600">
                <a:solidFill>
                  <a:schemeClr val="tx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Seattle</a:t>
            </a:r>
            <a:r>
              <a:rPr lang="en-US" sz="1600">
                <a:solidFill>
                  <a:schemeClr val="tx1"/>
                </a:solidFill>
                <a:latin typeface="Consolas" panose="020B0609020204030204" pitchFamily="49" charset="0"/>
              </a:rPr>
              <a:t>': '</a:t>
            </a:r>
            <a:r>
              <a:rPr lang="en-US" sz="1600">
                <a:solidFill>
                  <a:schemeClr val="accent2"/>
                </a:solidFill>
                <a:latin typeface="Consolas" panose="020B0609020204030204" pitchFamily="49" charset="0"/>
              </a:rPr>
              <a:t>Mariners</a:t>
            </a:r>
            <a:r>
              <a:rPr lang="en-US" sz="1600">
                <a:solidFill>
                  <a:schemeClr val="tx1"/>
                </a:solidFill>
                <a:latin typeface="Consolas" panose="020B0609020204030204" pitchFamily="49" charset="0"/>
              </a:rPr>
              <a:t>'</a:t>
            </a:r>
          </a:p>
          <a:p>
            <a:pPr marL="0" indent="0" hangingPunct="1">
              <a:buNone/>
            </a:pPr>
            <a:r>
              <a:rPr lang="en-US" sz="1600">
                <a:solidFill>
                  <a:schemeClr val="accent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print</a:t>
            </a:r>
            <a:r>
              <a:rPr lang="en-US" sz="1600">
                <a:solidFill>
                  <a:schemeClr val="accent1"/>
                </a:solidFill>
                <a:latin typeface="Consolas" panose="020B0609020204030204" pitchFamily="49" charset="0"/>
              </a:rPr>
              <a:t>(</a:t>
            </a:r>
            <a:r>
              <a:rPr lang="en-US" sz="1600">
                <a:solidFill>
                  <a:schemeClr val="tx1"/>
                </a:solidFill>
                <a:latin typeface="Consolas" panose="020B0609020204030204" pitchFamily="49" charset="0"/>
              </a:rPr>
              <a:t>dict_baseball</a:t>
            </a:r>
            <a:r>
              <a:rPr lang="en-US" sz="1600">
                <a:solidFill>
                  <a:schemeClr val="accent6"/>
                </a:solidFill>
                <a:latin typeface="Consolas" panose="020B0609020204030204" pitchFamily="49" charset="0"/>
              </a:rPr>
              <a:t>[</a:t>
            </a:r>
            <a:r>
              <a:rPr lang="en-US" sz="1600">
                <a:solidFill>
                  <a:schemeClr val="tx1"/>
                </a:solidFill>
                <a:latin typeface="Consolas" panose="020B0609020204030204" pitchFamily="49" charset="0"/>
              </a:rPr>
              <a:t>'</a:t>
            </a:r>
            <a:r>
              <a:rPr lang="en-US" sz="1600">
                <a:solidFill>
                  <a:schemeClr val="accent2"/>
                </a:solidFill>
                <a:latin typeface="Consolas" panose="020B0609020204030204" pitchFamily="49" charset="0"/>
              </a:rPr>
              <a:t>Minnesota</a:t>
            </a:r>
            <a:r>
              <a:rPr lang="en-US" sz="1600">
                <a:solidFill>
                  <a:schemeClr val="tx1"/>
                </a:solidFill>
                <a:latin typeface="Consolas" panose="020B0609020204030204" pitchFamily="49" charset="0"/>
              </a:rPr>
              <a:t>'</a:t>
            </a:r>
            <a:r>
              <a:rPr lang="en-US" sz="1600">
                <a:solidFill>
                  <a:schemeClr val="accent6"/>
                </a:solidFill>
                <a:latin typeface="Consolas" panose="020B0609020204030204" pitchFamily="49" charset="0"/>
              </a:rPr>
              <a:t>]</a:t>
            </a:r>
            <a:r>
              <a:rPr lang="en-US" sz="1600">
                <a:solidFill>
                  <a:schemeClr val="accent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print</a:t>
            </a:r>
            <a:r>
              <a:rPr lang="en-US" sz="1600">
                <a:solidFill>
                  <a:schemeClr val="accent1"/>
                </a:solidFill>
                <a:latin typeface="Consolas" panose="020B0609020204030204" pitchFamily="49" charset="0"/>
              </a:rPr>
              <a:t>(</a:t>
            </a:r>
            <a:r>
              <a:rPr lang="en-US" sz="1600">
                <a:solidFill>
                  <a:schemeClr val="tx1"/>
                </a:solidFill>
                <a:latin typeface="Consolas" panose="020B0609020204030204" pitchFamily="49" charset="0"/>
              </a:rPr>
              <a:t>dict_baseball</a:t>
            </a:r>
            <a:r>
              <a:rPr lang="en-US" sz="1600">
                <a:solidFill>
                  <a:schemeClr val="accent6"/>
                </a:solidFill>
                <a:latin typeface="Consolas" panose="020B0609020204030204" pitchFamily="49" charset="0"/>
              </a:rPr>
              <a:t>[</a:t>
            </a:r>
            <a:r>
              <a:rPr lang="en-US" sz="1600">
                <a:solidFill>
                  <a:schemeClr val="tx1"/>
                </a:solidFill>
                <a:latin typeface="Consolas" panose="020B0609020204030204" pitchFamily="49" charset="0"/>
              </a:rPr>
              <a:t>'</a:t>
            </a:r>
            <a:r>
              <a:rPr lang="en-US" sz="1600">
                <a:solidFill>
                  <a:schemeClr val="accent2"/>
                </a:solidFill>
                <a:latin typeface="Consolas" panose="020B0609020204030204" pitchFamily="49" charset="0"/>
              </a:rPr>
              <a:t>Colorado</a:t>
            </a:r>
            <a:r>
              <a:rPr lang="en-US" sz="1600">
                <a:solidFill>
                  <a:schemeClr val="tx1"/>
                </a:solidFill>
                <a:latin typeface="Consolas" panose="020B0609020204030204" pitchFamily="49" charset="0"/>
              </a:rPr>
              <a:t>'</a:t>
            </a:r>
            <a:r>
              <a:rPr lang="en-US" sz="1600">
                <a:solidFill>
                  <a:schemeClr val="accent6"/>
                </a:solidFill>
                <a:latin typeface="Consolas" panose="020B0609020204030204" pitchFamily="49" charset="0"/>
              </a:rPr>
              <a:t>]</a:t>
            </a:r>
            <a:r>
              <a:rPr lang="en-US" sz="1600">
                <a:solidFill>
                  <a:schemeClr val="accent1"/>
                </a:solidFill>
                <a:latin typeface="Consolas" panose="020B0609020204030204" pitchFamily="49" charset="0"/>
              </a:rPr>
              <a:t>)</a:t>
            </a:r>
          </a:p>
          <a:p>
            <a:pPr marL="0" indent="0" hangingPunct="1">
              <a:buNone/>
            </a:pPr>
            <a:endParaRPr lang="en-US" sz="1600">
              <a:solidFill>
                <a:schemeClr val="tx1"/>
              </a:solidFill>
              <a:latin typeface="Consolas" panose="020B0609020204030204" pitchFamily="49" charset="0"/>
            </a:endParaRPr>
          </a:p>
          <a:p>
            <a:pPr marL="0" indent="0" hangingPunct="1">
              <a:buNone/>
            </a:pPr>
            <a:endParaRPr lang="en-US" sz="1600">
              <a:solidFill>
                <a:schemeClr val="accent1"/>
              </a:solidFill>
              <a:latin typeface="Consolas" panose="020B0609020204030204" pitchFamily="49" charset="0"/>
            </a:endParaRPr>
          </a:p>
          <a:p>
            <a:pPr marL="0" indent="0" hangingPunct="1">
              <a:buNone/>
            </a:pPr>
            <a:endParaRPr lang="en-US" sz="1600">
              <a:solidFill>
                <a:schemeClr val="accent1"/>
              </a:solidFill>
              <a:latin typeface="Consolas" panose="020B0609020204030204" pitchFamily="49" charset="0"/>
            </a:endParaRPr>
          </a:p>
        </p:txBody>
      </p:sp>
      <p:sp>
        <p:nvSpPr>
          <p:cNvPr id="10" name="Text Placeholder 2">
            <a:extLst>
              <a:ext uri="{FF2B5EF4-FFF2-40B4-BE49-F238E27FC236}">
                <a16:creationId xmlns:a16="http://schemas.microsoft.com/office/drawing/2014/main" id="{2FC7F4CA-8AB9-4B5A-940B-580BB048FF6E}"/>
              </a:ext>
            </a:extLst>
          </p:cNvPr>
          <p:cNvSpPr txBox="1">
            <a:spLocks/>
          </p:cNvSpPr>
          <p:nvPr/>
        </p:nvSpPr>
        <p:spPr>
          <a:xfrm>
            <a:off x="963849" y="5791401"/>
            <a:ext cx="4284392"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a:solidFill>
                  <a:schemeClr val="tx1"/>
                </a:solidFill>
              </a:rPr>
              <a:t>Output: </a:t>
            </a:r>
          </a:p>
          <a:p>
            <a:pPr marL="0" indent="0" hangingPunct="1">
              <a:buFont typeface="Arial"/>
              <a:buNone/>
            </a:pPr>
            <a:r>
              <a:rPr lang="nl-BE" sz="1600" err="1"/>
              <a:t>Twins</a:t>
            </a:r>
            <a:endParaRPr lang="nl-BE" sz="1600"/>
          </a:p>
          <a:p>
            <a:pPr marL="0" indent="0" hangingPunct="1">
              <a:buFont typeface="Arial"/>
              <a:buNone/>
            </a:pPr>
            <a:r>
              <a:rPr lang="nl-BE" sz="1600" err="1"/>
              <a:t>Rockies</a:t>
            </a:r>
            <a:endParaRPr lang="en-US" sz="1600"/>
          </a:p>
        </p:txBody>
      </p:sp>
      <p:sp>
        <p:nvSpPr>
          <p:cNvPr id="11" name="Text Placeholder 2">
            <a:extLst>
              <a:ext uri="{FF2B5EF4-FFF2-40B4-BE49-F238E27FC236}">
                <a16:creationId xmlns:a16="http://schemas.microsoft.com/office/drawing/2014/main" id="{33430322-B41F-4CAE-B7B2-8B2F33E21A32}"/>
              </a:ext>
            </a:extLst>
          </p:cNvPr>
          <p:cNvSpPr txBox="1">
            <a:spLocks/>
          </p:cNvSpPr>
          <p:nvPr/>
        </p:nvSpPr>
        <p:spPr>
          <a:xfrm>
            <a:off x="5628871" y="2726423"/>
            <a:ext cx="4284392" cy="2955393"/>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a:solidFill>
                  <a:schemeClr val="tx1"/>
                </a:solidFill>
                <a:latin typeface="Consolas" panose="020B0609020204030204" pitchFamily="49" charset="0"/>
              </a:rPr>
              <a:t>dict_baseball</a:t>
            </a:r>
            <a:r>
              <a:rPr lang="en-US" sz="1600">
                <a:solidFill>
                  <a:schemeClr val="accent1"/>
                </a:solidFill>
                <a:latin typeface="Consolas" panose="020B0609020204030204" pitchFamily="49" charset="0"/>
              </a:rPr>
              <a:t>[</a:t>
            </a:r>
            <a:r>
              <a:rPr lang="en-US" sz="1600">
                <a:solidFill>
                  <a:schemeClr val="tx1"/>
                </a:solidFill>
                <a:latin typeface="Consolas" panose="020B0609020204030204" pitchFamily="49" charset="0"/>
              </a:rPr>
              <a:t>'</a:t>
            </a:r>
            <a:r>
              <a:rPr lang="en-US" sz="1600">
                <a:solidFill>
                  <a:schemeClr val="accent2"/>
                </a:solidFill>
                <a:latin typeface="Consolas" panose="020B0609020204030204" pitchFamily="49" charset="0"/>
              </a:rPr>
              <a:t>Minnesota</a:t>
            </a:r>
            <a:r>
              <a:rPr lang="en-US" sz="1600">
                <a:solidFill>
                  <a:schemeClr val="tx1"/>
                </a:solidFill>
                <a:latin typeface="Consolas" panose="020B0609020204030204" pitchFamily="49" charset="0"/>
              </a:rPr>
              <a:t>'</a:t>
            </a:r>
            <a:r>
              <a:rPr lang="en-US" sz="1600">
                <a:solidFill>
                  <a:schemeClr val="accent1"/>
                </a:solidFill>
                <a:latin typeface="Consolas" panose="020B0609020204030204" pitchFamily="49" charset="0"/>
              </a:rPr>
              <a:t>]</a:t>
            </a:r>
            <a:r>
              <a:rPr lang="en-US" sz="1600">
                <a:solidFill>
                  <a:schemeClr val="tx1"/>
                </a:solidFill>
                <a:latin typeface="Consolas" panose="020B0609020204030204" pitchFamily="49" charset="0"/>
              </a:rPr>
              <a:t> = "</a:t>
            </a:r>
            <a:r>
              <a:rPr lang="en-US" sz="1600">
                <a:solidFill>
                  <a:schemeClr val="accent2"/>
                </a:solidFill>
                <a:latin typeface="Consolas" panose="020B0609020204030204" pitchFamily="49" charset="0"/>
              </a:rPr>
              <a:t>Barca</a:t>
            </a:r>
            <a:r>
              <a:rPr lang="en-US" sz="1600">
                <a:solidFill>
                  <a:schemeClr val="tx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dict_baseball</a:t>
            </a:r>
            <a:r>
              <a:rPr lang="en-US" sz="1600">
                <a:solidFill>
                  <a:schemeClr val="accent1"/>
                </a:solidFill>
                <a:latin typeface="Consolas" panose="020B0609020204030204" pitchFamily="49" charset="0"/>
              </a:rPr>
              <a:t>[</a:t>
            </a:r>
            <a:r>
              <a:rPr lang="en-US" sz="1600">
                <a:solidFill>
                  <a:schemeClr val="tx1"/>
                </a:solidFill>
                <a:latin typeface="Consolas" panose="020B0609020204030204" pitchFamily="49" charset="0"/>
              </a:rPr>
              <a:t>'</a:t>
            </a:r>
            <a:r>
              <a:rPr lang="en-US" sz="1600">
                <a:solidFill>
                  <a:schemeClr val="accent2"/>
                </a:solidFill>
                <a:latin typeface="Consolas" panose="020B0609020204030204" pitchFamily="49" charset="0"/>
              </a:rPr>
              <a:t>Colorado</a:t>
            </a:r>
            <a:r>
              <a:rPr lang="en-US" sz="1600">
                <a:solidFill>
                  <a:schemeClr val="tx1"/>
                </a:solidFill>
                <a:latin typeface="Consolas" panose="020B0609020204030204" pitchFamily="49" charset="0"/>
              </a:rPr>
              <a:t>'</a:t>
            </a:r>
            <a:r>
              <a:rPr lang="en-US" sz="1600">
                <a:solidFill>
                  <a:schemeClr val="accent1"/>
                </a:solidFill>
                <a:latin typeface="Consolas" panose="020B0609020204030204" pitchFamily="49" charset="0"/>
              </a:rPr>
              <a:t>]</a:t>
            </a:r>
            <a:r>
              <a:rPr lang="en-US" sz="1600">
                <a:solidFill>
                  <a:schemeClr val="tx1"/>
                </a:solidFill>
                <a:latin typeface="Consolas" panose="020B0609020204030204" pitchFamily="49" charset="0"/>
              </a:rPr>
              <a:t> = "</a:t>
            </a:r>
            <a:r>
              <a:rPr lang="en-US" sz="1600">
                <a:solidFill>
                  <a:schemeClr val="accent2"/>
                </a:solidFill>
                <a:latin typeface="Consolas" panose="020B0609020204030204" pitchFamily="49" charset="0"/>
              </a:rPr>
              <a:t>Madrid</a:t>
            </a:r>
            <a:r>
              <a:rPr lang="en-US" sz="1600">
                <a:solidFill>
                  <a:schemeClr val="tx1"/>
                </a:solidFill>
                <a:latin typeface="Consolas" panose="020B0609020204030204" pitchFamily="49" charset="0"/>
              </a:rPr>
              <a:t>"</a:t>
            </a:r>
          </a:p>
          <a:p>
            <a:pPr marL="0" indent="0" hangingPunct="1">
              <a:buNone/>
            </a:pPr>
            <a:endParaRPr lang="en-US" sz="1600">
              <a:solidFill>
                <a:schemeClr val="tx1"/>
              </a:solidFill>
              <a:latin typeface="Consolas" panose="020B0609020204030204" pitchFamily="49" charset="0"/>
            </a:endParaRPr>
          </a:p>
          <a:p>
            <a:pPr marL="0" indent="0" hangingPunct="1">
              <a:buNone/>
            </a:pPr>
            <a:r>
              <a:rPr lang="en-US" sz="1600">
                <a:solidFill>
                  <a:schemeClr val="tx1"/>
                </a:solidFill>
                <a:latin typeface="Consolas" panose="020B0609020204030204" pitchFamily="49" charset="0"/>
              </a:rPr>
              <a:t>print</a:t>
            </a:r>
            <a:r>
              <a:rPr lang="en-US" sz="1600">
                <a:solidFill>
                  <a:schemeClr val="accent1"/>
                </a:solidFill>
                <a:latin typeface="Consolas" panose="020B0609020204030204" pitchFamily="49" charset="0"/>
              </a:rPr>
              <a:t>(</a:t>
            </a:r>
            <a:r>
              <a:rPr lang="en-US" sz="1600">
                <a:solidFill>
                  <a:schemeClr val="tx1"/>
                </a:solidFill>
                <a:latin typeface="Consolas" panose="020B0609020204030204" pitchFamily="49" charset="0"/>
              </a:rPr>
              <a:t>dict_baseball</a:t>
            </a:r>
            <a:r>
              <a:rPr lang="en-US" sz="1600">
                <a:solidFill>
                  <a:schemeClr val="accent6"/>
                </a:solidFill>
                <a:latin typeface="Consolas" panose="020B0609020204030204" pitchFamily="49" charset="0"/>
              </a:rPr>
              <a:t>[</a:t>
            </a:r>
            <a:r>
              <a:rPr lang="en-US" sz="1600">
                <a:solidFill>
                  <a:schemeClr val="tx1"/>
                </a:solidFill>
                <a:latin typeface="Consolas" panose="020B0609020204030204" pitchFamily="49" charset="0"/>
              </a:rPr>
              <a:t>'</a:t>
            </a:r>
            <a:r>
              <a:rPr lang="en-US" sz="1600">
                <a:solidFill>
                  <a:schemeClr val="accent2"/>
                </a:solidFill>
                <a:latin typeface="Consolas" panose="020B0609020204030204" pitchFamily="49" charset="0"/>
              </a:rPr>
              <a:t>Minnesota</a:t>
            </a:r>
            <a:r>
              <a:rPr lang="en-US" sz="1600">
                <a:solidFill>
                  <a:schemeClr val="tx1"/>
                </a:solidFill>
                <a:latin typeface="Consolas" panose="020B0609020204030204" pitchFamily="49" charset="0"/>
              </a:rPr>
              <a:t>'</a:t>
            </a:r>
            <a:r>
              <a:rPr lang="en-US" sz="1600">
                <a:solidFill>
                  <a:schemeClr val="accent6"/>
                </a:solidFill>
                <a:latin typeface="Consolas" panose="020B0609020204030204" pitchFamily="49" charset="0"/>
              </a:rPr>
              <a:t>]</a:t>
            </a:r>
            <a:r>
              <a:rPr lang="en-US" sz="1600">
                <a:solidFill>
                  <a:schemeClr val="accent1"/>
                </a:solidFill>
                <a:latin typeface="Consolas" panose="020B0609020204030204" pitchFamily="49" charset="0"/>
              </a:rPr>
              <a:t>)</a:t>
            </a:r>
          </a:p>
          <a:p>
            <a:pPr marL="0" indent="0" hangingPunct="1">
              <a:buNone/>
            </a:pPr>
            <a:r>
              <a:rPr lang="en-US" sz="1600">
                <a:solidFill>
                  <a:schemeClr val="tx1"/>
                </a:solidFill>
                <a:latin typeface="Consolas" panose="020B0609020204030204" pitchFamily="49" charset="0"/>
              </a:rPr>
              <a:t>print</a:t>
            </a:r>
            <a:r>
              <a:rPr lang="en-US" sz="1600">
                <a:solidFill>
                  <a:schemeClr val="accent1"/>
                </a:solidFill>
                <a:latin typeface="Consolas" panose="020B0609020204030204" pitchFamily="49" charset="0"/>
              </a:rPr>
              <a:t>(</a:t>
            </a:r>
            <a:r>
              <a:rPr lang="en-US" sz="1600">
                <a:solidFill>
                  <a:schemeClr val="tx1"/>
                </a:solidFill>
                <a:latin typeface="Consolas" panose="020B0609020204030204" pitchFamily="49" charset="0"/>
              </a:rPr>
              <a:t>dict_baseball</a:t>
            </a:r>
            <a:r>
              <a:rPr lang="en-US" sz="1600">
                <a:solidFill>
                  <a:schemeClr val="accent6"/>
                </a:solidFill>
                <a:latin typeface="Consolas" panose="020B0609020204030204" pitchFamily="49" charset="0"/>
              </a:rPr>
              <a:t>[</a:t>
            </a:r>
            <a:r>
              <a:rPr lang="en-US" sz="1600">
                <a:solidFill>
                  <a:schemeClr val="tx1"/>
                </a:solidFill>
                <a:latin typeface="Consolas" panose="020B0609020204030204" pitchFamily="49" charset="0"/>
              </a:rPr>
              <a:t>'</a:t>
            </a:r>
            <a:r>
              <a:rPr lang="en-US" sz="1600">
                <a:solidFill>
                  <a:schemeClr val="accent2"/>
                </a:solidFill>
                <a:latin typeface="Consolas" panose="020B0609020204030204" pitchFamily="49" charset="0"/>
              </a:rPr>
              <a:t>Colorado</a:t>
            </a:r>
            <a:r>
              <a:rPr lang="en-US" sz="1600">
                <a:solidFill>
                  <a:schemeClr val="tx1"/>
                </a:solidFill>
                <a:latin typeface="Consolas" panose="020B0609020204030204" pitchFamily="49" charset="0"/>
              </a:rPr>
              <a:t>'</a:t>
            </a:r>
            <a:r>
              <a:rPr lang="en-US" sz="1600">
                <a:solidFill>
                  <a:schemeClr val="accent6"/>
                </a:solidFill>
                <a:latin typeface="Consolas" panose="020B0609020204030204" pitchFamily="49" charset="0"/>
              </a:rPr>
              <a:t>]</a:t>
            </a:r>
            <a:r>
              <a:rPr lang="en-US" sz="1600">
                <a:solidFill>
                  <a:schemeClr val="accent1"/>
                </a:solidFill>
                <a:latin typeface="Consolas" panose="020B0609020204030204" pitchFamily="49" charset="0"/>
              </a:rPr>
              <a:t>)</a:t>
            </a:r>
          </a:p>
          <a:p>
            <a:pPr marL="0" indent="0" hangingPunct="1">
              <a:buNone/>
            </a:pPr>
            <a:endParaRPr lang="en-US" sz="1600">
              <a:solidFill>
                <a:schemeClr val="accent1"/>
              </a:solidFill>
              <a:latin typeface="Consolas" panose="020B0609020204030204" pitchFamily="49" charset="0"/>
            </a:endParaRPr>
          </a:p>
          <a:p>
            <a:pPr marL="0" indent="0" hangingPunct="1">
              <a:buNone/>
            </a:pPr>
            <a:endParaRPr lang="en-US" sz="1600">
              <a:solidFill>
                <a:schemeClr val="accent1"/>
              </a:solidFill>
              <a:latin typeface="Consolas" panose="020B0609020204030204" pitchFamily="49" charset="0"/>
            </a:endParaRPr>
          </a:p>
        </p:txBody>
      </p:sp>
      <p:sp>
        <p:nvSpPr>
          <p:cNvPr id="12" name="Text Placeholder 2">
            <a:extLst>
              <a:ext uri="{FF2B5EF4-FFF2-40B4-BE49-F238E27FC236}">
                <a16:creationId xmlns:a16="http://schemas.microsoft.com/office/drawing/2014/main" id="{491BC589-DF6C-4852-BE14-6DEF3B7EC4AB}"/>
              </a:ext>
            </a:extLst>
          </p:cNvPr>
          <p:cNvSpPr txBox="1">
            <a:spLocks/>
          </p:cNvSpPr>
          <p:nvPr/>
        </p:nvSpPr>
        <p:spPr>
          <a:xfrm>
            <a:off x="5628872" y="5791401"/>
            <a:ext cx="4284392"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a:solidFill>
                  <a:schemeClr val="tx1"/>
                </a:solidFill>
              </a:rPr>
              <a:t>Output: </a:t>
            </a:r>
          </a:p>
          <a:p>
            <a:pPr marL="0" indent="0" hangingPunct="1">
              <a:buFont typeface="Arial"/>
              <a:buNone/>
            </a:pPr>
            <a:r>
              <a:rPr lang="nl-BE" sz="1600" err="1"/>
              <a:t>Barca</a:t>
            </a:r>
            <a:endParaRPr lang="nl-BE" sz="1600"/>
          </a:p>
          <a:p>
            <a:pPr marL="0" indent="0" hangingPunct="1">
              <a:buFont typeface="Arial"/>
              <a:buNone/>
            </a:pPr>
            <a:r>
              <a:rPr lang="en-US" sz="1600"/>
              <a:t>Madrid</a:t>
            </a:r>
          </a:p>
        </p:txBody>
      </p:sp>
    </p:spTree>
    <p:extLst>
      <p:ext uri="{BB962C8B-B14F-4D97-AF65-F5344CB8AC3E}">
        <p14:creationId xmlns:p14="http://schemas.microsoft.com/office/powerpoint/2010/main" val="156474054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6849F4D6-1FB7-4CEB-8CC6-E456C34ADDA4}" vid="{0A04E370-2E7A-4A97-A218-FEC8E52F4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25F46957A7D4694A8ACC888AA2621" ma:contentTypeVersion="7" ma:contentTypeDescription="Een nieuw document maken." ma:contentTypeScope="" ma:versionID="14c5700b56297cf9c66eff42b9f64bd4">
  <xsd:schema xmlns:xsd="http://www.w3.org/2001/XMLSchema" xmlns:xs="http://www.w3.org/2001/XMLSchema" xmlns:p="http://schemas.microsoft.com/office/2006/metadata/properties" xmlns:ns2="9b614674-bb2d-4c45-94ea-39f42762d3ae" targetNamespace="http://schemas.microsoft.com/office/2006/metadata/properties" ma:root="true" ma:fieldsID="4e421ba7028bb8b9c0acf45abfb7d816" ns2:_="">
    <xsd:import namespace="9b614674-bb2d-4c45-94ea-39f42762d3a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14674-bb2d-4c45-94ea-39f42762d3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Afbeeldingtags" ma:readOnly="false" ma:fieldId="{5cf76f15-5ced-4ddc-b409-7134ff3c332f}" ma:taxonomyMulti="true" ma:sspId="9adac4d5-a954-4ef6-9fb6-24a6c5fc01d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b614674-bb2d-4c45-94ea-39f42762d3a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1A37897-CF46-4B8E-B11C-A11B11EC4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14674-bb2d-4c45-94ea-39f42762d3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6BFA21-774C-45F5-BE3E-541B29302740}">
  <ds:schemaRefs>
    <ds:schemaRef ds:uri="http://schemas.microsoft.com/sharepoint/v3/contenttype/forms"/>
  </ds:schemaRefs>
</ds:datastoreItem>
</file>

<file path=customXml/itemProps3.xml><?xml version="1.0" encoding="utf-8"?>
<ds:datastoreItem xmlns:ds="http://schemas.openxmlformats.org/officeDocument/2006/customXml" ds:itemID="{4B4D6183-A0C2-41B9-BD62-0CD29AC5B1EF}">
  <ds:schemaRefs>
    <ds:schemaRef ds:uri="http://schemas.microsoft.com/office/2006/metadata/properties"/>
    <ds:schemaRef ds:uri="http://schemas.microsoft.com/office/infopath/2007/PartnerControls"/>
    <ds:schemaRef ds:uri="9b614674-bb2d-4c45-94ea-39f42762d3ae"/>
  </ds:schemaRefs>
</ds:datastoreItem>
</file>

<file path=docProps/app.xml><?xml version="1.0" encoding="utf-8"?>
<Properties xmlns="http://schemas.openxmlformats.org/officeDocument/2006/extended-properties" xmlns:vt="http://schemas.openxmlformats.org/officeDocument/2006/docPropsVTypes">
  <Template>Programming2_ week4</Template>
  <TotalTime>1540</TotalTime>
  <Words>3457</Words>
  <Application>Microsoft Office PowerPoint</Application>
  <PresentationFormat>Widescreen</PresentationFormat>
  <Paragraphs>443</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_</vt:lpstr>
      <vt:lpstr>arial</vt:lpstr>
      <vt:lpstr>arial</vt:lpstr>
      <vt:lpstr>Calibri</vt:lpstr>
      <vt:lpstr>Calibri Light</vt:lpstr>
      <vt:lpstr>Consolas</vt:lpstr>
      <vt:lpstr>Roboto Slab</vt:lpstr>
      <vt:lpstr>source sans pro</vt:lpstr>
      <vt:lpstr>Tahoma</vt:lpstr>
      <vt:lpstr>Kantoorthema</vt:lpstr>
      <vt:lpstr>PowerPoint Presentation</vt:lpstr>
      <vt:lpstr>Last week</vt:lpstr>
      <vt:lpstr>Goals of this lesson</vt:lpstr>
      <vt:lpstr>Content table</vt:lpstr>
      <vt:lpstr>Data structure: Dictionary</vt:lpstr>
      <vt:lpstr>Data structure</vt:lpstr>
      <vt:lpstr>Dictionary</vt:lpstr>
      <vt:lpstr>Dictionary states/capitals example</vt:lpstr>
      <vt:lpstr>Accessing dictionary values</vt:lpstr>
      <vt:lpstr>Relationship key an value</vt:lpstr>
      <vt:lpstr>Adding &amp; removing dictionary values</vt:lpstr>
      <vt:lpstr>Checking for keys &amp; Iterating over dictionary</vt:lpstr>
      <vt:lpstr>Exercise dictionary</vt:lpstr>
      <vt:lpstr>How to pick a data structure</vt:lpstr>
      <vt:lpstr>Filter, Zip &amp; Map</vt:lpstr>
      <vt:lpstr>Filter  function</vt:lpstr>
      <vt:lpstr>Filter  function</vt:lpstr>
      <vt:lpstr>Zip  function</vt:lpstr>
      <vt:lpstr>Zip  function</vt:lpstr>
      <vt:lpstr>Map  function</vt:lpstr>
      <vt:lpstr>Iterable/Iterator</vt:lpstr>
      <vt:lpstr>Iterable/Iterator</vt:lpstr>
      <vt:lpstr>Enumerate function</vt:lpstr>
      <vt:lpstr>Enumerate function</vt:lpstr>
      <vt:lpstr>Generators &amp; Comprehension Expressions</vt:lpstr>
      <vt:lpstr>Problem</vt:lpstr>
      <vt:lpstr>Generators</vt:lpstr>
      <vt:lpstr>Yield vs Return</vt:lpstr>
      <vt:lpstr>Example range generator</vt:lpstr>
      <vt:lpstr>Infinity sequence example</vt:lpstr>
      <vt:lpstr>Example comprehension expression</vt:lpstr>
      <vt:lpstr>Example comprehension expression</vt:lpstr>
      <vt:lpstr>Storing generators</vt:lpstr>
      <vt:lpstr>Consuming generators</vt:lpstr>
      <vt:lpstr>List comprehension </vt:lpstr>
      <vt:lpstr>List comprehension </vt:lpstr>
      <vt:lpstr>Repetition of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Erdogan</dc:creator>
  <cp:lastModifiedBy>Frédéric Vogels</cp:lastModifiedBy>
  <cp:revision>59</cp:revision>
  <dcterms:created xsi:type="dcterms:W3CDTF">2022-06-21T13:01:39Z</dcterms:created>
  <dcterms:modified xsi:type="dcterms:W3CDTF">2023-02-01T14:41:38Z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0x010100F1325F46957A7D4694A8ACC888AA2621</vt:lpwstr>
  </property>
</Properties>
</file>