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63" r:id="rId5"/>
    <p:sldId id="265" r:id="rId6"/>
    <p:sldId id="292" r:id="rId7"/>
    <p:sldId id="268" r:id="rId8"/>
    <p:sldId id="322" r:id="rId9"/>
    <p:sldId id="304" r:id="rId10"/>
    <p:sldId id="266" r:id="rId11"/>
    <p:sldId id="302" r:id="rId12"/>
    <p:sldId id="303" r:id="rId13"/>
    <p:sldId id="305" r:id="rId14"/>
    <p:sldId id="306" r:id="rId15"/>
    <p:sldId id="307" r:id="rId16"/>
    <p:sldId id="284" r:id="rId17"/>
    <p:sldId id="308" r:id="rId18"/>
    <p:sldId id="319" r:id="rId19"/>
    <p:sldId id="310" r:id="rId20"/>
    <p:sldId id="315" r:id="rId21"/>
    <p:sldId id="312" r:id="rId22"/>
    <p:sldId id="313" r:id="rId23"/>
    <p:sldId id="314" r:id="rId24"/>
    <p:sldId id="321" r:id="rId25"/>
    <p:sldId id="323" r:id="rId26"/>
    <p:sldId id="318" r:id="rId27"/>
    <p:sldId id="317" r:id="rId28"/>
    <p:sldId id="320" r:id="rId29"/>
    <p:sldId id="327" r:id="rId30"/>
    <p:sldId id="324" r:id="rId31"/>
    <p:sldId id="326" r:id="rId32"/>
    <p:sldId id="325" r:id="rId33"/>
    <p:sldId id="328" r:id="rId34"/>
    <p:sldId id="329" r:id="rId35"/>
    <p:sldId id="309" r:id="rId3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6657" autoAdjust="0"/>
  </p:normalViewPr>
  <p:slideViewPr>
    <p:cSldViewPr snapToGrid="0">
      <p:cViewPr varScale="1">
        <p:scale>
          <a:sx n="54" d="100"/>
          <a:sy n="54" d="100"/>
        </p:scale>
        <p:origin x="10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4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7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3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3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4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Dictionaries</a:t>
            </a:r>
            <a:r>
              <a:rPr lang="nl-BE" dirty="0"/>
              <a:t>, </a:t>
            </a:r>
            <a:r>
              <a:rPr lang="nl-BE" dirty="0" err="1"/>
              <a:t>iterables</a:t>
            </a:r>
            <a:r>
              <a:rPr lang="nl-BE" dirty="0"/>
              <a:t> &amp;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Relationship</a:t>
            </a:r>
            <a:r>
              <a:rPr lang="nl-BE" b="1"/>
              <a:t> </a:t>
            </a:r>
            <a:r>
              <a:rPr lang="nl-BE" b="1" err="1"/>
              <a:t>key</a:t>
            </a:r>
            <a:r>
              <a:rPr lang="nl-BE" b="1"/>
              <a:t> </a:t>
            </a:r>
            <a:r>
              <a:rPr lang="nl-BE" b="1" err="1"/>
              <a:t>and</a:t>
            </a:r>
            <a:r>
              <a:rPr lang="nl-BE" b="1"/>
              <a:t> </a:t>
            </a:r>
            <a:r>
              <a:rPr lang="nl-BE" b="1" err="1"/>
              <a:t>value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 a Python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dictionart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the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relationship between a key and its value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is completely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arbitrary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Any key can be assigned to any value.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True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tuples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Adding</a:t>
            </a:r>
            <a:r>
              <a:rPr lang="nl-BE" b="1"/>
              <a:t> &amp; </a:t>
            </a:r>
            <a:r>
              <a:rPr lang="nl-BE" b="1" err="1"/>
              <a:t>removing</a:t>
            </a:r>
            <a:r>
              <a:rPr lang="nl-BE" b="1"/>
              <a:t> </a:t>
            </a:r>
            <a:r>
              <a:rPr lang="nl-BE" b="1" err="1"/>
              <a:t>dictionary</a:t>
            </a:r>
            <a:r>
              <a:rPr lang="nl-BE" b="1"/>
              <a:t> </a:t>
            </a:r>
            <a:r>
              <a:rPr lang="nl-BE" b="1" err="1"/>
              <a:t>values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 = 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Checking</a:t>
            </a:r>
            <a:r>
              <a:rPr lang="nl-BE" b="1"/>
              <a:t> </a:t>
            </a:r>
            <a:r>
              <a:rPr lang="nl-BE" b="1" err="1"/>
              <a:t>for</a:t>
            </a:r>
            <a:r>
              <a:rPr lang="nl-BE" b="1"/>
              <a:t> </a:t>
            </a:r>
            <a:r>
              <a:rPr lang="nl-BE" b="1" err="1"/>
              <a:t>keys</a:t>
            </a:r>
            <a:r>
              <a:rPr lang="nl-BE" b="1"/>
              <a:t> &amp; </a:t>
            </a:r>
            <a:r>
              <a:rPr lang="nl-BE" b="1" err="1"/>
              <a:t>Iterating</a:t>
            </a:r>
            <a:r>
              <a:rPr lang="nl-BE" b="1"/>
              <a:t> over </a:t>
            </a:r>
            <a:r>
              <a:rPr lang="nl-BE" b="1" err="1"/>
              <a:t>dictionary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#You can use “else” also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ofcourse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Exercise</a:t>
            </a:r>
            <a:r>
              <a:rPr lang="nl-BE" b="1"/>
              <a:t> </a:t>
            </a:r>
            <a:r>
              <a:rPr lang="nl-BE" b="1" err="1"/>
              <a:t>dictionary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/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How </a:t>
            </a:r>
            <a:r>
              <a:rPr lang="nl-BE" b="1" err="1"/>
              <a:t>to</a:t>
            </a:r>
            <a:r>
              <a:rPr lang="nl-BE" b="1"/>
              <a:t> </a:t>
            </a:r>
            <a:r>
              <a:rPr lang="nl-BE" b="1" err="1"/>
              <a:t>pick</a:t>
            </a:r>
            <a:r>
              <a:rPr lang="nl-BE" b="1"/>
              <a:t> a Data </a:t>
            </a:r>
            <a:r>
              <a:rPr lang="nl-BE" b="1" err="1"/>
              <a:t>Structure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dirty="0"/>
              <a:t>list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</a:p>
          <a:p>
            <a:pPr lvl="1"/>
            <a:r>
              <a:rPr lang="nl-BE" sz="2000" dirty="0"/>
              <a:t>The data has a </a:t>
            </a:r>
            <a:r>
              <a:rPr lang="nl-BE" sz="2000" err="1"/>
              <a:t>natural</a:t>
            </a:r>
            <a:r>
              <a:rPr lang="nl-BE" sz="2000" dirty="0"/>
              <a:t> order.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purpose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data </a:t>
            </a:r>
            <a:r>
              <a:rPr lang="nl-BE" sz="2000" dirty="0" err="1"/>
              <a:t>structure</a:t>
            </a:r>
            <a:r>
              <a:rPr lang="nl-BE" sz="2000" dirty="0"/>
              <a:t> is iteration.</a:t>
            </a:r>
            <a:endParaRPr lang="nl-BE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nl-BE" sz="2000" dirty="0">
              <a:ea typeface="Calibri"/>
              <a:cs typeface="Calibri"/>
            </a:endParaRPr>
          </a:p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err="1"/>
              <a:t>dictionary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  <a:endParaRPr lang="nl-BE" sz="2400" dirty="0">
              <a:cs typeface="Calibri"/>
            </a:endParaRPr>
          </a:p>
          <a:p>
            <a:pPr lvl="1"/>
            <a:r>
              <a:rPr lang="nl-BE" sz="2000" dirty="0"/>
              <a:t>The data is </a:t>
            </a:r>
            <a:r>
              <a:rPr lang="nl-BE" sz="2000" err="1"/>
              <a:t>unordered</a:t>
            </a:r>
            <a:r>
              <a:rPr lang="nl-BE" sz="2000" dirty="0"/>
              <a:t>, or </a:t>
            </a:r>
            <a:r>
              <a:rPr lang="nl-BE" sz="2000" err="1"/>
              <a:t>the</a:t>
            </a:r>
            <a:r>
              <a:rPr lang="nl-BE" sz="2000" dirty="0"/>
              <a:t> order does </a:t>
            </a:r>
            <a:r>
              <a:rPr lang="nl-BE" sz="2000" err="1"/>
              <a:t>not</a:t>
            </a:r>
            <a:r>
              <a:rPr lang="nl-BE" sz="2000" dirty="0"/>
              <a:t> matter.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err="1"/>
              <a:t>You</a:t>
            </a:r>
            <a:r>
              <a:rPr lang="nl-BE" sz="2000" dirty="0"/>
              <a:t> </a:t>
            </a:r>
            <a:r>
              <a:rPr lang="nl-BE" sz="2000" err="1"/>
              <a:t>need</a:t>
            </a:r>
            <a:r>
              <a:rPr lang="nl-BE" sz="2000" dirty="0"/>
              <a:t> a </a:t>
            </a:r>
            <a:r>
              <a:rPr lang="nl-BE" sz="2000" i="1" u="sng" err="1"/>
              <a:t>key-value</a:t>
            </a:r>
            <a:r>
              <a:rPr lang="nl-BE" sz="2000" i="1" u="sng" dirty="0"/>
              <a:t> </a:t>
            </a:r>
            <a:r>
              <a:rPr lang="nl-BE" sz="2000" i="1" u="sng" err="1"/>
              <a:t>relationship</a:t>
            </a:r>
            <a:r>
              <a:rPr lang="nl-BE" sz="2000" dirty="0"/>
              <a:t>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err="1"/>
              <a:t>primary</a:t>
            </a:r>
            <a:r>
              <a:rPr lang="nl-BE" sz="2000" dirty="0"/>
              <a:t> </a:t>
            </a:r>
            <a:r>
              <a:rPr lang="nl-BE" sz="2000" err="1"/>
              <a:t>purpose</a:t>
            </a:r>
            <a:r>
              <a:rPr lang="nl-BE" sz="2000" dirty="0"/>
              <a:t> of </a:t>
            </a:r>
            <a:r>
              <a:rPr lang="nl-BE" sz="2000" err="1"/>
              <a:t>the</a:t>
            </a:r>
            <a:r>
              <a:rPr lang="nl-BE" sz="2000" dirty="0"/>
              <a:t> data </a:t>
            </a:r>
            <a:r>
              <a:rPr lang="nl-BE" sz="2000" err="1"/>
              <a:t>structure</a:t>
            </a:r>
            <a:r>
              <a:rPr lang="nl-BE" sz="2000" dirty="0"/>
              <a:t> is </a:t>
            </a:r>
            <a:r>
              <a:rPr lang="nl-BE" sz="2000" i="1" u="sng" err="1"/>
              <a:t>looking</a:t>
            </a:r>
            <a:r>
              <a:rPr lang="nl-BE" sz="2000" i="1" u="sng" dirty="0"/>
              <a:t> up </a:t>
            </a:r>
            <a:r>
              <a:rPr lang="nl-BE" sz="2000" i="1" u="sng" err="1"/>
              <a:t>values</a:t>
            </a:r>
            <a:r>
              <a:rPr lang="nl-BE" sz="2000" dirty="0"/>
              <a:t>.</a:t>
            </a:r>
            <a:endParaRPr lang="nl-BE" dirty="0"/>
          </a:p>
          <a:p>
            <a:pPr marL="0" indent="0">
              <a:buNone/>
            </a:pPr>
            <a:endParaRPr lang="nl-BE" sz="2000"/>
          </a:p>
          <a:p>
            <a:pPr marL="457200" lvl="1" indent="0">
              <a:buNone/>
            </a:pPr>
            <a:endParaRPr lang="nl-BE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563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pPr algn="l"/>
            <a:r>
              <a:rPr lang="nl-BE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Filter, Zip &amp; Map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320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Filter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3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Filter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2108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Zip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b="1" i="1" dirty="0"/>
              <a:t>`zip()`</a:t>
            </a:r>
            <a:r>
              <a:rPr lang="en-US" dirty="0"/>
              <a:t> is being used to combine the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ages</a:t>
            </a:r>
            <a:r>
              <a:rPr lang="en-US" dirty="0"/>
              <a:t> lists into a single list of tuples. Each tuple contains the corresponding name and age from the two lists.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232640"/>
            <a:ext cx="9081555" cy="174576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6816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Zip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You can also use the zip() function with more than two </a:t>
            </a:r>
            <a:r>
              <a:rPr lang="en-US" sz="2000" dirty="0" err="1"/>
              <a:t>iterables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You can also unzip the zipped </a:t>
            </a:r>
            <a:r>
              <a:rPr lang="en-US" sz="2000" b="1" dirty="0" err="1"/>
              <a:t>iterable</a:t>
            </a:r>
            <a:r>
              <a:rPr lang="en-US" sz="2000" b="1" dirty="0"/>
              <a:t> </a:t>
            </a:r>
            <a:r>
              <a:rPr lang="en-US" sz="2000" dirty="0"/>
              <a:t>using the zip() method again with the * operator,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268898"/>
            <a:ext cx="9081555" cy="20912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gender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'F'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22, 'F'), ('Bob', 20, 'M'), ('Charlie', 21, 'M')]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7FD8E7-2B95-4407-902F-260BA3DB9AF2}"/>
              </a:ext>
            </a:extLst>
          </p:cNvPr>
          <p:cNvSpPr txBox="1">
            <a:spLocks/>
          </p:cNvSpPr>
          <p:nvPr/>
        </p:nvSpPr>
        <p:spPr>
          <a:xfrm>
            <a:off x="838199" y="5213984"/>
            <a:ext cx="9081555" cy="92134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*combined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0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Last week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Repetition</a:t>
            </a:r>
            <a:r>
              <a:rPr lang="nl-BE" dirty="0"/>
              <a:t> of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saw</a:t>
            </a:r>
            <a:r>
              <a:rPr lang="nl-BE" dirty="0"/>
              <a:t>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Map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900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`map()`</a:t>
            </a:r>
            <a:r>
              <a:rPr lang="en-US" dirty="0"/>
              <a:t> function applies a given function to each item of an </a:t>
            </a:r>
            <a:r>
              <a:rPr lang="en-US" dirty="0" err="1"/>
              <a:t>iterable</a:t>
            </a:r>
            <a:r>
              <a:rPr lang="en-US" dirty="0"/>
              <a:t> (e.g. list, tuple, set, etc.) and returns an iterator of the results.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649504"/>
            <a:ext cx="9081555" cy="3609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double(x):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x*2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list of numbers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use map to apply double function to each number in the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(double, numbers)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the map object can be converted to a list or tuple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Output: [2, 4, 6, 8]</a:t>
            </a:r>
          </a:p>
        </p:txBody>
      </p:sp>
    </p:spTree>
    <p:extLst>
      <p:ext uri="{BB962C8B-B14F-4D97-AF65-F5344CB8AC3E}">
        <p14:creationId xmlns:p14="http://schemas.microsoft.com/office/powerpoint/2010/main" val="233407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Iterables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33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Enumerate</a:t>
            </a:r>
            <a:r>
              <a:rPr lang="nl-BE" b="1" dirty="0"/>
              <a:t>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`enumerate`</a:t>
            </a:r>
            <a:r>
              <a:rPr lang="en-US" dirty="0"/>
              <a:t> function accepts an </a:t>
            </a:r>
            <a:r>
              <a:rPr lang="en-US" dirty="0" err="1"/>
              <a:t>iterable</a:t>
            </a:r>
            <a:r>
              <a:rPr lang="en-US" dirty="0"/>
              <a:t> as an input, and returns a new </a:t>
            </a:r>
            <a:r>
              <a:rPr lang="en-US" dirty="0" err="1"/>
              <a:t>iterable</a:t>
            </a:r>
            <a:r>
              <a:rPr lang="en-US" dirty="0"/>
              <a:t> that produces a tuple of the iteration-count and the corresponding item from the original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1" y="2858742"/>
            <a:ext cx="7797799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track which entries of an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iterable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store the value `None`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# manually track iteration-count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354075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Enumerate</a:t>
            </a:r>
            <a:r>
              <a:rPr lang="nl-BE" b="1" dirty="0"/>
              <a:t>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`enumerate`</a:t>
            </a:r>
            <a:r>
              <a:rPr lang="en-US" dirty="0"/>
              <a:t> function accepts an </a:t>
            </a:r>
            <a:r>
              <a:rPr lang="en-US" dirty="0" err="1"/>
              <a:t>iterable</a:t>
            </a:r>
            <a:r>
              <a:rPr lang="en-US" dirty="0"/>
              <a:t> as an input, and returns a new </a:t>
            </a:r>
            <a:r>
              <a:rPr lang="en-US" dirty="0" err="1"/>
              <a:t>iterable</a:t>
            </a:r>
            <a:r>
              <a:rPr lang="en-US" dirty="0"/>
              <a:t> that produces a tuple of the iteration-count and the corresponding item from the original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1" y="2858742"/>
            <a:ext cx="7797799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track which entries of an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iterable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store the value `None`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# manually track iteration-count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2134869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Enumerate</a:t>
            </a:r>
            <a:r>
              <a:rPr lang="nl-BE" b="1" dirty="0"/>
              <a:t>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We can simplify this code and avoid having to initialize or increment the </a:t>
            </a:r>
            <a:r>
              <a:rPr lang="en-US" dirty="0" err="1"/>
              <a:t>iter_cnt</a:t>
            </a:r>
            <a:r>
              <a:rPr lang="en-US" dirty="0"/>
              <a:t> variable, by utilizing enumerate along with tuple-unpacking.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4FA473-C201-426F-BB41-D607B3FB94B3}"/>
              </a:ext>
            </a:extLst>
          </p:cNvPr>
          <p:cNvSpPr txBox="1">
            <a:spLocks/>
          </p:cNvSpPr>
          <p:nvPr/>
        </p:nvSpPr>
        <p:spPr>
          <a:xfrm>
            <a:off x="838200" y="2753361"/>
            <a:ext cx="7584440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using the `enumerate` function to keep iteration-count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3258111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 &amp; Comprehension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24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Problem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4471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BE" dirty="0"/>
              <a:t>I</a:t>
            </a:r>
            <a:r>
              <a:rPr lang="en-US" dirty="0" err="1"/>
              <a:t>magine</a:t>
            </a:r>
            <a:r>
              <a:rPr lang="en-US" dirty="0"/>
              <a:t> having a list in Python of integers from 0 till 2.000.000.000: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The problem we are having is that we store this all-in memory, and this could affect performance.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Solution? =&gt; Generators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838200" y="2516456"/>
            <a:ext cx="5257800" cy="10312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large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…,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2000000000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7420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Generators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174858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Now we introduce an important type of object called a generator, which allows us to generate arbitrarily-many items in a series, </a:t>
            </a:r>
            <a:r>
              <a:rPr lang="en-US" b="1" dirty="0"/>
              <a:t>without having to store them all in memory at once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A generator does not store any items.</a:t>
            </a:r>
            <a:r>
              <a:rPr lang="en-US" dirty="0"/>
              <a:t> Instead, it stores the instructions for generating each of its members and stores its iteration state; this means that the generator will know if it has generated its second member  and will thus generate its third member the next time it is iterated 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927155" y="3618329"/>
            <a:ext cx="4309863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Regular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D3379D6-8658-46A3-8DF7-5EEE3B6192A4}"/>
              </a:ext>
            </a:extLst>
          </p:cNvPr>
          <p:cNvSpPr txBox="1">
            <a:spLocks/>
          </p:cNvSpPr>
          <p:nvPr/>
        </p:nvSpPr>
        <p:spPr>
          <a:xfrm>
            <a:off x="5616988" y="3618329"/>
            <a:ext cx="5357082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&lt;generator object a at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0x000001565469DA98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611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Yield</a:t>
            </a:r>
            <a:r>
              <a:rPr lang="nl-BE" b="1" dirty="0"/>
              <a:t> </a:t>
            </a:r>
            <a:r>
              <a:rPr lang="nl-BE" b="1" dirty="0" err="1"/>
              <a:t>vs</a:t>
            </a:r>
            <a:r>
              <a:rPr lang="nl-BE" b="1" dirty="0"/>
              <a:t> return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87817" y="1680414"/>
            <a:ext cx="10849099" cy="1748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000" b="1" dirty="0"/>
              <a:t>The yield statement pauses the execution of the function </a:t>
            </a:r>
            <a:r>
              <a:rPr lang="en-US" sz="2000" dirty="0"/>
              <a:t>and sends a value back to the caller, but retains enough state to enable the function to resume where it left off. </a:t>
            </a:r>
            <a:r>
              <a:rPr lang="en-US" sz="2000" b="1" dirty="0"/>
              <a:t>When the function resumes, it continues execution immediately after the last yield run</a:t>
            </a:r>
            <a:r>
              <a:rPr lang="en-US" sz="2000" dirty="0"/>
              <a:t>. This allows its code to produce a series of values over time, rather than computing them at once and sending them back like a list. </a:t>
            </a:r>
            <a:r>
              <a:rPr lang="en-US" sz="2000" b="1" dirty="0">
                <a:solidFill>
                  <a:srgbClr val="7030A0"/>
                </a:solidFill>
              </a:rPr>
              <a:t>The next() function</a:t>
            </a:r>
            <a:r>
              <a:rPr lang="en-US" sz="2000" dirty="0"/>
              <a:t> is a special function that asks, </a:t>
            </a:r>
            <a:r>
              <a:rPr lang="en-US" sz="2000" b="1" dirty="0">
                <a:solidFill>
                  <a:srgbClr val="7030A0"/>
                </a:solidFill>
              </a:rPr>
              <a:t>“What’s the next item in the iteration?”</a:t>
            </a:r>
            <a:r>
              <a:rPr lang="en-US" sz="2000" dirty="0"/>
              <a:t> In fact, next() is the precise function that is called when you run a for loop!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1E1976-4091-4073-BB45-C3D3D126877C}"/>
              </a:ext>
            </a:extLst>
          </p:cNvPr>
          <p:cNvSpPr txBox="1">
            <a:spLocks/>
          </p:cNvSpPr>
          <p:nvPr/>
        </p:nvSpPr>
        <p:spPr>
          <a:xfrm>
            <a:off x="838200" y="3714474"/>
            <a:ext cx="3419214" cy="283567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A8164B-2766-4603-97CE-68AE02AEE41E}"/>
              </a:ext>
            </a:extLst>
          </p:cNvPr>
          <p:cNvSpPr txBox="1">
            <a:spLocks/>
          </p:cNvSpPr>
          <p:nvPr/>
        </p:nvSpPr>
        <p:spPr>
          <a:xfrm>
            <a:off x="4535208" y="3711969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StopIteration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E40DCDC-EFC2-4541-AACD-3F9C1E9FAF7A}"/>
              </a:ext>
            </a:extLst>
          </p:cNvPr>
          <p:cNvSpPr txBox="1">
            <a:spLocks/>
          </p:cNvSpPr>
          <p:nvPr/>
        </p:nvSpPr>
        <p:spPr>
          <a:xfrm>
            <a:off x="8083401" y="3714473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137537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Example</a:t>
            </a:r>
            <a:r>
              <a:rPr lang="nl-BE" b="1" dirty="0"/>
              <a:t> Range Generator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Because range is a generator, the command </a:t>
            </a:r>
            <a:r>
              <a:rPr lang="en-US" b="1" dirty="0"/>
              <a:t>range(5) will simply store the instructions needed to produce the sequence of numbers 0-4</a:t>
            </a:r>
            <a:r>
              <a:rPr lang="en-US" dirty="0"/>
              <a:t>, whereas the list [0, 1, 2, 3, 4] stores all of these items in memory at once. </a:t>
            </a:r>
          </a:p>
        </p:txBody>
      </p:sp>
      <p:pic>
        <p:nvPicPr>
          <p:cNvPr id="1026" name="Picture 2" descr="Memory consumption figure">
            <a:extLst>
              <a:ext uri="{FF2B5EF4-FFF2-40B4-BE49-F238E27FC236}">
                <a16:creationId xmlns:a16="http://schemas.microsoft.com/office/drawing/2014/main" id="{C5C72FBE-C4F5-436E-AEC7-D82E49CD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55" y="2753361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0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Goals of this lesson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 data </a:t>
            </a:r>
            <a:r>
              <a:rPr lang="nl-BE" dirty="0" err="1"/>
              <a:t>structure</a:t>
            </a:r>
            <a:r>
              <a:rPr lang="nl-BE" dirty="0"/>
              <a:t> 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enumerate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using</a:t>
            </a:r>
            <a:r>
              <a:rPr lang="nl-BE" dirty="0"/>
              <a:t> it.</a:t>
            </a:r>
          </a:p>
          <a:p>
            <a:r>
              <a:rPr lang="nl-BE" dirty="0"/>
              <a:t>Student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Filter(), Zip() &amp; Map()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Infinity</a:t>
            </a:r>
            <a:r>
              <a:rPr lang="nl-BE" b="1" dirty="0"/>
              <a:t> </a:t>
            </a:r>
            <a:r>
              <a:rPr lang="nl-BE" b="1" dirty="0" err="1"/>
              <a:t>Sequence</a:t>
            </a:r>
            <a:r>
              <a:rPr lang="nl-BE" b="1" dirty="0"/>
              <a:t> </a:t>
            </a:r>
            <a:r>
              <a:rPr lang="nl-BE" b="1" dirty="0" err="1"/>
              <a:t>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infinite sequence of numbers with yield, yield returns the number and increments the num by + 1.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num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True: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num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num +=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end=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5966361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0 1 2 3 4 5 6 7 8 9 10 11 12 13 14 15 16 17 18 19 20 21 22 23 24 25 26 27 28 29 30 31 32 33 34 35 36 37 38 39 40 41 42 43 44 45 46 47 48 49 50 51 52 53 54 55 56 57 58 59 60 61 62 63 64 65 66 67 68 69 70 71  72 73 74 75 76 77 78.......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41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Comprehension</a:t>
            </a:r>
            <a:r>
              <a:rPr lang="nl-BE" b="1" dirty="0"/>
              <a:t> </a:t>
            </a:r>
            <a:r>
              <a:rPr lang="nl-BE" b="1" dirty="0" err="1"/>
              <a:t>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199" y="2384815"/>
            <a:ext cx="7011389" cy="199755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to print even numbers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even_gen_100():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838199" y="5360401"/>
            <a:ext cx="7011390" cy="122566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even_gen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range(100)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i%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A3035A-54B8-4F31-B9AE-618D2425B42F}"/>
              </a:ext>
            </a:extLst>
          </p:cNvPr>
          <p:cNvSpPr txBox="1">
            <a:spLocks/>
          </p:cNvSpPr>
          <p:nvPr/>
        </p:nvSpPr>
        <p:spPr>
          <a:xfrm>
            <a:off x="312505" y="4575652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following expression defines a generator for all the even numbers in 0-99</a:t>
            </a:r>
          </a:p>
        </p:txBody>
      </p:sp>
    </p:spTree>
    <p:extLst>
      <p:ext uri="{BB962C8B-B14F-4D97-AF65-F5344CB8AC3E}">
        <p14:creationId xmlns:p14="http://schemas.microsoft.com/office/powerpoint/2010/main" val="1179048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Repetition</a:t>
            </a:r>
            <a:r>
              <a:rPr lang="nl-BE" b="1" dirty="0"/>
              <a:t> of </a:t>
            </a:r>
            <a:r>
              <a:rPr lang="nl-BE" b="1" dirty="0" err="1"/>
              <a:t>this</a:t>
            </a:r>
            <a:r>
              <a:rPr lang="nl-BE" b="1" dirty="0"/>
              <a:t> </a:t>
            </a:r>
            <a:r>
              <a:rPr lang="nl-BE" b="1" dirty="0" err="1"/>
              <a:t>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dictionary</a:t>
            </a:r>
            <a:r>
              <a:rPr lang="nl-BE" dirty="0"/>
              <a:t>?</a:t>
            </a:r>
          </a:p>
          <a:p>
            <a:r>
              <a:rPr lang="en-US" dirty="0"/>
              <a:t>Define the relationship between a key and its value.</a:t>
            </a:r>
          </a:p>
          <a:p>
            <a:r>
              <a:rPr lang="en-US" dirty="0"/>
              <a:t>How can you get a value out of a dictionary?</a:t>
            </a:r>
          </a:p>
          <a:p>
            <a:r>
              <a:rPr lang="en-US" dirty="0"/>
              <a:t>How can you check if a key is within a dictionary</a:t>
            </a:r>
          </a:p>
          <a:p>
            <a:r>
              <a:rPr lang="en-US" dirty="0"/>
              <a:t>How can you add a value to a dictionary?</a:t>
            </a:r>
          </a:p>
          <a:p>
            <a:r>
              <a:rPr lang="en-US" dirty="0"/>
              <a:t>How can you delete a value to a dictionary?</a:t>
            </a:r>
          </a:p>
          <a:p>
            <a:r>
              <a:rPr lang="en-US" dirty="0"/>
              <a:t>How can you filter in Python and give and example.</a:t>
            </a:r>
          </a:p>
          <a:p>
            <a:r>
              <a:rPr lang="en-US" dirty="0"/>
              <a:t>How does the Zip function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Content </a:t>
            </a:r>
            <a:r>
              <a:rPr lang="nl-BE" b="1" err="1"/>
              <a:t>table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/>
              <a:t>Data </a:t>
            </a:r>
            <a:r>
              <a:rPr lang="nl-BE" sz="3200" dirty="0" err="1"/>
              <a:t>structure</a:t>
            </a:r>
            <a:r>
              <a:rPr lang="nl-BE" sz="3200" dirty="0"/>
              <a:t>: </a:t>
            </a:r>
            <a:r>
              <a:rPr lang="nl-BE" sz="3200" dirty="0" err="1"/>
              <a:t>dictionary</a:t>
            </a:r>
            <a:endParaRPr lang="nl-BE" sz="3200" dirty="0"/>
          </a:p>
          <a:p>
            <a:r>
              <a:rPr lang="nl-BE" sz="3200" dirty="0">
                <a:cs typeface="Calibri"/>
              </a:rPr>
              <a:t>Filter, Zip &amp; Map </a:t>
            </a:r>
            <a:endParaRPr lang="nl-BE" sz="3200" dirty="0"/>
          </a:p>
          <a:p>
            <a:r>
              <a:rPr lang="nl-BE" sz="3200" dirty="0" err="1">
                <a:cs typeface="Calibri"/>
              </a:rPr>
              <a:t>Iterables</a:t>
            </a:r>
            <a:endParaRPr lang="nl-BE" sz="3200" dirty="0">
              <a:cs typeface="Calibri"/>
            </a:endParaRPr>
          </a:p>
          <a:p>
            <a:r>
              <a:rPr lang="nl-BE" sz="3200" dirty="0">
                <a:cs typeface="Calibri"/>
              </a:rPr>
              <a:t>Generators &amp; </a:t>
            </a:r>
            <a:r>
              <a:rPr lang="nl-BE" sz="3200" dirty="0" err="1">
                <a:cs typeface="Calibri"/>
              </a:rPr>
              <a:t>Comprehension</a:t>
            </a:r>
            <a:r>
              <a:rPr lang="nl-BE" sz="3200" dirty="0">
                <a:cs typeface="Calibri"/>
              </a:rPr>
              <a:t> </a:t>
            </a:r>
            <a:r>
              <a:rPr lang="nl-BE" sz="3200" dirty="0" err="1">
                <a:cs typeface="Calibri"/>
              </a:rPr>
              <a:t>Expressions</a:t>
            </a:r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pPr marL="0" indent="0">
              <a:buNone/>
            </a:pPr>
            <a:endParaRPr lang="nl-B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structure: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24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Data </a:t>
            </a:r>
            <a:r>
              <a:rPr lang="nl-BE" b="1" err="1"/>
              <a:t>structure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number, a row in a spreadsheet, or a record in a database. Modeling the data that your program interacts with using the right data structure is often the key to writing simple and effective code</a:t>
            </a:r>
            <a:endParaRPr lang="en-US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Dictionaries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Dictionary </a:t>
            </a:r>
            <a:r>
              <a:rPr lang="nl-BE" b="1" err="1"/>
              <a:t>States</a:t>
            </a:r>
            <a:r>
              <a:rPr lang="nl-BE" b="1"/>
              <a:t>/</a:t>
            </a:r>
            <a:r>
              <a:rPr lang="nl-BE" b="1" err="1"/>
              <a:t>capitals</a:t>
            </a:r>
            <a:r>
              <a:rPr lang="nl-BE" b="1"/>
              <a:t> </a:t>
            </a:r>
            <a:r>
              <a:rPr lang="nl-BE" b="1" err="1"/>
              <a:t>example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3495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“California”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“Sacramento”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“New York”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Albany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“Texas”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“Austin”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Accessing</a:t>
            </a:r>
            <a:r>
              <a:rPr lang="nl-BE" b="1"/>
              <a:t> </a:t>
            </a:r>
            <a:r>
              <a:rPr lang="nl-BE" b="1" err="1"/>
              <a:t>dictionary</a:t>
            </a:r>
            <a:r>
              <a:rPr lang="nl-BE" b="1"/>
              <a:t> </a:t>
            </a:r>
            <a:r>
              <a:rPr lang="nl-BE" b="1" err="1"/>
              <a:t>values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1294</TotalTime>
  <Words>2955</Words>
  <Application>Microsoft Office PowerPoint</Application>
  <PresentationFormat>Widescreen</PresentationFormat>
  <Paragraphs>381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Roboto Slab</vt:lpstr>
      <vt:lpstr>source sans pro</vt:lpstr>
      <vt:lpstr>Tahoma</vt:lpstr>
      <vt:lpstr>Kantoorthema</vt:lpstr>
      <vt:lpstr>PowerPoint Presentation</vt:lpstr>
      <vt:lpstr>Last week</vt:lpstr>
      <vt:lpstr>Goals of this lesson</vt:lpstr>
      <vt:lpstr>Content table</vt:lpstr>
      <vt:lpstr>Data structure: Dictionary</vt:lpstr>
      <vt:lpstr>Data structure </vt:lpstr>
      <vt:lpstr>Dictionaries </vt:lpstr>
      <vt:lpstr>Dictionary States/capitals example </vt:lpstr>
      <vt:lpstr>Accessing dictionary values</vt:lpstr>
      <vt:lpstr>Relationship key and value</vt:lpstr>
      <vt:lpstr>Adding &amp; removing dictionary values</vt:lpstr>
      <vt:lpstr>Checking for keys &amp; Iterating over dictionary</vt:lpstr>
      <vt:lpstr>Exercise dictionary</vt:lpstr>
      <vt:lpstr>How to pick a Data Structure</vt:lpstr>
      <vt:lpstr>Filter, Zip &amp; Map</vt:lpstr>
      <vt:lpstr>Filter function</vt:lpstr>
      <vt:lpstr>Filter function</vt:lpstr>
      <vt:lpstr>Zip function</vt:lpstr>
      <vt:lpstr>Zip function</vt:lpstr>
      <vt:lpstr>Map function</vt:lpstr>
      <vt:lpstr>Iterables</vt:lpstr>
      <vt:lpstr>Enumerate function</vt:lpstr>
      <vt:lpstr>Enumerate function</vt:lpstr>
      <vt:lpstr>Enumerate function</vt:lpstr>
      <vt:lpstr>Generators &amp; Comprehension Expressions</vt:lpstr>
      <vt:lpstr>Problem</vt:lpstr>
      <vt:lpstr>Generators</vt:lpstr>
      <vt:lpstr>Yield vs return</vt:lpstr>
      <vt:lpstr>Example Range Generator</vt:lpstr>
      <vt:lpstr>Infinity Sequence example</vt:lpstr>
      <vt:lpstr>Comprehension expression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30</cp:revision>
  <dcterms:created xsi:type="dcterms:W3CDTF">2022-06-21T13:01:39Z</dcterms:created>
  <dcterms:modified xsi:type="dcterms:W3CDTF">2023-01-18T13:36:48Z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