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sldIdLst>
    <p:sldId id="263" r:id="rId5"/>
    <p:sldId id="265" r:id="rId6"/>
    <p:sldId id="292" r:id="rId7"/>
    <p:sldId id="268" r:id="rId8"/>
    <p:sldId id="322" r:id="rId9"/>
    <p:sldId id="304" r:id="rId10"/>
    <p:sldId id="266" r:id="rId11"/>
    <p:sldId id="302" r:id="rId12"/>
    <p:sldId id="303" r:id="rId13"/>
    <p:sldId id="305" r:id="rId14"/>
    <p:sldId id="306" r:id="rId15"/>
    <p:sldId id="307" r:id="rId16"/>
    <p:sldId id="284" r:id="rId17"/>
    <p:sldId id="308" r:id="rId18"/>
    <p:sldId id="321" r:id="rId19"/>
    <p:sldId id="323" r:id="rId20"/>
    <p:sldId id="318" r:id="rId21"/>
    <p:sldId id="317" r:id="rId22"/>
    <p:sldId id="320" r:id="rId23"/>
    <p:sldId id="319" r:id="rId24"/>
    <p:sldId id="315" r:id="rId25"/>
    <p:sldId id="310" r:id="rId26"/>
    <p:sldId id="311" r:id="rId27"/>
    <p:sldId id="312" r:id="rId28"/>
    <p:sldId id="313" r:id="rId29"/>
    <p:sldId id="314" r:id="rId30"/>
    <p:sldId id="309" r:id="rId3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3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EB814-A0A9-4D8A-9D8E-C04CF9C6C236}" v="6" dt="2022-10-26T15:51:48.456"/>
    <p1510:client id="{A62D6D71-7CB5-4D11-BB9D-D30AECB3E0AC}" v="1" dt="2022-09-06T11:08:03.003"/>
    <p1510:client id="{BB2E67BC-ACA6-4D96-8938-912C923802D9}" v="40" dt="2022-09-05T14:21:55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6BDB-6153-47CC-BA45-D51AE7AEEC4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0DCF-CE07-47AA-95E3-B8E70D0F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4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30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94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9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2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298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09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69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6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09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77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4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/>
              <a:t>&lt;Afstudeerrichting&gt;</a:t>
            </a:r>
            <a:endParaRPr lang="nl-BE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17/01/2023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/>
              <a:t>Programming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err="1"/>
              <a:t>Dictionaries</a:t>
            </a:r>
            <a:r>
              <a:rPr lang="nl-BE" dirty="0"/>
              <a:t>, </a:t>
            </a:r>
            <a:r>
              <a:rPr lang="nl-BE" dirty="0" err="1"/>
              <a:t>iterables</a:t>
            </a:r>
            <a:r>
              <a:rPr lang="nl-BE" dirty="0"/>
              <a:t> &amp;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Serhat Erdogan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Relationship</a:t>
            </a:r>
            <a:r>
              <a:rPr lang="nl-BE" b="1"/>
              <a:t> </a:t>
            </a:r>
            <a:r>
              <a:rPr lang="nl-BE" b="1" err="1"/>
              <a:t>key</a:t>
            </a:r>
            <a:r>
              <a:rPr lang="nl-BE" b="1"/>
              <a:t> </a:t>
            </a:r>
            <a:r>
              <a:rPr lang="nl-BE" b="1" err="1"/>
              <a:t>and</a:t>
            </a:r>
            <a:r>
              <a:rPr lang="nl-BE" b="1"/>
              <a:t> </a:t>
            </a:r>
            <a:r>
              <a:rPr lang="nl-BE" b="1" err="1"/>
              <a:t>value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In a Python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dictionart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, the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relationship between a key and its value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is completely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arbitrary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. Any key can be assigned to any value.</a:t>
            </a:r>
            <a:endParaRPr lang="en-US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96437"/>
              </p:ext>
            </p:extLst>
          </p:nvPr>
        </p:nvGraphicFramePr>
        <p:xfrm>
          <a:off x="1164352" y="3776698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Sunday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“red”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12:45pm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17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True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3113D-F3E2-418F-8BC6-18B1F7ABB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82087"/>
              </p:ext>
            </p:extLst>
          </p:nvPr>
        </p:nvGraphicFramePr>
        <p:xfrm>
          <a:off x="6944666" y="3245992"/>
          <a:ext cx="2465824" cy="274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b="1" err="1"/>
                        <a:t>Valid</a:t>
                      </a:r>
                      <a:r>
                        <a:rPr lang="nl-BE" b="1"/>
                        <a:t> Dictionary </a:t>
                      </a:r>
                      <a:r>
                        <a:rPr lang="nl-BE" b="1" err="1"/>
                        <a:t>Key</a:t>
                      </a:r>
                      <a:r>
                        <a:rPr lang="nl-BE" b="1"/>
                        <a:t> types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Integers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floats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Strings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Booleans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7278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tuples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0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37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Adding</a:t>
            </a:r>
            <a:r>
              <a:rPr lang="nl-BE" b="1"/>
              <a:t> &amp; </a:t>
            </a:r>
            <a:r>
              <a:rPr lang="nl-BE" b="1" err="1"/>
              <a:t>removing</a:t>
            </a:r>
            <a:r>
              <a:rPr lang="nl-BE" b="1"/>
              <a:t> </a:t>
            </a:r>
            <a:r>
              <a:rPr lang="nl-BE" b="1" err="1"/>
              <a:t>dictionary</a:t>
            </a:r>
            <a:r>
              <a:rPr lang="nl-BE" b="1"/>
              <a:t> </a:t>
            </a:r>
            <a:r>
              <a:rPr lang="nl-BE" b="1" err="1"/>
              <a:t>values</a:t>
            </a:r>
            <a:endParaRPr lang="nl-BE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569488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 = 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Denver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569489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/>
              <a:t>{'California': 'Sacramento', 'New York': '</a:t>
            </a:r>
            <a:r>
              <a:rPr lang="nl-BE" sz="1600" err="1"/>
              <a:t>Albany</a:t>
            </a:r>
            <a:r>
              <a:rPr lang="nl-BE" sz="1600"/>
              <a:t>', 'Texas': 'Austin', 'Colorado': 'Denver'}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6234511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del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6234512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{'New York': 'Albany', 'Texas': 'Austin'}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AF7AB00-75F1-4266-883E-D4B0BF4B6CBD}"/>
              </a:ext>
            </a:extLst>
          </p:cNvPr>
          <p:cNvSpPr/>
          <p:nvPr/>
        </p:nvSpPr>
        <p:spPr>
          <a:xfrm>
            <a:off x="1306284" y="3938743"/>
            <a:ext cx="18327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9D602-9D8B-4160-8BED-1D7896217F67}"/>
              </a:ext>
            </a:extLst>
          </p:cNvPr>
          <p:cNvSpPr txBox="1"/>
          <p:nvPr/>
        </p:nvSpPr>
        <p:spPr>
          <a:xfrm>
            <a:off x="127645" y="3876634"/>
            <a:ext cx="1222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Adding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to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615522B-3CBA-4B2F-9D7B-16DDBAFA8FE0}"/>
              </a:ext>
            </a:extLst>
          </p:cNvPr>
          <p:cNvSpPr/>
          <p:nvPr/>
        </p:nvSpPr>
        <p:spPr>
          <a:xfrm flipH="1">
            <a:off x="10627462" y="3938743"/>
            <a:ext cx="20880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1EA86-1D61-40A0-B19E-9F846648BB33}"/>
              </a:ext>
            </a:extLst>
          </p:cNvPr>
          <p:cNvSpPr txBox="1"/>
          <p:nvPr/>
        </p:nvSpPr>
        <p:spPr>
          <a:xfrm>
            <a:off x="10836268" y="3845562"/>
            <a:ext cx="122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Remove</a:t>
            </a:r>
            <a:r>
              <a:rPr lang="nl-BE" sz="1600" b="1">
                <a:solidFill>
                  <a:srgbClr val="C00000"/>
                </a:solidFill>
              </a:rPr>
              <a:t> item </a:t>
            </a:r>
            <a:r>
              <a:rPr lang="nl-BE" sz="1600" b="1" err="1">
                <a:solidFill>
                  <a:srgbClr val="C00000"/>
                </a:solidFill>
              </a:rPr>
              <a:t>from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8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Checking</a:t>
            </a:r>
            <a:r>
              <a:rPr lang="nl-BE" b="1"/>
              <a:t> </a:t>
            </a:r>
            <a:r>
              <a:rPr lang="nl-BE" b="1" err="1"/>
              <a:t>for</a:t>
            </a:r>
            <a:r>
              <a:rPr lang="nl-BE" b="1"/>
              <a:t> </a:t>
            </a:r>
            <a:r>
              <a:rPr lang="nl-BE" b="1" err="1"/>
              <a:t>keys</a:t>
            </a:r>
            <a:r>
              <a:rPr lang="nl-BE" b="1"/>
              <a:t> &amp; </a:t>
            </a:r>
            <a:r>
              <a:rPr lang="nl-BE" b="1" err="1"/>
              <a:t>Iterating</a:t>
            </a:r>
            <a:r>
              <a:rPr lang="nl-BE" b="1"/>
              <a:t> over </a:t>
            </a:r>
            <a:r>
              <a:rPr lang="nl-BE" b="1" err="1"/>
              <a:t>dictionary</a:t>
            </a:r>
            <a:endParaRPr lang="nl-BE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020597" y="1911473"/>
            <a:ext cx="473828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#Checking if the key exist in the dictionary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#You can use “else” also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ofcourse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020596" y="5692531"/>
            <a:ext cx="473828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False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949537" y="1923803"/>
            <a:ext cx="556952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#Items() returns a list-like object containing tuples of key-value pairs</a:t>
            </a: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state, capital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dict_states.items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err="1">
                <a:solidFill>
                  <a:schemeClr val="accent1"/>
                </a:solidFill>
                <a:latin typeface="Consolas" panose="020B0609020204030204" pitchFamily="49" charset="0"/>
              </a:rPr>
              <a:t>f</a:t>
            </a: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err="1">
                <a:solidFill>
                  <a:schemeClr val="accent2"/>
                </a:solidFill>
                <a:latin typeface="Consolas" panose="020B0609020204030204" pitchFamily="49" charset="0"/>
              </a:rPr>
              <a:t>the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 capital of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state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is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capital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949537" y="5692531"/>
            <a:ext cx="556952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  <a:r>
              <a:rPr lang="en-US" sz="1600"/>
              <a:t>the capital of California is Sacramento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New York is Albany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Texas is Austin</a:t>
            </a:r>
          </a:p>
        </p:txBody>
      </p:sp>
    </p:spTree>
    <p:extLst>
      <p:ext uri="{BB962C8B-B14F-4D97-AF65-F5344CB8AC3E}">
        <p14:creationId xmlns:p14="http://schemas.microsoft.com/office/powerpoint/2010/main" val="6115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Exercise</a:t>
            </a:r>
            <a:r>
              <a:rPr lang="nl-BE" b="1"/>
              <a:t> </a:t>
            </a:r>
            <a:r>
              <a:rPr lang="nl-BE" b="1" err="1"/>
              <a:t>dictionary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nl-BE" sz="2000" dirty="0" err="1"/>
              <a:t>Create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empty </a:t>
            </a:r>
            <a:r>
              <a:rPr lang="nl-BE" sz="2000" dirty="0" err="1"/>
              <a:t>dictionary</a:t>
            </a:r>
            <a:r>
              <a:rPr lang="nl-BE" sz="2000" dirty="0"/>
              <a:t> </a:t>
            </a:r>
            <a:r>
              <a:rPr lang="nl-BE" sz="2000" dirty="0" err="1"/>
              <a:t>named</a:t>
            </a:r>
            <a:r>
              <a:rPr lang="nl-BE" sz="2000" dirty="0"/>
              <a:t> </a:t>
            </a:r>
            <a:r>
              <a:rPr lang="nl-BE" sz="2000" b="1" dirty="0"/>
              <a:t>captains</a:t>
            </a:r>
            <a:r>
              <a:rPr lang="nl-BE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000" dirty="0"/>
              <a:t>Using square bracket </a:t>
            </a:r>
            <a:r>
              <a:rPr lang="nl-BE" sz="2000" dirty="0" err="1"/>
              <a:t>notation</a:t>
            </a:r>
            <a:r>
              <a:rPr lang="nl-BE" sz="2000" dirty="0"/>
              <a:t>, enter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following</a:t>
            </a:r>
            <a:r>
              <a:rPr lang="nl-BE" sz="2000" dirty="0"/>
              <a:t> </a:t>
            </a:r>
            <a:r>
              <a:rPr lang="nl-BE" sz="2000" b="1" dirty="0"/>
              <a:t>data </a:t>
            </a:r>
            <a:r>
              <a:rPr lang="nl-BE" sz="2000" b="1" dirty="0" err="1"/>
              <a:t>into</a:t>
            </a:r>
            <a:r>
              <a:rPr lang="nl-BE" sz="2000" b="1" dirty="0"/>
              <a:t> </a:t>
            </a:r>
            <a:r>
              <a:rPr lang="nl-BE" sz="2000" b="1" dirty="0" err="1"/>
              <a:t>the</a:t>
            </a:r>
            <a:r>
              <a:rPr lang="nl-BE" sz="2000" b="1" dirty="0"/>
              <a:t> </a:t>
            </a:r>
            <a:r>
              <a:rPr lang="nl-BE" sz="2000" b="1" dirty="0" err="1"/>
              <a:t>dictionary</a:t>
            </a:r>
            <a:r>
              <a:rPr lang="nl-BE" sz="2000" b="1" dirty="0"/>
              <a:t> </a:t>
            </a:r>
            <a:r>
              <a:rPr lang="nl-BE" sz="2000" dirty="0" err="1"/>
              <a:t>one</a:t>
            </a:r>
            <a:r>
              <a:rPr lang="nl-BE" sz="2000" dirty="0"/>
              <a:t> item at </a:t>
            </a:r>
            <a:r>
              <a:rPr lang="nl-BE" sz="2000" dirty="0" err="1"/>
              <a:t>the</a:t>
            </a:r>
            <a:r>
              <a:rPr lang="nl-BE" sz="2000" dirty="0"/>
              <a:t> time: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Enterprise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Picard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nl-BE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Voyager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Janeway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Defiant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Sisko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</a:t>
            </a:r>
            <a:r>
              <a:rPr lang="en-US" sz="2000" b="1" dirty="0"/>
              <a:t>two if statements </a:t>
            </a:r>
            <a:r>
              <a:rPr lang="en-US" sz="2000" dirty="0"/>
              <a:t>that check if “Enterprise” and “Discovery” exist as keys in the dictionary. Set their values to “unknown” if the key does not exist.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a for loop to display the ship and captain names contained in the dictionary. For example, the </a:t>
            </a:r>
            <a:r>
              <a:rPr lang="en-US" sz="2000" dirty="0" err="1"/>
              <a:t>ouput</a:t>
            </a:r>
            <a:r>
              <a:rPr lang="en-US" sz="2000" dirty="0"/>
              <a:t> should look something like: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1600" i="1" dirty="0"/>
              <a:t>The enterprise is captained by Picard</a:t>
            </a:r>
          </a:p>
          <a:p>
            <a:pPr marL="457200" lvl="1" indent="0">
              <a:buNone/>
            </a:pPr>
            <a:endParaRPr lang="en-US" sz="1600" i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Delete “Discovery” from the dictionary.</a:t>
            </a:r>
          </a:p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49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How </a:t>
            </a:r>
            <a:r>
              <a:rPr lang="nl-BE" b="1" err="1"/>
              <a:t>to</a:t>
            </a:r>
            <a:r>
              <a:rPr lang="nl-BE" b="1"/>
              <a:t> </a:t>
            </a:r>
            <a:r>
              <a:rPr lang="nl-BE" b="1" err="1"/>
              <a:t>pick</a:t>
            </a:r>
            <a:r>
              <a:rPr lang="nl-BE" b="1"/>
              <a:t> a Data </a:t>
            </a:r>
            <a:r>
              <a:rPr lang="nl-BE" b="1" err="1"/>
              <a:t>Structure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dirty="0"/>
              <a:t>list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</a:p>
          <a:p>
            <a:pPr lvl="1"/>
            <a:r>
              <a:rPr lang="nl-BE" sz="2000" dirty="0"/>
              <a:t>The data has a </a:t>
            </a:r>
            <a:r>
              <a:rPr lang="nl-BE" sz="2000" err="1"/>
              <a:t>natural</a:t>
            </a:r>
            <a:r>
              <a:rPr lang="nl-BE" sz="2000" dirty="0"/>
              <a:t> order.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dirty="0" err="1"/>
              <a:t>primary</a:t>
            </a:r>
            <a:r>
              <a:rPr lang="nl-BE" sz="2000" dirty="0"/>
              <a:t> </a:t>
            </a:r>
            <a:r>
              <a:rPr lang="nl-BE" sz="2000" dirty="0" err="1"/>
              <a:t>purpose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data </a:t>
            </a:r>
            <a:r>
              <a:rPr lang="nl-BE" sz="2000" dirty="0" err="1"/>
              <a:t>structure</a:t>
            </a:r>
            <a:r>
              <a:rPr lang="nl-BE" sz="2000" dirty="0"/>
              <a:t> is iteration.</a:t>
            </a:r>
            <a:endParaRPr lang="nl-BE" sz="20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nl-BE" sz="2000" dirty="0">
              <a:ea typeface="Calibri"/>
              <a:cs typeface="Calibri"/>
            </a:endParaRPr>
          </a:p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err="1"/>
              <a:t>dictionary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  <a:endParaRPr lang="nl-BE" sz="2400" dirty="0">
              <a:cs typeface="Calibri"/>
            </a:endParaRPr>
          </a:p>
          <a:p>
            <a:pPr lvl="1"/>
            <a:r>
              <a:rPr lang="nl-BE" sz="2000" dirty="0"/>
              <a:t>The data is </a:t>
            </a:r>
            <a:r>
              <a:rPr lang="nl-BE" sz="2000" err="1"/>
              <a:t>unordered</a:t>
            </a:r>
            <a:r>
              <a:rPr lang="nl-BE" sz="2000" dirty="0"/>
              <a:t>, or </a:t>
            </a:r>
            <a:r>
              <a:rPr lang="nl-BE" sz="2000" err="1"/>
              <a:t>the</a:t>
            </a:r>
            <a:r>
              <a:rPr lang="nl-BE" sz="2000" dirty="0"/>
              <a:t> order does </a:t>
            </a:r>
            <a:r>
              <a:rPr lang="nl-BE" sz="2000" err="1"/>
              <a:t>not</a:t>
            </a:r>
            <a:r>
              <a:rPr lang="nl-BE" sz="2000" dirty="0"/>
              <a:t> matter.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err="1"/>
              <a:t>You</a:t>
            </a:r>
            <a:r>
              <a:rPr lang="nl-BE" sz="2000" dirty="0"/>
              <a:t> </a:t>
            </a:r>
            <a:r>
              <a:rPr lang="nl-BE" sz="2000" err="1"/>
              <a:t>need</a:t>
            </a:r>
            <a:r>
              <a:rPr lang="nl-BE" sz="2000" dirty="0"/>
              <a:t> a </a:t>
            </a:r>
            <a:r>
              <a:rPr lang="nl-BE" sz="2000" i="1" u="sng" err="1"/>
              <a:t>key-value</a:t>
            </a:r>
            <a:r>
              <a:rPr lang="nl-BE" sz="2000" i="1" u="sng" dirty="0"/>
              <a:t> </a:t>
            </a:r>
            <a:r>
              <a:rPr lang="nl-BE" sz="2000" i="1" u="sng" err="1"/>
              <a:t>relationship</a:t>
            </a:r>
            <a:r>
              <a:rPr lang="nl-BE" sz="2000" dirty="0"/>
              <a:t>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err="1"/>
              <a:t>primary</a:t>
            </a:r>
            <a:r>
              <a:rPr lang="nl-BE" sz="2000" dirty="0"/>
              <a:t> </a:t>
            </a:r>
            <a:r>
              <a:rPr lang="nl-BE" sz="2000" err="1"/>
              <a:t>purpose</a:t>
            </a:r>
            <a:r>
              <a:rPr lang="nl-BE" sz="2000" dirty="0"/>
              <a:t> of </a:t>
            </a:r>
            <a:r>
              <a:rPr lang="nl-BE" sz="2000" err="1"/>
              <a:t>the</a:t>
            </a:r>
            <a:r>
              <a:rPr lang="nl-BE" sz="2000" dirty="0"/>
              <a:t> data </a:t>
            </a:r>
            <a:r>
              <a:rPr lang="nl-BE" sz="2000" err="1"/>
              <a:t>structure</a:t>
            </a:r>
            <a:r>
              <a:rPr lang="nl-BE" sz="2000" dirty="0"/>
              <a:t> is </a:t>
            </a:r>
            <a:r>
              <a:rPr lang="nl-BE" sz="2000" i="1" u="sng" err="1"/>
              <a:t>looking</a:t>
            </a:r>
            <a:r>
              <a:rPr lang="nl-BE" sz="2000" i="1" u="sng" dirty="0"/>
              <a:t> up </a:t>
            </a:r>
            <a:r>
              <a:rPr lang="nl-BE" sz="2000" i="1" u="sng" err="1"/>
              <a:t>values</a:t>
            </a:r>
            <a:r>
              <a:rPr lang="nl-BE" sz="2000" dirty="0"/>
              <a:t>.</a:t>
            </a:r>
            <a:endParaRPr lang="nl-BE" dirty="0"/>
          </a:p>
          <a:p>
            <a:pPr marL="0" indent="0">
              <a:buNone/>
            </a:pPr>
            <a:endParaRPr lang="nl-BE" sz="2000"/>
          </a:p>
          <a:p>
            <a:pPr marL="457200" lvl="1" indent="0">
              <a:buNone/>
            </a:pPr>
            <a:endParaRPr lang="nl-BE"/>
          </a:p>
          <a:p>
            <a:pPr lvl="1"/>
            <a:endParaRPr lang="en-US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1563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Iterables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333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Enumerate</a:t>
            </a:r>
            <a:r>
              <a:rPr lang="nl-BE" b="1" dirty="0"/>
              <a:t> </a:t>
            </a:r>
            <a:r>
              <a:rPr lang="nl-BE" b="1" dirty="0" err="1"/>
              <a:t>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`enumerate`</a:t>
            </a:r>
            <a:r>
              <a:rPr lang="en-US" dirty="0"/>
              <a:t> function accepts an </a:t>
            </a:r>
            <a:r>
              <a:rPr lang="en-US" dirty="0" err="1"/>
              <a:t>iterable</a:t>
            </a:r>
            <a:r>
              <a:rPr lang="en-US" dirty="0"/>
              <a:t> as an input, and returns a new </a:t>
            </a:r>
            <a:r>
              <a:rPr lang="en-US" dirty="0" err="1"/>
              <a:t>iterable</a:t>
            </a:r>
            <a:r>
              <a:rPr lang="en-US" dirty="0"/>
              <a:t> that produces a tuple of the iteration-count and the corresponding item from the original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1" y="2858742"/>
            <a:ext cx="7797799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track which entries of an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iterable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store the value `None`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# manually track iteration-count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+ 1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</p:spTree>
    <p:extLst>
      <p:ext uri="{BB962C8B-B14F-4D97-AF65-F5344CB8AC3E}">
        <p14:creationId xmlns:p14="http://schemas.microsoft.com/office/powerpoint/2010/main" val="35407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Enumerate</a:t>
            </a:r>
            <a:r>
              <a:rPr lang="nl-BE" b="1" dirty="0"/>
              <a:t> </a:t>
            </a:r>
            <a:r>
              <a:rPr lang="nl-BE" b="1" dirty="0" err="1"/>
              <a:t>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`enumerate`</a:t>
            </a:r>
            <a:r>
              <a:rPr lang="en-US" dirty="0"/>
              <a:t> function accepts an </a:t>
            </a:r>
            <a:r>
              <a:rPr lang="en-US" dirty="0" err="1"/>
              <a:t>iterable</a:t>
            </a:r>
            <a:r>
              <a:rPr lang="en-US" dirty="0"/>
              <a:t> as an input, and returns a new </a:t>
            </a:r>
            <a:r>
              <a:rPr lang="en-US" dirty="0" err="1"/>
              <a:t>iterable</a:t>
            </a:r>
            <a:r>
              <a:rPr lang="en-US" dirty="0"/>
              <a:t> that produces a tuple of the iteration-count and the corresponding item from the original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1" y="2858742"/>
            <a:ext cx="7797799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track which entries of an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iterable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store the value `None`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# manually track iteration-count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+ 1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</p:spTree>
    <p:extLst>
      <p:ext uri="{BB962C8B-B14F-4D97-AF65-F5344CB8AC3E}">
        <p14:creationId xmlns:p14="http://schemas.microsoft.com/office/powerpoint/2010/main" val="2134869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Enumerate</a:t>
            </a:r>
            <a:r>
              <a:rPr lang="nl-BE" b="1" dirty="0"/>
              <a:t> </a:t>
            </a:r>
            <a:r>
              <a:rPr lang="nl-BE" b="1" dirty="0" err="1"/>
              <a:t>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We can simplify this code, and avoid having to initialize or increment the </a:t>
            </a:r>
            <a:r>
              <a:rPr lang="en-US" dirty="0" err="1"/>
              <a:t>iter_cnt</a:t>
            </a:r>
            <a:r>
              <a:rPr lang="en-US" dirty="0"/>
              <a:t> variable, by utilizing enumerate along with tuple-unpacking.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C4FA473-C201-426F-BB41-D607B3FB94B3}"/>
              </a:ext>
            </a:extLst>
          </p:cNvPr>
          <p:cNvSpPr txBox="1">
            <a:spLocks/>
          </p:cNvSpPr>
          <p:nvPr/>
        </p:nvSpPr>
        <p:spPr>
          <a:xfrm>
            <a:off x="838200" y="2753361"/>
            <a:ext cx="7584440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using the `enumerate` function to keep iteration-count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enumerate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</p:spTree>
    <p:extLst>
      <p:ext uri="{BB962C8B-B14F-4D97-AF65-F5344CB8AC3E}">
        <p14:creationId xmlns:p14="http://schemas.microsoft.com/office/powerpoint/2010/main" val="325811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 &amp; Comprehension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324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Last week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Repetition of what we saw last week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4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pPr algn="l"/>
            <a:r>
              <a:rPr lang="nl-BE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Filter, Zip &amp; Map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9249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Filter </a:t>
            </a:r>
            <a:r>
              <a:rPr lang="nl-BE" b="1" dirty="0" err="1"/>
              <a:t>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You can also use `</a:t>
            </a:r>
            <a:r>
              <a:rPr lang="en-US" b="1" i="1" dirty="0"/>
              <a:t>filter()</a:t>
            </a:r>
            <a:r>
              <a:rPr lang="en-US" dirty="0"/>
              <a:t>` function with normal function instead of lambda function.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506894"/>
            <a:ext cx="9081555" cy="26706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x %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endParaRPr lang="en-US" sz="15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=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numbers))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535084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Filter </a:t>
            </a:r>
            <a:r>
              <a:rPr lang="nl-BE" b="1" dirty="0" err="1"/>
              <a:t>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In Python, the `</a:t>
            </a:r>
            <a:r>
              <a:rPr lang="en-US" b="1" i="1" dirty="0"/>
              <a:t>filter()</a:t>
            </a:r>
            <a:r>
              <a:rPr lang="en-US" dirty="0"/>
              <a:t>` function is a built-in function that is used to filter elements from a sequence (such as a list, tuple, or string) based on a certain condition. The function takes two arguments: a function and an </a:t>
            </a:r>
            <a:r>
              <a:rPr lang="en-US" dirty="0" err="1"/>
              <a:t>iterable</a:t>
            </a:r>
            <a:r>
              <a:rPr lang="en-US" dirty="0"/>
              <a:t> (e.g. a list). The function is applied to each element in the </a:t>
            </a:r>
            <a:r>
              <a:rPr lang="en-US" dirty="0" err="1"/>
              <a:t>iterable</a:t>
            </a:r>
            <a:r>
              <a:rPr lang="en-US" dirty="0"/>
              <a:t>, and if the function returns </a:t>
            </a:r>
            <a:r>
              <a:rPr lang="en-US" b="1" dirty="0"/>
              <a:t>True</a:t>
            </a:r>
            <a:r>
              <a:rPr lang="en-US" dirty="0"/>
              <a:t> for an element, </a:t>
            </a:r>
            <a:r>
              <a:rPr lang="en-US" b="1" dirty="0"/>
              <a:t>that element is included in the output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`</a:t>
            </a:r>
            <a:r>
              <a:rPr lang="en-US" b="1" i="1" dirty="0"/>
              <a:t>filter()</a:t>
            </a:r>
            <a:r>
              <a:rPr lang="en-US" dirty="0"/>
              <a:t>` is being used to filter out even numbers from the numbers list. </a:t>
            </a:r>
            <a:r>
              <a:rPr lang="en-US" b="1" dirty="0"/>
              <a:t>The function passed to filter() is lambda x: x % 2 == 0</a:t>
            </a:r>
            <a:r>
              <a:rPr lang="en-US" dirty="0"/>
              <a:t>, which checks if a number is even (i.e. if it is divisible by 2 with no remainder).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461802"/>
            <a:ext cx="9081555" cy="1715784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filter() to filter out even numbers from a list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lambda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x: x % 2 == 0, numbers))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20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Filter </a:t>
            </a:r>
            <a:r>
              <a:rPr lang="nl-BE" b="1" dirty="0" err="1"/>
              <a:t>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You can also use `</a:t>
            </a:r>
            <a:r>
              <a:rPr lang="en-US" b="1" i="1" dirty="0"/>
              <a:t>filter()</a:t>
            </a:r>
            <a:r>
              <a:rPr lang="en-US" dirty="0"/>
              <a:t>` function with normal function instead of lambda function.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506894"/>
            <a:ext cx="9081555" cy="26706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x %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endParaRPr lang="en-US" sz="15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numbers))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630923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Zip </a:t>
            </a:r>
            <a:r>
              <a:rPr lang="nl-BE" b="1" dirty="0" err="1"/>
              <a:t>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`zip()`</a:t>
            </a:r>
            <a:r>
              <a:rPr lang="en-US" dirty="0"/>
              <a:t> function in Python </a:t>
            </a:r>
            <a:r>
              <a:rPr lang="en-US" b="1" dirty="0"/>
              <a:t>combines two or more </a:t>
            </a:r>
            <a:r>
              <a:rPr lang="en-US" b="1" dirty="0" err="1"/>
              <a:t>iterables</a:t>
            </a:r>
            <a:r>
              <a:rPr lang="en-US" dirty="0"/>
              <a:t> (such as lists, tuples, or strings) into a single </a:t>
            </a:r>
            <a:r>
              <a:rPr lang="en-US" dirty="0" err="1"/>
              <a:t>iterable</a:t>
            </a:r>
            <a:r>
              <a:rPr lang="en-US" dirty="0"/>
              <a:t> of tuples. Each tuple contains an element from each of the input </a:t>
            </a:r>
            <a:r>
              <a:rPr lang="en-US" dirty="0" err="1"/>
              <a:t>iterables</a:t>
            </a:r>
            <a:r>
              <a:rPr lang="en-US" dirty="0"/>
              <a:t>, and the number of tuples in the output </a:t>
            </a:r>
            <a:r>
              <a:rPr lang="en-US" dirty="0" err="1"/>
              <a:t>iterable</a:t>
            </a:r>
            <a:r>
              <a:rPr lang="en-US" dirty="0"/>
              <a:t> is equal to the length of the shortest input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b="1" i="1" dirty="0"/>
              <a:t>`zip()`</a:t>
            </a:r>
            <a:r>
              <a:rPr lang="en-US" dirty="0"/>
              <a:t> is being used to combine the </a:t>
            </a:r>
            <a:r>
              <a:rPr lang="en-US" b="1" dirty="0"/>
              <a:t>names</a:t>
            </a:r>
            <a:r>
              <a:rPr lang="en-US" dirty="0"/>
              <a:t> and </a:t>
            </a:r>
            <a:r>
              <a:rPr lang="en-US" b="1" dirty="0"/>
              <a:t>ages</a:t>
            </a:r>
            <a:r>
              <a:rPr lang="en-US" dirty="0"/>
              <a:t> lists into a single list of tuples. Each tuple contains the corresponding name and age from the two lists.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232640"/>
            <a:ext cx="9081555" cy="174576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22), ('Bob', 20), ('Charlie', 21)]</a:t>
            </a:r>
          </a:p>
        </p:txBody>
      </p:sp>
    </p:spTree>
    <p:extLst>
      <p:ext uri="{BB962C8B-B14F-4D97-AF65-F5344CB8AC3E}">
        <p14:creationId xmlns:p14="http://schemas.microsoft.com/office/powerpoint/2010/main" val="1196339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Zip </a:t>
            </a:r>
            <a:r>
              <a:rPr lang="nl-BE" b="1" dirty="0" err="1"/>
              <a:t>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/>
              <a:t>You can also use the zip() function with more than two </a:t>
            </a:r>
            <a:r>
              <a:rPr lang="en-US" sz="2000" dirty="0" err="1"/>
              <a:t>iterables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You can also unzip the zipped </a:t>
            </a:r>
            <a:r>
              <a:rPr lang="en-US" sz="2000" b="1" dirty="0" err="1"/>
              <a:t>iterable</a:t>
            </a:r>
            <a:r>
              <a:rPr lang="en-US" sz="2000" b="1" dirty="0"/>
              <a:t> </a:t>
            </a:r>
            <a:r>
              <a:rPr lang="en-US" sz="2000" dirty="0"/>
              <a:t>using the zip() method again with the * operator,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268898"/>
            <a:ext cx="9081555" cy="209120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gender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'F'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22, 'F'), ('Bob', 20, 'M'), ('Charlie', 21, 'M')]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C7FD8E7-2B95-4407-902F-260BA3DB9AF2}"/>
              </a:ext>
            </a:extLst>
          </p:cNvPr>
          <p:cNvSpPr txBox="1">
            <a:spLocks/>
          </p:cNvSpPr>
          <p:nvPr/>
        </p:nvSpPr>
        <p:spPr>
          <a:xfrm>
            <a:off x="838199" y="5213984"/>
            <a:ext cx="9081555" cy="92134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 =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*combined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1892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Map </a:t>
            </a:r>
            <a:r>
              <a:rPr lang="nl-BE" b="1" dirty="0" err="1"/>
              <a:t>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900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`map()`</a:t>
            </a:r>
            <a:r>
              <a:rPr lang="en-US" dirty="0"/>
              <a:t> function applies a given function to each item of an </a:t>
            </a:r>
            <a:r>
              <a:rPr lang="en-US" dirty="0" err="1"/>
              <a:t>iterable</a:t>
            </a:r>
            <a:r>
              <a:rPr lang="en-US" dirty="0"/>
              <a:t> (e.g. list, tuple, set, etc.) and returns an iterator of the results.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649504"/>
            <a:ext cx="9081555" cy="360905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double(x):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5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x*2</a:t>
            </a:r>
          </a:p>
          <a:p>
            <a:pPr marL="0" indent="0" hangingPunct="1">
              <a:buNone/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list of numbers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use map to apply double function to each number in the list</a:t>
            </a:r>
          </a:p>
          <a:p>
            <a:pPr marL="0" indent="0" hangingPunct="1">
              <a:buNone/>
            </a:pP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(double, numbers)</a:t>
            </a:r>
          </a:p>
          <a:p>
            <a:pPr marL="0" indent="0" hangingPunct="1">
              <a:buNone/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the map object can be converted to a list or tuple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))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Output: [2, 4, 6, 8]</a:t>
            </a:r>
          </a:p>
        </p:txBody>
      </p:sp>
    </p:spTree>
    <p:extLst>
      <p:ext uri="{BB962C8B-B14F-4D97-AF65-F5344CB8AC3E}">
        <p14:creationId xmlns:p14="http://schemas.microsoft.com/office/powerpoint/2010/main" val="980144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err="1"/>
              <a:t>Repetition</a:t>
            </a:r>
            <a:r>
              <a:rPr lang="nl-BE" b="1" dirty="0"/>
              <a:t> of </a:t>
            </a:r>
            <a:r>
              <a:rPr lang="nl-BE" b="1" dirty="0" err="1"/>
              <a:t>this</a:t>
            </a:r>
            <a:r>
              <a:rPr lang="nl-BE" b="1" dirty="0"/>
              <a:t> </a:t>
            </a:r>
            <a:r>
              <a:rPr lang="nl-BE" b="1" dirty="0" err="1"/>
              <a:t>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a </a:t>
            </a:r>
            <a:r>
              <a:rPr lang="nl-BE" dirty="0" err="1"/>
              <a:t>dictionary</a:t>
            </a:r>
            <a:r>
              <a:rPr lang="nl-BE" dirty="0"/>
              <a:t>?</a:t>
            </a:r>
          </a:p>
          <a:p>
            <a:r>
              <a:rPr lang="en-US" dirty="0"/>
              <a:t>Define the relationship between a key and its value.</a:t>
            </a:r>
          </a:p>
          <a:p>
            <a:r>
              <a:rPr lang="en-US" dirty="0"/>
              <a:t>How can you get a value out of a dictionary?</a:t>
            </a:r>
          </a:p>
          <a:p>
            <a:r>
              <a:rPr lang="en-US" dirty="0"/>
              <a:t>How can you check if a key is within a dictionary</a:t>
            </a:r>
          </a:p>
          <a:p>
            <a:r>
              <a:rPr lang="en-US" dirty="0"/>
              <a:t>How can you add a value to a dictionary?</a:t>
            </a:r>
          </a:p>
          <a:p>
            <a:r>
              <a:rPr lang="en-US" dirty="0"/>
              <a:t>How can you delete a value to a dictionary?</a:t>
            </a:r>
          </a:p>
          <a:p>
            <a:r>
              <a:rPr lang="en-US" dirty="0"/>
              <a:t>How can you filter in Python and give and example.</a:t>
            </a:r>
          </a:p>
          <a:p>
            <a:r>
              <a:rPr lang="en-US" dirty="0"/>
              <a:t>How does the Zip function work?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8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Goals of this lesson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dictionary</a:t>
            </a:r>
            <a:r>
              <a:rPr lang="nl-BE" dirty="0"/>
              <a:t> data </a:t>
            </a:r>
            <a:r>
              <a:rPr lang="nl-BE" dirty="0" err="1"/>
              <a:t>structure</a:t>
            </a:r>
            <a:r>
              <a:rPr lang="nl-BE" dirty="0"/>
              <a:t> 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enumerate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using</a:t>
            </a:r>
            <a:r>
              <a:rPr lang="nl-BE" dirty="0"/>
              <a:t> it.</a:t>
            </a:r>
          </a:p>
          <a:p>
            <a:r>
              <a:rPr lang="nl-BE" dirty="0"/>
              <a:t>Student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Filter(), Zip() &amp; Map() </a:t>
            </a:r>
            <a:r>
              <a:rPr lang="nl-BE" dirty="0" err="1"/>
              <a:t>functions</a:t>
            </a:r>
            <a:r>
              <a:rPr lang="nl-B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Content </a:t>
            </a:r>
            <a:r>
              <a:rPr lang="nl-BE" b="1" err="1"/>
              <a:t>table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364685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dirty="0"/>
              <a:t>Data </a:t>
            </a:r>
            <a:r>
              <a:rPr lang="nl-BE" sz="3200" dirty="0" err="1"/>
              <a:t>structure</a:t>
            </a:r>
            <a:r>
              <a:rPr lang="nl-BE" sz="3200" dirty="0"/>
              <a:t>: </a:t>
            </a:r>
            <a:r>
              <a:rPr lang="nl-BE" sz="3200" dirty="0" err="1"/>
              <a:t>dictionary</a:t>
            </a:r>
            <a:endParaRPr lang="nl-BE" sz="3200" dirty="0"/>
          </a:p>
          <a:p>
            <a:r>
              <a:rPr lang="nl-BE" sz="3200" dirty="0" err="1">
                <a:cs typeface="Calibri"/>
              </a:rPr>
              <a:t>Iterables</a:t>
            </a:r>
            <a:endParaRPr lang="nl-BE" sz="3200" dirty="0">
              <a:cs typeface="Calibri"/>
            </a:endParaRPr>
          </a:p>
          <a:p>
            <a:r>
              <a:rPr lang="nl-BE" sz="3200" dirty="0">
                <a:cs typeface="Calibri"/>
              </a:rPr>
              <a:t>Generators &amp; </a:t>
            </a:r>
            <a:r>
              <a:rPr lang="nl-BE" sz="3200" dirty="0" err="1">
                <a:cs typeface="Calibri"/>
              </a:rPr>
              <a:t>Comprehension</a:t>
            </a:r>
            <a:r>
              <a:rPr lang="nl-BE" sz="3200" dirty="0">
                <a:cs typeface="Calibri"/>
              </a:rPr>
              <a:t> </a:t>
            </a:r>
            <a:r>
              <a:rPr lang="nl-BE" sz="3200" dirty="0" err="1">
                <a:cs typeface="Calibri"/>
              </a:rPr>
              <a:t>Expressions</a:t>
            </a:r>
            <a:endParaRPr lang="nl-BE" sz="3200" dirty="0">
              <a:cs typeface="Calibri"/>
            </a:endParaRPr>
          </a:p>
          <a:p>
            <a:r>
              <a:rPr lang="nl-BE" sz="3200" dirty="0">
                <a:cs typeface="Calibri"/>
              </a:rPr>
              <a:t>Filter, Zip &amp; Map </a:t>
            </a:r>
          </a:p>
          <a:p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pPr marL="0" indent="0">
              <a:buNone/>
            </a:pPr>
            <a:endParaRPr lang="nl-BE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structure: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724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Data </a:t>
            </a:r>
            <a:r>
              <a:rPr lang="nl-BE" b="1" err="1"/>
              <a:t>structure</a:t>
            </a:r>
            <a:r>
              <a:rPr lang="nl-BE" b="1"/>
              <a:t> 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data structure models a collection of data, such as a list of number, a row in a spreadsheet, or a record in a database. Modeling the data that your program interacts with using the right data structure is often the key to writing simple and effective code</a:t>
            </a:r>
            <a:endParaRPr lang="en-US"/>
          </a:p>
        </p:txBody>
      </p:sp>
      <p:pic>
        <p:nvPicPr>
          <p:cNvPr id="1026" name="Picture 2" descr="Python Data Structures: Built-in tools to manipulate data">
            <a:extLst>
              <a:ext uri="{FF2B5EF4-FFF2-40B4-BE49-F238E27FC236}">
                <a16:creationId xmlns:a16="http://schemas.microsoft.com/office/drawing/2014/main" id="{CC9C7354-9A82-4284-B8B7-C64457E9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2" y="3429000"/>
            <a:ext cx="50958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Dictionaries</a:t>
            </a:r>
            <a:r>
              <a:rPr lang="nl-BE" b="1"/>
              <a:t> 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Dictionaries are Python’s implementation of a data structure that is more generally known as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map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A dictionary consists of a collection of key-value pairs. Each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key-value pair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maps the key to its associated value. The key in a key-value pair is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unique name 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that identifies the value of the pair.</a:t>
            </a:r>
            <a:endParaRPr lang="en-US" sz="240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164352" y="3708119"/>
            <a:ext cx="4931648" cy="25068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Dictionaries, Tuples, and Sets in Python - Programmathically">
            <a:extLst>
              <a:ext uri="{FF2B5EF4-FFF2-40B4-BE49-F238E27FC236}">
                <a16:creationId xmlns:a16="http://schemas.microsoft.com/office/drawing/2014/main" id="{864F6A68-EB92-41D4-96B1-953CED6B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12" y="3708119"/>
            <a:ext cx="4633684" cy="25068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1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/>
              <a:t>Dictionary </a:t>
            </a:r>
            <a:r>
              <a:rPr lang="nl-BE" b="1" err="1"/>
              <a:t>States</a:t>
            </a:r>
            <a:r>
              <a:rPr lang="nl-BE" b="1"/>
              <a:t>/</a:t>
            </a:r>
            <a:r>
              <a:rPr lang="nl-BE" b="1" err="1"/>
              <a:t>capitals</a:t>
            </a:r>
            <a:r>
              <a:rPr lang="nl-BE" b="1"/>
              <a:t> </a:t>
            </a:r>
            <a:r>
              <a:rPr lang="nl-BE" b="1" err="1"/>
              <a:t>example</a:t>
            </a:r>
            <a:r>
              <a:rPr lang="nl-BE" b="1"/>
              <a:t> </a:t>
            </a:r>
            <a:endParaRPr lang="en-US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could use a dictionary to store the names of states and their capitals:</a:t>
            </a:r>
          </a:p>
          <a:p>
            <a:pPr marL="0" indent="0">
              <a:buNone/>
            </a:pPr>
            <a:endParaRPr lang="en-US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6422152" y="3194808"/>
            <a:ext cx="4931648" cy="181658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83495"/>
              </p:ext>
            </p:extLst>
          </p:nvPr>
        </p:nvGraphicFramePr>
        <p:xfrm>
          <a:off x="923238" y="3194807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“California”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“Sacramento”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“New York”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Albany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“Texas”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“Austin”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0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err="1"/>
              <a:t>Accessing</a:t>
            </a:r>
            <a:r>
              <a:rPr lang="nl-BE" b="1"/>
              <a:t> </a:t>
            </a:r>
            <a:r>
              <a:rPr lang="nl-BE" b="1" err="1"/>
              <a:t>dictionary</a:t>
            </a:r>
            <a:r>
              <a:rPr lang="nl-BE" b="1"/>
              <a:t> </a:t>
            </a:r>
            <a:r>
              <a:rPr lang="nl-BE" b="1" err="1"/>
              <a:t>values</a:t>
            </a:r>
            <a:endParaRPr lang="nl-BE" b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Of course, dictionary elements must be accessible somehow. If you don’t get them by index, then how do you get them? A value is retrieved from a dictionary by specifying its corresponding key in square brackets ([]):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963848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Rockies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Boston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Red Sox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Twins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Milwaukee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Brewers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Seattle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Mariners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963849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Twins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nl-BE" sz="1600" err="1"/>
              <a:t>Rockies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628871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Barca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Madrid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628872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Barca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en-US" sz="1600"/>
              <a:t>Madrid</a:t>
            </a:r>
          </a:p>
        </p:txBody>
      </p:sp>
    </p:spTree>
    <p:extLst>
      <p:ext uri="{BB962C8B-B14F-4D97-AF65-F5344CB8AC3E}">
        <p14:creationId xmlns:p14="http://schemas.microsoft.com/office/powerpoint/2010/main" val="156474054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7" ma:contentTypeDescription="Een nieuw document maken." ma:contentTypeScope="" ma:versionID="14c5700b56297cf9c66eff42b9f64bd4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4e421ba7028bb8b9c0acf45abfb7d816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14674-bb2d-4c45-94ea-39f42762d3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A37897-CF46-4B8E-B11C-A11B11EC4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9b614674-bb2d-4c45-94ea-39f42762d3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 week4</Template>
  <TotalTime>1201</TotalTime>
  <Words>2358</Words>
  <Application>Microsoft Office PowerPoint</Application>
  <PresentationFormat>Widescreen</PresentationFormat>
  <Paragraphs>314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Roboto Slab</vt:lpstr>
      <vt:lpstr>source sans pro</vt:lpstr>
      <vt:lpstr>Tahoma</vt:lpstr>
      <vt:lpstr>Kantoorthema</vt:lpstr>
      <vt:lpstr>PowerPoint Presentation</vt:lpstr>
      <vt:lpstr>Last week</vt:lpstr>
      <vt:lpstr>Goals of this lesson</vt:lpstr>
      <vt:lpstr>Content table</vt:lpstr>
      <vt:lpstr>Data structure: Dictionary</vt:lpstr>
      <vt:lpstr>Data structure </vt:lpstr>
      <vt:lpstr>Dictionaries </vt:lpstr>
      <vt:lpstr>Dictionary States/capitals example </vt:lpstr>
      <vt:lpstr>Accessing dictionary values</vt:lpstr>
      <vt:lpstr>Relationship key and value</vt:lpstr>
      <vt:lpstr>Adding &amp; removing dictionary values</vt:lpstr>
      <vt:lpstr>Checking for keys &amp; Iterating over dictionary</vt:lpstr>
      <vt:lpstr>Exercise dictionary</vt:lpstr>
      <vt:lpstr>How to pick a Data Structure</vt:lpstr>
      <vt:lpstr>Iterables</vt:lpstr>
      <vt:lpstr>Enumerate function</vt:lpstr>
      <vt:lpstr>Enumerate function</vt:lpstr>
      <vt:lpstr>Enumerate function</vt:lpstr>
      <vt:lpstr>Generators &amp; Comprehension Expressions</vt:lpstr>
      <vt:lpstr>Filter, Zip &amp; Map</vt:lpstr>
      <vt:lpstr>Filter function</vt:lpstr>
      <vt:lpstr>Filter function</vt:lpstr>
      <vt:lpstr>Filter function</vt:lpstr>
      <vt:lpstr>Zip function</vt:lpstr>
      <vt:lpstr>Zip function</vt:lpstr>
      <vt:lpstr>Map function</vt:lpstr>
      <vt:lpstr>Repetition of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28</cp:revision>
  <dcterms:created xsi:type="dcterms:W3CDTF">2022-06-21T13:01:39Z</dcterms:created>
  <dcterms:modified xsi:type="dcterms:W3CDTF">2023-01-18T11:57:21Z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