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2"/>
  </p:notesMasterIdLst>
  <p:sldIdLst>
    <p:sldId id="263" r:id="rId5"/>
    <p:sldId id="265" r:id="rId6"/>
    <p:sldId id="292" r:id="rId7"/>
    <p:sldId id="268" r:id="rId8"/>
    <p:sldId id="322" r:id="rId9"/>
    <p:sldId id="304" r:id="rId10"/>
    <p:sldId id="266" r:id="rId11"/>
    <p:sldId id="302" r:id="rId12"/>
    <p:sldId id="303" r:id="rId13"/>
    <p:sldId id="305" r:id="rId14"/>
    <p:sldId id="306" r:id="rId15"/>
    <p:sldId id="307" r:id="rId16"/>
    <p:sldId id="284" r:id="rId17"/>
    <p:sldId id="308" r:id="rId18"/>
    <p:sldId id="319" r:id="rId19"/>
    <p:sldId id="310" r:id="rId20"/>
    <p:sldId id="315" r:id="rId21"/>
    <p:sldId id="312" r:id="rId22"/>
    <p:sldId id="313" r:id="rId23"/>
    <p:sldId id="314" r:id="rId24"/>
    <p:sldId id="321" r:id="rId25"/>
    <p:sldId id="335" r:id="rId26"/>
    <p:sldId id="323" r:id="rId27"/>
    <p:sldId id="317" r:id="rId28"/>
    <p:sldId id="320" r:id="rId29"/>
    <p:sldId id="327" r:id="rId30"/>
    <p:sldId id="324" r:id="rId31"/>
    <p:sldId id="326" r:id="rId32"/>
    <p:sldId id="325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309" r:id="rId4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2FA"/>
    <a:srgbClr val="6AB0DE"/>
    <a:srgbClr val="C00000"/>
    <a:srgbClr val="E30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EB814-A0A9-4D8A-9D8E-C04CF9C6C236}" v="6" dt="2022-10-26T15:51:48.456"/>
    <p1510:client id="{A62D6D71-7CB5-4D11-BB9D-D30AECB3E0AC}" v="1" dt="2022-09-06T11:08:03.003"/>
    <p1510:client id="{BB2E67BC-ACA6-4D96-8938-912C923802D9}" v="40" dt="2022-09-05T14:21:55.4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5" autoAdjust="0"/>
    <p:restoredTop sz="86657" autoAdjust="0"/>
  </p:normalViewPr>
  <p:slideViewPr>
    <p:cSldViewPr snapToGrid="0">
      <p:cViewPr varScale="1">
        <p:scale>
          <a:sx n="58" d="100"/>
          <a:sy n="58" d="100"/>
        </p:scale>
        <p:origin x="91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76BDB-6153-47CC-BA45-D51AE7AEEC4D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50DCF-CE07-47AA-95E3-B8E70D0F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73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8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01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00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55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03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35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41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8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94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55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30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360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C3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superclass 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linearization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is an algorithm used primarily to obtain the order in which methods should be inherited in the presence of multiple inheritance.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696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425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https://www.dataquest.io/blog/python-generators-tutorial/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741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https://www.dataquest.io/blog/python-generators-tutorial/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27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https://www.dataquest.io/blog/python-generators-tutorial/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237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732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246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592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939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54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49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307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67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52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18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67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76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68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89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FD08E83C-29B9-4030-95FE-681D73EE3FAE}"/>
              </a:ext>
            </a:extLst>
          </p:cNvPr>
          <p:cNvSpPr/>
          <p:nvPr userDrawn="1"/>
        </p:nvSpPr>
        <p:spPr>
          <a:xfrm>
            <a:off x="4256116" y="0"/>
            <a:ext cx="7935884" cy="5343926"/>
          </a:xfrm>
          <a:custGeom>
            <a:avLst/>
            <a:gdLst>
              <a:gd name="connsiteX0" fmla="*/ 473826 w 6691746"/>
              <a:gd name="connsiteY0" fmla="*/ 16625 h 4613563"/>
              <a:gd name="connsiteX1" fmla="*/ 6691746 w 6691746"/>
              <a:gd name="connsiteY1" fmla="*/ 0 h 4613563"/>
              <a:gd name="connsiteX2" fmla="*/ 6683433 w 6691746"/>
              <a:gd name="connsiteY2" fmla="*/ 4613563 h 4613563"/>
              <a:gd name="connsiteX3" fmla="*/ 0 w 6691746"/>
              <a:gd name="connsiteY3" fmla="*/ 3865418 h 4613563"/>
              <a:gd name="connsiteX4" fmla="*/ 473826 w 6691746"/>
              <a:gd name="connsiteY4" fmla="*/ 16625 h 461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1746" h="4613563">
                <a:moveTo>
                  <a:pt x="473826" y="16625"/>
                </a:moveTo>
                <a:lnTo>
                  <a:pt x="6691746" y="0"/>
                </a:lnTo>
                <a:lnTo>
                  <a:pt x="6683433" y="4613563"/>
                </a:lnTo>
                <a:lnTo>
                  <a:pt x="0" y="3865418"/>
                </a:lnTo>
                <a:lnTo>
                  <a:pt x="473826" y="16625"/>
                </a:lnTo>
                <a:close/>
              </a:path>
            </a:pathLst>
          </a:cu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A99A4F-35CE-47F0-8C3E-203AE0949D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640" y="203420"/>
            <a:ext cx="3297850" cy="126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ndertitel 2">
            <a:extLst>
              <a:ext uri="{FF2B5EF4-FFF2-40B4-BE49-F238E27FC236}">
                <a16:creationId xmlns:a16="http://schemas.microsoft.com/office/drawing/2014/main" id="{7A68A714-4E45-4A04-B828-B282FA62E7BB}"/>
              </a:ext>
            </a:extLst>
          </p:cNvPr>
          <p:cNvSpPr txBox="1">
            <a:spLocks/>
          </p:cNvSpPr>
          <p:nvPr userDrawn="1"/>
        </p:nvSpPr>
        <p:spPr>
          <a:xfrm>
            <a:off x="1450282" y="5343926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28" name="Ondertitel 2">
            <a:extLst>
              <a:ext uri="{FF2B5EF4-FFF2-40B4-BE49-F238E27FC236}">
                <a16:creationId xmlns:a16="http://schemas.microsoft.com/office/drawing/2014/main" id="{8A446F7F-F106-4612-85BC-FC020C0B34DC}"/>
              </a:ext>
            </a:extLst>
          </p:cNvPr>
          <p:cNvSpPr txBox="1">
            <a:spLocks/>
          </p:cNvSpPr>
          <p:nvPr userDrawn="1"/>
        </p:nvSpPr>
        <p:spPr>
          <a:xfrm>
            <a:off x="1450282" y="5898693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36" name="Ondertitel 2">
            <a:extLst>
              <a:ext uri="{FF2B5EF4-FFF2-40B4-BE49-F238E27FC236}">
                <a16:creationId xmlns:a16="http://schemas.microsoft.com/office/drawing/2014/main" id="{DB1150AE-9B1F-43AF-B4A6-C1581C0B3127}"/>
              </a:ext>
            </a:extLst>
          </p:cNvPr>
          <p:cNvSpPr txBox="1">
            <a:spLocks/>
          </p:cNvSpPr>
          <p:nvPr userDrawn="1"/>
        </p:nvSpPr>
        <p:spPr>
          <a:xfrm>
            <a:off x="1" y="462498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/>
              <a:t>Toegepaste Informatica</a:t>
            </a:r>
          </a:p>
        </p:txBody>
      </p:sp>
      <p:sp>
        <p:nvSpPr>
          <p:cNvPr id="38" name="Minteken 37">
            <a:extLst>
              <a:ext uri="{FF2B5EF4-FFF2-40B4-BE49-F238E27FC236}">
                <a16:creationId xmlns:a16="http://schemas.microsoft.com/office/drawing/2014/main" id="{FFEC5E01-43EA-497E-BCC0-939DBCAFA0AC}"/>
              </a:ext>
            </a:extLst>
          </p:cNvPr>
          <p:cNvSpPr/>
          <p:nvPr userDrawn="1"/>
        </p:nvSpPr>
        <p:spPr>
          <a:xfrm rot="5400000">
            <a:off x="-183168" y="5307680"/>
            <a:ext cx="2851263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1" name="Ondertitel 2">
            <a:extLst>
              <a:ext uri="{FF2B5EF4-FFF2-40B4-BE49-F238E27FC236}">
                <a16:creationId xmlns:a16="http://schemas.microsoft.com/office/drawing/2014/main" id="{DCD259FC-79B5-41AB-BBC2-4D07C62B0949}"/>
              </a:ext>
            </a:extLst>
          </p:cNvPr>
          <p:cNvSpPr txBox="1">
            <a:spLocks/>
          </p:cNvSpPr>
          <p:nvPr userDrawn="1"/>
        </p:nvSpPr>
        <p:spPr>
          <a:xfrm>
            <a:off x="-31204" y="1442735"/>
            <a:ext cx="1481486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kern="1200" cap="none" baseline="0">
              <a:solidFill>
                <a:srgbClr val="00275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Minteken 41">
            <a:extLst>
              <a:ext uri="{FF2B5EF4-FFF2-40B4-BE49-F238E27FC236}">
                <a16:creationId xmlns:a16="http://schemas.microsoft.com/office/drawing/2014/main" id="{FB0D61FF-F819-41D6-9F0E-2A87A96AF34A}"/>
              </a:ext>
            </a:extLst>
          </p:cNvPr>
          <p:cNvSpPr/>
          <p:nvPr userDrawn="1"/>
        </p:nvSpPr>
        <p:spPr>
          <a:xfrm>
            <a:off x="-353435" y="166756"/>
            <a:ext cx="2776160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3" name="Minteken 42">
            <a:extLst>
              <a:ext uri="{FF2B5EF4-FFF2-40B4-BE49-F238E27FC236}">
                <a16:creationId xmlns:a16="http://schemas.microsoft.com/office/drawing/2014/main" id="{1A9D60B7-98CA-44B4-A342-238265272E5D}"/>
              </a:ext>
            </a:extLst>
          </p:cNvPr>
          <p:cNvSpPr/>
          <p:nvPr userDrawn="1"/>
        </p:nvSpPr>
        <p:spPr>
          <a:xfrm>
            <a:off x="-221962" y="626338"/>
            <a:ext cx="1762587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4" name="Minteken 43">
            <a:extLst>
              <a:ext uri="{FF2B5EF4-FFF2-40B4-BE49-F238E27FC236}">
                <a16:creationId xmlns:a16="http://schemas.microsoft.com/office/drawing/2014/main" id="{2AD40B60-09F3-42CA-BFC7-F232D5069233}"/>
              </a:ext>
            </a:extLst>
          </p:cNvPr>
          <p:cNvSpPr/>
          <p:nvPr userDrawn="1"/>
        </p:nvSpPr>
        <p:spPr>
          <a:xfrm>
            <a:off x="-155460" y="1111987"/>
            <a:ext cx="1256606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14" name="Ondertitel 2">
            <a:extLst>
              <a:ext uri="{FF2B5EF4-FFF2-40B4-BE49-F238E27FC236}">
                <a16:creationId xmlns:a16="http://schemas.microsoft.com/office/drawing/2014/main" id="{DA9D40DB-B7E8-4A33-B5FB-9DD5105C49A1}"/>
              </a:ext>
            </a:extLst>
          </p:cNvPr>
          <p:cNvSpPr txBox="1">
            <a:spLocks/>
          </p:cNvSpPr>
          <p:nvPr userDrawn="1"/>
        </p:nvSpPr>
        <p:spPr>
          <a:xfrm>
            <a:off x="-31204" y="957086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84198A2-C59F-4C38-9F72-765E48FA82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5855" y="4825632"/>
            <a:ext cx="1853739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/>
              <a:t>&lt;Naam OPO&gt;</a:t>
            </a:r>
          </a:p>
        </p:txBody>
      </p:sp>
      <p:sp>
        <p:nvSpPr>
          <p:cNvPr id="29" name="Tijdelijke aanduiding voor tekst 11">
            <a:extLst>
              <a:ext uri="{FF2B5EF4-FFF2-40B4-BE49-F238E27FC236}">
                <a16:creationId xmlns:a16="http://schemas.microsoft.com/office/drawing/2014/main" id="{9B9004F5-4339-48FE-B04B-599527A635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95855" y="5411372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/>
              <a:t>&lt;Hoofdstuk/Module/Onderdeel&gt;</a:t>
            </a:r>
          </a:p>
        </p:txBody>
      </p:sp>
      <p:sp>
        <p:nvSpPr>
          <p:cNvPr id="30" name="Tijdelijke aanduiding voor tekst 11">
            <a:extLst>
              <a:ext uri="{FF2B5EF4-FFF2-40B4-BE49-F238E27FC236}">
                <a16:creationId xmlns:a16="http://schemas.microsoft.com/office/drawing/2014/main" id="{73EE6705-1665-43A1-AB37-E50C48AA3F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95855" y="5993878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/>
              <a:t>&lt;Naam Docent&gt;</a:t>
            </a:r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B2803BC5-4FBF-4FFC-8CD7-56A7494327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37" y="923475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nl-NL"/>
              <a:t>&lt;Afstudeerrichting&gt;</a:t>
            </a:r>
            <a:endParaRPr lang="nl-BE"/>
          </a:p>
        </p:txBody>
      </p:sp>
      <p:sp>
        <p:nvSpPr>
          <p:cNvPr id="32" name="Tijdelijke aanduiding voor tekst 16">
            <a:extLst>
              <a:ext uri="{FF2B5EF4-FFF2-40B4-BE49-F238E27FC236}">
                <a16:creationId xmlns:a16="http://schemas.microsoft.com/office/drawing/2014/main" id="{2F60E031-BF26-44A1-A0B6-D48454BFD9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36" y="1429630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sz="1200" kern="1200" cap="none" baseline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&lt;Academiejaar&gt;</a:t>
            </a:r>
          </a:p>
        </p:txBody>
      </p:sp>
    </p:spTree>
    <p:extLst>
      <p:ext uri="{BB962C8B-B14F-4D97-AF65-F5344CB8AC3E}">
        <p14:creationId xmlns:p14="http://schemas.microsoft.com/office/powerpoint/2010/main" val="77426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0E7DD-EE9A-4CC9-8C25-676E51EF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48A5BBD-EB4E-45D6-AE42-E48427169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66EB8EC-DE0A-4D55-BC4C-614275BE1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F5DBFE-351E-4EE8-ADAB-1EEF823A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12/02/2023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E0E090A-C01F-416E-BF13-48349761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90A0E5-2670-4891-8045-AB40C835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914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ACC51-F7E5-40B9-80E8-1EF2107F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CEA346F-2455-4321-99FC-0F55ECBC5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D5A672-E901-441A-AA8C-342314F3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12/02/2023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36B37C-979A-4CE2-BFB9-1CEE3378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66F279E-64B7-4995-8B2D-9E98200D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3487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4A3048B-7CB7-4CB7-9036-E1072F656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7AF696-8160-4BEE-B594-08AA6ED4B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0B8EA8-32FF-45D6-BDF4-DEC9D566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12/02/2023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1F5F5D-B431-4297-94E5-5C3E6345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29EC59-10E4-4E90-AEF4-F74EC07C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473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641C2-BF9B-4FDD-914E-B64C21E0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DFE554-7232-4244-8A56-332314AE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12/02/2023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EC717CF-2817-47D4-8B6A-AC3FF571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E2D9812-56C8-4D19-8865-A6D4C4A6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525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78E84-41E7-4C0B-9876-95A81A82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DAD563-D612-4769-9B0D-FF5F1C30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BECD8B-CD05-4F1D-A5CC-3FEA703F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12/02/2023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62C523-B3D7-4EB4-A7D6-382F9B9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9EF5C4-6487-432E-AB47-26229FE0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290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F1C78-2104-4398-AD52-6781C48D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E324310-16AB-4268-B0C6-CF8B77613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CD69EF-E63A-4D9C-8EFE-E80749E0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12/02/2023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547F23-F0D7-4208-A013-9AE0FF2E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AE972C-86E8-4E5F-8E59-2FB14076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048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DCFF4-3B50-4930-AEAE-782904E7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E7AE46-BCF9-47C8-9BCC-B7B1F520A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6C2F997-1F41-4A6F-9193-4DE7735AC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B370E2F-2B3F-41AC-9A34-276EA745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12/02/2023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63B9D7-3594-4F78-B540-B1546385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79CDB93-518D-4FDA-849A-10DC0942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559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94D81-B112-42DA-9826-23E1C611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25F2C9-29C7-4222-81BA-825176D7A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7496213-5C84-46EC-B711-CDF9FF6B6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0DE4F81-0BA7-4244-BB5B-492AB97EF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79B47A1-EE33-4FAB-B7C3-E0E137931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4D9D81A-0C3E-473B-ACBE-F498DB48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12/02/2023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8E84A63-52E6-431C-9002-3F2381DF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27C1939-B8AA-4E0F-96C6-B7E933D9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79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CCACC-50FC-4D5D-B072-A22D8C73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6B9E831-EE77-4B49-A32D-C50EA562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12/02/2023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471B315-B360-4DC4-BA25-C0DA3FE0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86BE35D-89CF-4C78-936F-3A422D2B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195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2371665-6504-46CE-8623-7D4BFBF0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12/02/2023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84B7614-A5E9-4A26-93ED-1BD77888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6192D73-DEF2-4B61-8197-3941A208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142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ACD61-1A8D-412E-A5FB-A8531A8C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81E522-E269-4346-BBFB-AA9518F2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5BB402B-825A-444A-8506-A9ADBFE65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27B8B6-F476-41CE-A0FB-94F76E07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12/02/2023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C2B97C-695E-461A-825C-FBD17E16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A72EF0F-A630-466B-B88F-96526CAB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644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6C0F430-02B8-470E-88C4-D3F6A6EE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FBDBA69-9857-4F89-AB15-40D66350F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00B282-C115-4189-B97C-2C968D73F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1815E-B49F-43FE-B280-CDF6682C3964}" type="datetimeFigureOut">
              <a:rPr lang="nl-BE" smtClean="0"/>
              <a:t>12/02/2023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35CFB0-104D-43DF-ABAD-E8ED1A7E0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331830-0F71-46FB-910E-F57D488F6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463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F5A620A-A011-4D84-9B3A-2E2A26CB7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nl-BE"/>
              <a:t>Programming 2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E6300A2-EC71-41FF-AE0F-732E9D6356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 err="1"/>
              <a:t>Dictionaries</a:t>
            </a:r>
            <a:r>
              <a:rPr lang="nl-BE" dirty="0"/>
              <a:t>, </a:t>
            </a:r>
            <a:r>
              <a:rPr lang="nl-BE" dirty="0" err="1"/>
              <a:t>iterables</a:t>
            </a:r>
            <a:r>
              <a:rPr lang="nl-BE" dirty="0"/>
              <a:t> &amp; </a:t>
            </a:r>
            <a:r>
              <a:rPr lang="nl-BE" dirty="0" err="1"/>
              <a:t>Comprehension</a:t>
            </a:r>
            <a:r>
              <a:rPr lang="nl-BE" dirty="0"/>
              <a:t> </a:t>
            </a:r>
            <a:r>
              <a:rPr lang="nl-BE" dirty="0" err="1"/>
              <a:t>Expressions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9783522-F7EF-439F-9882-8D73BFAE1C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BE"/>
              <a:t>Serhat Erdogan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8834884-5A7C-4BFB-9AD5-5D969EB3F6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/>
              <a:t>General course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BD0A1A9-0E44-46BE-AEEF-9C28B8724E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43881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404040"/>
                </a:solidFill>
                <a:latin typeface="Roboto Slab" pitchFamily="2" charset="0"/>
              </a:rPr>
              <a:t>Relationship key an value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In a Python </a:t>
            </a:r>
            <a:r>
              <a:rPr lang="en-US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dictionart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, the </a:t>
            </a:r>
            <a:r>
              <a:rPr lang="en-US" b="1" dirty="0">
                <a:solidFill>
                  <a:srgbClr val="222222"/>
                </a:solidFill>
                <a:latin typeface="source sans pro" panose="020B0503030403020204" pitchFamily="34" charset="0"/>
              </a:rPr>
              <a:t>relationship between a key and its value 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is completely </a:t>
            </a:r>
            <a:r>
              <a:rPr lang="en-US" b="1" dirty="0">
                <a:solidFill>
                  <a:srgbClr val="222222"/>
                </a:solidFill>
                <a:latin typeface="source sans pro" panose="020B0503030403020204" pitchFamily="34" charset="0"/>
              </a:rPr>
              <a:t>arbitrary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. Any key can be assigned to any value.</a:t>
            </a:r>
            <a:endParaRPr lang="en-US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6B5E864-4475-4545-9665-B6942B6B5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396437"/>
              </p:ext>
            </p:extLst>
          </p:nvPr>
        </p:nvGraphicFramePr>
        <p:xfrm>
          <a:off x="1164352" y="3776698"/>
          <a:ext cx="4931648" cy="1685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5824">
                  <a:extLst>
                    <a:ext uri="{9D8B030D-6E8A-4147-A177-3AD203B41FA5}">
                      <a16:colId xmlns:a16="http://schemas.microsoft.com/office/drawing/2014/main" val="3228927911"/>
                    </a:ext>
                  </a:extLst>
                </a:gridCol>
                <a:gridCol w="2465824">
                  <a:extLst>
                    <a:ext uri="{9D8B030D-6E8A-4147-A177-3AD203B41FA5}">
                      <a16:colId xmlns:a16="http://schemas.microsoft.com/office/drawing/2014/main" val="2628409783"/>
                    </a:ext>
                  </a:extLst>
                </a:gridCol>
              </a:tblGrid>
              <a:tr h="421332">
                <a:tc>
                  <a:txBody>
                    <a:bodyPr/>
                    <a:lstStyle/>
                    <a:p>
                      <a:r>
                        <a:rPr lang="nl-BE" b="1" err="1"/>
                        <a:t>Key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b="1"/>
                        <a:t>Value</a:t>
                      </a:r>
                      <a:endParaRPr lang="en-US" b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003641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1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“</a:t>
                      </a:r>
                      <a:r>
                        <a:rPr lang="nl-BE" i="0" err="1"/>
                        <a:t>Sunday</a:t>
                      </a:r>
                      <a:r>
                        <a:rPr lang="nl-BE" i="0"/>
                        <a:t>”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6458218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“red”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12:45pm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42964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17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True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56564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E3113D-F3E2-418F-8BC6-18B1F7ABB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582087"/>
              </p:ext>
            </p:extLst>
          </p:nvPr>
        </p:nvGraphicFramePr>
        <p:xfrm>
          <a:off x="6944666" y="3245992"/>
          <a:ext cx="2465824" cy="2746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5824">
                  <a:extLst>
                    <a:ext uri="{9D8B030D-6E8A-4147-A177-3AD203B41FA5}">
                      <a16:colId xmlns:a16="http://schemas.microsoft.com/office/drawing/2014/main" val="3228927911"/>
                    </a:ext>
                  </a:extLst>
                </a:gridCol>
              </a:tblGrid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b="1" err="1"/>
                        <a:t>Valid</a:t>
                      </a:r>
                      <a:r>
                        <a:rPr lang="nl-BE" b="1"/>
                        <a:t> Dictionary </a:t>
                      </a:r>
                      <a:r>
                        <a:rPr lang="nl-BE" b="1" err="1"/>
                        <a:t>Key</a:t>
                      </a:r>
                      <a:r>
                        <a:rPr lang="nl-BE" b="1"/>
                        <a:t> types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003641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/>
                        <a:t>Integers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6458218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 err="1"/>
                        <a:t>floats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42964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/>
                        <a:t>Strings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3565642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 err="1"/>
                        <a:t>Booleans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172784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 err="1"/>
                        <a:t>tuples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503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377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Adding &amp; removing dictionary values</a:t>
            </a:r>
            <a:endParaRPr lang="nl-BE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b="0" i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1569488" y="2211919"/>
            <a:ext cx="4284392" cy="295539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Denver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FC7F4CA-8AB9-4B5A-940B-580BB048FF6E}"/>
              </a:ext>
            </a:extLst>
          </p:cNvPr>
          <p:cNvSpPr txBox="1">
            <a:spLocks/>
          </p:cNvSpPr>
          <p:nvPr/>
        </p:nvSpPr>
        <p:spPr>
          <a:xfrm>
            <a:off x="1569489" y="5276897"/>
            <a:ext cx="4284392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nl-BE" sz="1600"/>
              <a:t>{'California': 'Sacramento', 'New York': '</a:t>
            </a:r>
            <a:r>
              <a:rPr lang="nl-BE" sz="1600" err="1"/>
              <a:t>Albany</a:t>
            </a:r>
            <a:r>
              <a:rPr lang="nl-BE" sz="1600"/>
              <a:t>', 'Texas': 'Austin', 'Colorado': 'Denver'}</a:t>
            </a:r>
            <a:endParaRPr lang="en-US" sz="160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3430322-B41F-4CAE-B7B2-8B2F33E21A32}"/>
              </a:ext>
            </a:extLst>
          </p:cNvPr>
          <p:cNvSpPr txBox="1">
            <a:spLocks/>
          </p:cNvSpPr>
          <p:nvPr/>
        </p:nvSpPr>
        <p:spPr>
          <a:xfrm>
            <a:off x="6234511" y="2211919"/>
            <a:ext cx="4284392" cy="295539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’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del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91BC589-DF6C-4852-BE14-6DEF3B7EC4AB}"/>
              </a:ext>
            </a:extLst>
          </p:cNvPr>
          <p:cNvSpPr txBox="1">
            <a:spLocks/>
          </p:cNvSpPr>
          <p:nvPr/>
        </p:nvSpPr>
        <p:spPr>
          <a:xfrm>
            <a:off x="6234512" y="5276897"/>
            <a:ext cx="4284392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en-US" sz="1600"/>
              <a:t>{'New York': 'Albany', 'Texas': 'Austin'}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0AF7AB00-75F1-4266-883E-D4B0BF4B6CBD}"/>
              </a:ext>
            </a:extLst>
          </p:cNvPr>
          <p:cNvSpPr/>
          <p:nvPr/>
        </p:nvSpPr>
        <p:spPr>
          <a:xfrm>
            <a:off x="1306284" y="3938743"/>
            <a:ext cx="183276" cy="581891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69D602-9D8B-4160-8BED-1D7896217F67}"/>
              </a:ext>
            </a:extLst>
          </p:cNvPr>
          <p:cNvSpPr txBox="1"/>
          <p:nvPr/>
        </p:nvSpPr>
        <p:spPr>
          <a:xfrm>
            <a:off x="127645" y="3876634"/>
            <a:ext cx="1222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600" b="1" err="1">
                <a:solidFill>
                  <a:srgbClr val="C00000"/>
                </a:solidFill>
              </a:rPr>
              <a:t>Adding</a:t>
            </a:r>
            <a:r>
              <a:rPr lang="nl-BE" sz="1600" b="1">
                <a:solidFill>
                  <a:srgbClr val="C00000"/>
                </a:solidFill>
              </a:rPr>
              <a:t> </a:t>
            </a:r>
            <a:r>
              <a:rPr lang="nl-BE" sz="1600" b="1" err="1">
                <a:solidFill>
                  <a:srgbClr val="C00000"/>
                </a:solidFill>
              </a:rPr>
              <a:t>to</a:t>
            </a:r>
            <a:r>
              <a:rPr lang="nl-BE" sz="1600" b="1">
                <a:solidFill>
                  <a:srgbClr val="C00000"/>
                </a:solidFill>
              </a:rPr>
              <a:t> </a:t>
            </a:r>
            <a:r>
              <a:rPr lang="nl-BE" sz="1600" b="1" err="1">
                <a:solidFill>
                  <a:srgbClr val="C00000"/>
                </a:solidFill>
              </a:rPr>
              <a:t>dictionary</a:t>
            </a:r>
            <a:endParaRPr lang="en-US" sz="1600" b="1">
              <a:solidFill>
                <a:srgbClr val="C00000"/>
              </a:solidFill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615522B-3CBA-4B2F-9D7B-16DDBAFA8FE0}"/>
              </a:ext>
            </a:extLst>
          </p:cNvPr>
          <p:cNvSpPr/>
          <p:nvPr/>
        </p:nvSpPr>
        <p:spPr>
          <a:xfrm flipH="1">
            <a:off x="10627462" y="3938743"/>
            <a:ext cx="208806" cy="581891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E1EA86-1D61-40A0-B19E-9F846648BB33}"/>
              </a:ext>
            </a:extLst>
          </p:cNvPr>
          <p:cNvSpPr txBox="1"/>
          <p:nvPr/>
        </p:nvSpPr>
        <p:spPr>
          <a:xfrm>
            <a:off x="10836268" y="3845562"/>
            <a:ext cx="1222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600" b="1" err="1">
                <a:solidFill>
                  <a:srgbClr val="C00000"/>
                </a:solidFill>
              </a:rPr>
              <a:t>Remove</a:t>
            </a:r>
            <a:r>
              <a:rPr lang="nl-BE" sz="1600" b="1">
                <a:solidFill>
                  <a:srgbClr val="C00000"/>
                </a:solidFill>
              </a:rPr>
              <a:t> item </a:t>
            </a:r>
            <a:r>
              <a:rPr lang="nl-BE" sz="1600" b="1" err="1">
                <a:solidFill>
                  <a:srgbClr val="C00000"/>
                </a:solidFill>
              </a:rPr>
              <a:t>from</a:t>
            </a:r>
            <a:r>
              <a:rPr lang="nl-BE" sz="1600" b="1">
                <a:solidFill>
                  <a:srgbClr val="C00000"/>
                </a:solidFill>
              </a:rPr>
              <a:t> </a:t>
            </a:r>
            <a:r>
              <a:rPr lang="nl-BE" sz="1600" b="1" err="1">
                <a:solidFill>
                  <a:srgbClr val="C00000"/>
                </a:solidFill>
              </a:rPr>
              <a:t>dictionary</a:t>
            </a:r>
            <a:endParaRPr lang="en-US" sz="16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489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Checking for keys &amp; Iterating over dictionary</a:t>
            </a:r>
            <a:endParaRPr lang="nl-BE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b="0" i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1020597" y="1911473"/>
            <a:ext cx="4738287" cy="356027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’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#Checking if the key exist in the dictionary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Belgium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"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print("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#You can use “else” also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ofcourse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Belgium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"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print("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")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FC7F4CA-8AB9-4B5A-940B-580BB048FF6E}"/>
              </a:ext>
            </a:extLst>
          </p:cNvPr>
          <p:cNvSpPr txBox="1">
            <a:spLocks/>
          </p:cNvSpPr>
          <p:nvPr/>
        </p:nvSpPr>
        <p:spPr>
          <a:xfrm>
            <a:off x="1020596" y="5692531"/>
            <a:ext cx="4738287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nl-BE" sz="1600" err="1"/>
              <a:t>False</a:t>
            </a:r>
            <a:endParaRPr lang="en-US" sz="160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3430322-B41F-4CAE-B7B2-8B2F33E21A32}"/>
              </a:ext>
            </a:extLst>
          </p:cNvPr>
          <p:cNvSpPr txBox="1">
            <a:spLocks/>
          </p:cNvSpPr>
          <p:nvPr/>
        </p:nvSpPr>
        <p:spPr>
          <a:xfrm>
            <a:off x="5949537" y="1923803"/>
            <a:ext cx="5569527" cy="356027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’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#Items() returns a list-like object containing tuples of key-value pairs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state, capital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dict_states.items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print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the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 capital of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capital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91BC589-DF6C-4852-BE14-6DEF3B7EC4AB}"/>
              </a:ext>
            </a:extLst>
          </p:cNvPr>
          <p:cNvSpPr txBox="1">
            <a:spLocks/>
          </p:cNvSpPr>
          <p:nvPr/>
        </p:nvSpPr>
        <p:spPr>
          <a:xfrm>
            <a:off x="5949537" y="5692531"/>
            <a:ext cx="5569527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85000" lnSpcReduction="2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  <a:r>
              <a:rPr lang="en-US" sz="1600"/>
              <a:t>the capital of California is Sacramento</a:t>
            </a:r>
          </a:p>
          <a:p>
            <a:pPr marL="0" indent="0" hangingPunct="1">
              <a:buFont typeface="Arial"/>
              <a:buNone/>
            </a:pPr>
            <a:r>
              <a:rPr lang="en-US" sz="1600"/>
              <a:t>the capital of New York is Albany</a:t>
            </a:r>
          </a:p>
          <a:p>
            <a:pPr marL="0" indent="0" hangingPunct="1">
              <a:buFont typeface="Arial"/>
              <a:buNone/>
            </a:pPr>
            <a:r>
              <a:rPr lang="en-US" sz="1600"/>
              <a:t>the capital of Texas is Austin</a:t>
            </a:r>
          </a:p>
        </p:txBody>
      </p:sp>
    </p:spTree>
    <p:extLst>
      <p:ext uri="{BB962C8B-B14F-4D97-AF65-F5344CB8AC3E}">
        <p14:creationId xmlns:p14="http://schemas.microsoft.com/office/powerpoint/2010/main" val="611544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Exercise dictionary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990600" y="1843087"/>
            <a:ext cx="10849099" cy="48799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nl-BE" sz="2000" dirty="0" err="1"/>
              <a:t>Create</a:t>
            </a:r>
            <a:r>
              <a:rPr lang="nl-BE" sz="2000" dirty="0"/>
              <a:t> </a:t>
            </a:r>
            <a:r>
              <a:rPr lang="nl-BE" sz="2000" dirty="0" err="1"/>
              <a:t>an</a:t>
            </a:r>
            <a:r>
              <a:rPr lang="nl-BE" sz="2000" dirty="0"/>
              <a:t> empty </a:t>
            </a:r>
            <a:r>
              <a:rPr lang="nl-BE" sz="2000" dirty="0" err="1"/>
              <a:t>dictionary</a:t>
            </a:r>
            <a:r>
              <a:rPr lang="nl-BE" sz="2000" dirty="0"/>
              <a:t> </a:t>
            </a:r>
            <a:r>
              <a:rPr lang="nl-BE" sz="2000" dirty="0" err="1"/>
              <a:t>named</a:t>
            </a:r>
            <a:r>
              <a:rPr lang="nl-BE" sz="2000" dirty="0"/>
              <a:t> </a:t>
            </a:r>
            <a:r>
              <a:rPr lang="nl-BE" sz="2000" b="1" dirty="0"/>
              <a:t>captains</a:t>
            </a:r>
            <a:r>
              <a:rPr lang="nl-BE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nl-BE" sz="2000" dirty="0"/>
              <a:t>Using square bracket </a:t>
            </a:r>
            <a:r>
              <a:rPr lang="nl-BE" sz="2000" dirty="0" err="1"/>
              <a:t>notation</a:t>
            </a:r>
            <a:r>
              <a:rPr lang="nl-BE" sz="2000" dirty="0"/>
              <a:t>, enter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following</a:t>
            </a:r>
            <a:r>
              <a:rPr lang="nl-BE" sz="2000" dirty="0"/>
              <a:t> </a:t>
            </a:r>
            <a:r>
              <a:rPr lang="nl-BE" sz="2000" b="1" dirty="0"/>
              <a:t>data </a:t>
            </a:r>
            <a:r>
              <a:rPr lang="nl-BE" sz="2000" b="1" dirty="0" err="1"/>
              <a:t>into</a:t>
            </a:r>
            <a:r>
              <a:rPr lang="nl-BE" sz="2000" b="1" dirty="0"/>
              <a:t> </a:t>
            </a:r>
            <a:r>
              <a:rPr lang="nl-BE" sz="2000" b="1" dirty="0" err="1"/>
              <a:t>the</a:t>
            </a:r>
            <a:r>
              <a:rPr lang="nl-BE" sz="2000" b="1" dirty="0"/>
              <a:t> </a:t>
            </a:r>
            <a:r>
              <a:rPr lang="nl-BE" sz="2000" b="1" dirty="0" err="1"/>
              <a:t>dictionary</a:t>
            </a:r>
            <a:r>
              <a:rPr lang="nl-BE" sz="2000" b="1" dirty="0"/>
              <a:t> </a:t>
            </a:r>
            <a:r>
              <a:rPr lang="nl-BE" sz="2000" dirty="0" err="1"/>
              <a:t>one</a:t>
            </a:r>
            <a:r>
              <a:rPr lang="nl-BE" sz="2000" dirty="0"/>
              <a:t> item at </a:t>
            </a:r>
            <a:r>
              <a:rPr lang="nl-BE" sz="2000" dirty="0" err="1"/>
              <a:t>the</a:t>
            </a:r>
            <a:r>
              <a:rPr lang="nl-BE" sz="2000" dirty="0"/>
              <a:t> time: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/>
              <a:t>Enterprise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/>
              <a:t>: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Picard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endParaRPr lang="nl-BE" sz="2000" dirty="0"/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Voyager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/>
              <a:t>: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Janeway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Defiant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/>
              <a:t>: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Sisko</a:t>
            </a:r>
            <a:r>
              <a:rPr lang="en-US" sz="2000" dirty="0">
                <a:latin typeface="Consolas" panose="020B0609020204030204" pitchFamily="49" charset="0"/>
              </a:rPr>
              <a:t>’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Write </a:t>
            </a:r>
            <a:r>
              <a:rPr lang="en-US" sz="2000" b="1" dirty="0"/>
              <a:t>two if statements </a:t>
            </a:r>
            <a:r>
              <a:rPr lang="en-US" sz="2000" dirty="0"/>
              <a:t>that check if “Enterprise” and “Discovery” exist as keys in the dictionary. Set their values to “unknown” if the key does not exist.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Write a for loop to display the ship and captain names contained in the dictionary. For example, the </a:t>
            </a:r>
            <a:r>
              <a:rPr lang="en-US" sz="2000" dirty="0" err="1"/>
              <a:t>ouput</a:t>
            </a:r>
            <a:r>
              <a:rPr lang="en-US" sz="2000" dirty="0"/>
              <a:t> should look something like: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</a:p>
          <a:p>
            <a:pPr marL="457200" lvl="1" indent="0">
              <a:buNone/>
            </a:pPr>
            <a:r>
              <a:rPr lang="en-US" sz="1600" i="1" dirty="0">
                <a:solidFill>
                  <a:schemeClr val="accent2"/>
                </a:solidFill>
              </a:rPr>
              <a:t>The enterprise is captained by Picard</a:t>
            </a:r>
          </a:p>
          <a:p>
            <a:pPr marL="457200" lvl="1" indent="0">
              <a:buNone/>
            </a:pPr>
            <a:endParaRPr lang="en-US" sz="1600" i="1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Delete “Discovery” from the dictionary.</a:t>
            </a:r>
          </a:p>
          <a:p>
            <a:pPr marL="0" indent="0">
              <a:buNone/>
            </a:pPr>
            <a:endParaRPr lang="nl-BE" sz="2000" dirty="0"/>
          </a:p>
          <a:p>
            <a:pPr marL="457200" lvl="1" indent="0">
              <a:buNone/>
            </a:pPr>
            <a:endParaRPr lang="nl-BE" dirty="0"/>
          </a:p>
          <a:p>
            <a:pPr lvl="1"/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7492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How to pick a data structure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990600" y="1843087"/>
            <a:ext cx="10849099" cy="487997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err="1"/>
              <a:t>Use</a:t>
            </a:r>
            <a:r>
              <a:rPr lang="nl-BE" sz="2400" dirty="0"/>
              <a:t> a </a:t>
            </a:r>
            <a:r>
              <a:rPr lang="nl-BE" sz="2400" b="1" dirty="0"/>
              <a:t>list</a:t>
            </a:r>
            <a:r>
              <a:rPr lang="nl-BE" sz="2400" dirty="0"/>
              <a:t> </a:t>
            </a:r>
            <a:r>
              <a:rPr lang="nl-BE" sz="2400" err="1"/>
              <a:t>when</a:t>
            </a:r>
            <a:r>
              <a:rPr lang="nl-BE" sz="2400" dirty="0"/>
              <a:t> </a:t>
            </a:r>
            <a:r>
              <a:rPr lang="nl-BE" sz="2400" err="1"/>
              <a:t>the</a:t>
            </a:r>
            <a:r>
              <a:rPr lang="nl-BE" sz="2400" dirty="0"/>
              <a:t> </a:t>
            </a:r>
            <a:r>
              <a:rPr lang="nl-BE" sz="2400" err="1"/>
              <a:t>following</a:t>
            </a:r>
            <a:r>
              <a:rPr lang="nl-BE" sz="2400" dirty="0"/>
              <a:t> are </a:t>
            </a:r>
            <a:r>
              <a:rPr lang="nl-BE" sz="2400" err="1"/>
              <a:t>true</a:t>
            </a:r>
            <a:r>
              <a:rPr lang="nl-BE" sz="2400" dirty="0"/>
              <a:t>:</a:t>
            </a:r>
          </a:p>
          <a:p>
            <a:pPr lvl="1"/>
            <a:r>
              <a:rPr lang="nl-BE" sz="2000" dirty="0"/>
              <a:t>The data has a </a:t>
            </a:r>
            <a:r>
              <a:rPr lang="nl-BE" sz="2000" err="1"/>
              <a:t>natural</a:t>
            </a:r>
            <a:r>
              <a:rPr lang="nl-BE" sz="2000" dirty="0"/>
              <a:t> order.</a:t>
            </a:r>
            <a:endParaRPr lang="nl-BE" sz="2000" dirty="0">
              <a:cs typeface="Calibri"/>
            </a:endParaRPr>
          </a:p>
          <a:p>
            <a:pPr lvl="1"/>
            <a:r>
              <a:rPr lang="nl-BE" sz="2000" dirty="0"/>
              <a:t>The </a:t>
            </a:r>
            <a:r>
              <a:rPr lang="nl-BE" sz="2000" dirty="0" err="1"/>
              <a:t>primary</a:t>
            </a:r>
            <a:r>
              <a:rPr lang="nl-BE" sz="2000" dirty="0"/>
              <a:t> </a:t>
            </a:r>
            <a:r>
              <a:rPr lang="nl-BE" sz="2000" dirty="0" err="1"/>
              <a:t>purpose</a:t>
            </a:r>
            <a:r>
              <a:rPr lang="nl-BE" sz="2000" dirty="0"/>
              <a:t> of </a:t>
            </a:r>
            <a:r>
              <a:rPr lang="nl-BE" sz="2000" dirty="0" err="1"/>
              <a:t>the</a:t>
            </a:r>
            <a:r>
              <a:rPr lang="nl-BE" sz="2000" dirty="0"/>
              <a:t> data </a:t>
            </a:r>
            <a:r>
              <a:rPr lang="nl-BE" sz="2000" dirty="0" err="1"/>
              <a:t>structure</a:t>
            </a:r>
            <a:r>
              <a:rPr lang="nl-BE" sz="2000" dirty="0"/>
              <a:t> is iteration.</a:t>
            </a:r>
            <a:endParaRPr lang="nl-BE" sz="2000" dirty="0">
              <a:ea typeface="Calibri"/>
              <a:cs typeface="Calibri"/>
            </a:endParaRPr>
          </a:p>
          <a:p>
            <a:pPr marL="457200" lvl="1" indent="0">
              <a:buNone/>
            </a:pPr>
            <a:endParaRPr lang="nl-BE" sz="2000" dirty="0">
              <a:ea typeface="Calibri"/>
              <a:cs typeface="Calibri"/>
            </a:endParaRPr>
          </a:p>
          <a:p>
            <a:r>
              <a:rPr lang="nl-BE" sz="2400" err="1"/>
              <a:t>Use</a:t>
            </a:r>
            <a:r>
              <a:rPr lang="nl-BE" sz="2400" dirty="0"/>
              <a:t> a </a:t>
            </a:r>
            <a:r>
              <a:rPr lang="nl-BE" sz="2400" b="1" err="1"/>
              <a:t>dictionary</a:t>
            </a:r>
            <a:r>
              <a:rPr lang="nl-BE" sz="2400" dirty="0"/>
              <a:t> </a:t>
            </a:r>
            <a:r>
              <a:rPr lang="nl-BE" sz="2400" err="1"/>
              <a:t>when</a:t>
            </a:r>
            <a:r>
              <a:rPr lang="nl-BE" sz="2400" dirty="0"/>
              <a:t> </a:t>
            </a:r>
            <a:r>
              <a:rPr lang="nl-BE" sz="2400" err="1"/>
              <a:t>the</a:t>
            </a:r>
            <a:r>
              <a:rPr lang="nl-BE" sz="2400" dirty="0"/>
              <a:t> </a:t>
            </a:r>
            <a:r>
              <a:rPr lang="nl-BE" sz="2400" err="1"/>
              <a:t>following</a:t>
            </a:r>
            <a:r>
              <a:rPr lang="nl-BE" sz="2400" dirty="0"/>
              <a:t> are </a:t>
            </a:r>
            <a:r>
              <a:rPr lang="nl-BE" sz="2400" err="1"/>
              <a:t>true</a:t>
            </a:r>
            <a:r>
              <a:rPr lang="nl-BE" sz="2400" dirty="0"/>
              <a:t>:</a:t>
            </a:r>
            <a:endParaRPr lang="nl-BE" sz="2400" dirty="0">
              <a:cs typeface="Calibri"/>
            </a:endParaRPr>
          </a:p>
          <a:p>
            <a:pPr lvl="1"/>
            <a:r>
              <a:rPr lang="nl-BE" sz="2000" dirty="0"/>
              <a:t>The data is </a:t>
            </a:r>
            <a:r>
              <a:rPr lang="nl-BE" sz="2000" err="1"/>
              <a:t>unordered</a:t>
            </a:r>
            <a:r>
              <a:rPr lang="nl-BE" sz="2000" dirty="0"/>
              <a:t>, or </a:t>
            </a:r>
            <a:r>
              <a:rPr lang="nl-BE" sz="2000" err="1"/>
              <a:t>the</a:t>
            </a:r>
            <a:r>
              <a:rPr lang="nl-BE" sz="2000" dirty="0"/>
              <a:t> order does </a:t>
            </a:r>
            <a:r>
              <a:rPr lang="nl-BE" sz="2000" err="1"/>
              <a:t>not</a:t>
            </a:r>
            <a:r>
              <a:rPr lang="nl-BE" sz="2000" dirty="0"/>
              <a:t> matter.</a:t>
            </a:r>
            <a:endParaRPr lang="nl-BE" sz="2000" dirty="0">
              <a:cs typeface="Calibri"/>
            </a:endParaRPr>
          </a:p>
          <a:p>
            <a:pPr lvl="1"/>
            <a:r>
              <a:rPr lang="nl-BE" sz="2000" err="1"/>
              <a:t>You</a:t>
            </a:r>
            <a:r>
              <a:rPr lang="nl-BE" sz="2000" dirty="0"/>
              <a:t> </a:t>
            </a:r>
            <a:r>
              <a:rPr lang="nl-BE" sz="2000" err="1"/>
              <a:t>need</a:t>
            </a:r>
            <a:r>
              <a:rPr lang="nl-BE" sz="2000" dirty="0"/>
              <a:t> a </a:t>
            </a:r>
            <a:r>
              <a:rPr lang="nl-BE" sz="2000" i="1" u="sng" err="1"/>
              <a:t>key-value</a:t>
            </a:r>
            <a:r>
              <a:rPr lang="nl-BE" sz="2000" i="1" u="sng" dirty="0"/>
              <a:t> </a:t>
            </a:r>
            <a:r>
              <a:rPr lang="nl-BE" sz="2000" i="1" u="sng" err="1"/>
              <a:t>relationship</a:t>
            </a:r>
            <a:r>
              <a:rPr lang="nl-BE" sz="2000" dirty="0"/>
              <a:t>.</a:t>
            </a:r>
            <a:endParaRPr lang="nl-BE" sz="2000" dirty="0">
              <a:cs typeface="Calibri"/>
            </a:endParaRPr>
          </a:p>
          <a:p>
            <a:pPr lvl="1"/>
            <a:r>
              <a:rPr lang="nl-BE" sz="2000" dirty="0"/>
              <a:t>The </a:t>
            </a:r>
            <a:r>
              <a:rPr lang="nl-BE" sz="2000" err="1"/>
              <a:t>primary</a:t>
            </a:r>
            <a:r>
              <a:rPr lang="nl-BE" sz="2000" dirty="0"/>
              <a:t> </a:t>
            </a:r>
            <a:r>
              <a:rPr lang="nl-BE" sz="2000" err="1"/>
              <a:t>purpose</a:t>
            </a:r>
            <a:r>
              <a:rPr lang="nl-BE" sz="2000" dirty="0"/>
              <a:t> of </a:t>
            </a:r>
            <a:r>
              <a:rPr lang="nl-BE" sz="2000" err="1"/>
              <a:t>the</a:t>
            </a:r>
            <a:r>
              <a:rPr lang="nl-BE" sz="2000" dirty="0"/>
              <a:t> data </a:t>
            </a:r>
            <a:r>
              <a:rPr lang="nl-BE" sz="2000" err="1"/>
              <a:t>structure</a:t>
            </a:r>
            <a:r>
              <a:rPr lang="nl-BE" sz="2000" dirty="0"/>
              <a:t> is </a:t>
            </a:r>
            <a:r>
              <a:rPr lang="nl-BE" sz="2000" i="1" u="sng" err="1"/>
              <a:t>looking</a:t>
            </a:r>
            <a:r>
              <a:rPr lang="nl-BE" sz="2000" i="1" u="sng" dirty="0"/>
              <a:t> up </a:t>
            </a:r>
            <a:r>
              <a:rPr lang="nl-BE" sz="2000" i="1" u="sng" err="1"/>
              <a:t>values</a:t>
            </a:r>
            <a:r>
              <a:rPr lang="nl-BE" sz="2000" dirty="0"/>
              <a:t>.</a:t>
            </a:r>
            <a:endParaRPr lang="nl-BE" dirty="0"/>
          </a:p>
          <a:p>
            <a:pPr marL="0" indent="0">
              <a:buNone/>
            </a:pPr>
            <a:endParaRPr lang="nl-BE" sz="2000"/>
          </a:p>
          <a:p>
            <a:pPr marL="457200" lvl="1" indent="0">
              <a:buNone/>
            </a:pPr>
            <a:endParaRPr lang="nl-BE"/>
          </a:p>
          <a:p>
            <a:pPr lvl="1"/>
            <a:endParaRPr lang="en-US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15632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/>
          <a:p>
            <a:pPr algn="l"/>
            <a:r>
              <a:rPr lang="nl-BE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Filter, Zip &amp; Map</a:t>
            </a:r>
            <a:endParaRPr lang="en-US" b="1" i="0" dirty="0">
              <a:solidFill>
                <a:srgbClr val="404040"/>
              </a:solidFill>
              <a:effectLst/>
              <a:latin typeface="Roboto Slab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3204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Filter  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In Python, the `</a:t>
            </a:r>
            <a:r>
              <a:rPr lang="en-US" b="1" i="1" dirty="0"/>
              <a:t>filter()</a:t>
            </a:r>
            <a:r>
              <a:rPr lang="en-US" dirty="0"/>
              <a:t>` function is a built-in function that is used to filter elements from a sequence (such as a list, tuple, or string) based on a certain condition. The function takes two arguments: a function and an </a:t>
            </a:r>
            <a:r>
              <a:rPr lang="en-US" dirty="0" err="1"/>
              <a:t>iterable</a:t>
            </a:r>
            <a:r>
              <a:rPr lang="en-US" dirty="0"/>
              <a:t> (e.g. a list). The function is applied to each element in the </a:t>
            </a:r>
            <a:r>
              <a:rPr lang="en-US" dirty="0" err="1"/>
              <a:t>iterable</a:t>
            </a:r>
            <a:r>
              <a:rPr lang="en-US" dirty="0"/>
              <a:t>, and if the function returns </a:t>
            </a:r>
            <a:r>
              <a:rPr lang="en-US" b="1" dirty="0"/>
              <a:t>True</a:t>
            </a:r>
            <a:r>
              <a:rPr lang="en-US" dirty="0"/>
              <a:t> for an element, </a:t>
            </a:r>
            <a:r>
              <a:rPr lang="en-US" b="1" dirty="0"/>
              <a:t>that element is included in the output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In this example, `</a:t>
            </a:r>
            <a:r>
              <a:rPr lang="en-US" b="1" i="1" dirty="0"/>
              <a:t>filter()</a:t>
            </a:r>
            <a:r>
              <a:rPr lang="en-US" dirty="0"/>
              <a:t>` is being used to filter out even numbers from the numbers list. </a:t>
            </a:r>
            <a:r>
              <a:rPr lang="en-US" b="1" dirty="0"/>
              <a:t>The function passed to filter() is lambda x: x % 2 == 0</a:t>
            </a:r>
            <a:r>
              <a:rPr lang="en-US" dirty="0"/>
              <a:t>, which checks if a number is even (i.e. if it is divisible by 2 with no remainder).</a:t>
            </a:r>
          </a:p>
          <a:p>
            <a:pPr marL="457200" lvl="1" indent="0">
              <a:buNone/>
            </a:pPr>
            <a:endParaRPr lang="nl-BE" dirty="0"/>
          </a:p>
          <a:p>
            <a:pPr lvl="1"/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3461802"/>
            <a:ext cx="9081555" cy="1715784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Using filter() to filter out even numbers from a list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numbers = [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2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3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4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5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6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7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8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9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10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even_numbers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filter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lambda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x: x % 2 == 0, numbers))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even_numbers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 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prints [2, 4, 6, 8, 10]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935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Filter  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You can also use `</a:t>
            </a:r>
            <a:r>
              <a:rPr lang="en-US" b="1" i="1" dirty="0"/>
              <a:t>filter()</a:t>
            </a:r>
            <a:r>
              <a:rPr lang="en-US" dirty="0"/>
              <a:t>` function with normal function instead of lambda function.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2506894"/>
            <a:ext cx="9081555" cy="267069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is_even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x %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hangingPunct="1">
              <a:buNone/>
            </a:pPr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numbers = [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2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3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4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5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6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7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8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9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even_numbers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filter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is_even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numbers))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even_numbers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 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# prints [2, 4, 6, 8, 10]</a:t>
            </a:r>
          </a:p>
        </p:txBody>
      </p:sp>
    </p:spTree>
    <p:extLst>
      <p:ext uri="{BB962C8B-B14F-4D97-AF65-F5344CB8AC3E}">
        <p14:creationId xmlns:p14="http://schemas.microsoft.com/office/powerpoint/2010/main" val="3210820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Zip  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The </a:t>
            </a:r>
            <a:r>
              <a:rPr lang="en-US" b="1" i="1" dirty="0"/>
              <a:t>`zip()`</a:t>
            </a:r>
            <a:r>
              <a:rPr lang="en-US" dirty="0"/>
              <a:t> function in Python </a:t>
            </a:r>
            <a:r>
              <a:rPr lang="en-US" b="1" dirty="0"/>
              <a:t>combines two or more </a:t>
            </a:r>
            <a:r>
              <a:rPr lang="en-US" b="1" dirty="0" err="1"/>
              <a:t>iterables</a:t>
            </a:r>
            <a:r>
              <a:rPr lang="en-US" dirty="0"/>
              <a:t> (such as lists, tuples, or strings) into a single </a:t>
            </a:r>
            <a:r>
              <a:rPr lang="en-US" dirty="0" err="1"/>
              <a:t>iterable</a:t>
            </a:r>
            <a:r>
              <a:rPr lang="en-US" dirty="0"/>
              <a:t> of tuples. Each tuple contains an element from each of the input </a:t>
            </a:r>
            <a:r>
              <a:rPr lang="en-US" dirty="0" err="1"/>
              <a:t>iterables</a:t>
            </a:r>
            <a:r>
              <a:rPr lang="en-US" dirty="0"/>
              <a:t>, and the number of tuples in the output </a:t>
            </a:r>
            <a:r>
              <a:rPr lang="en-US" dirty="0" err="1"/>
              <a:t>iterable</a:t>
            </a:r>
            <a:r>
              <a:rPr lang="en-US" dirty="0"/>
              <a:t> is equal to the length of the shortest input </a:t>
            </a:r>
            <a:r>
              <a:rPr lang="en-US" dirty="0" err="1"/>
              <a:t>iterable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In this example, </a:t>
            </a:r>
            <a:r>
              <a:rPr lang="en-US" b="1" i="1" dirty="0"/>
              <a:t>`zip()`</a:t>
            </a:r>
            <a:r>
              <a:rPr lang="en-US" dirty="0"/>
              <a:t> is being used to combine the </a:t>
            </a:r>
            <a:r>
              <a:rPr lang="en-US" b="1" dirty="0"/>
              <a:t>names</a:t>
            </a:r>
            <a:r>
              <a:rPr lang="en-US" dirty="0"/>
              <a:t> and </a:t>
            </a:r>
            <a:r>
              <a:rPr lang="en-US" b="1" dirty="0"/>
              <a:t>ages</a:t>
            </a:r>
            <a:r>
              <a:rPr lang="en-US" dirty="0"/>
              <a:t> lists into a single list of tuples. Each tuple contains the corresponding name and age from the two lists.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3232640"/>
            <a:ext cx="9081555" cy="174576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Using zip() to combine two lists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 = [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'Alice'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 'Bob'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'Charlie'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ages = [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22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20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21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zip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names, ages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 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prints [('Alice', 22), ('Bob', 20), ('Charlie', 21)]</a:t>
            </a:r>
          </a:p>
        </p:txBody>
      </p:sp>
    </p:spTree>
    <p:extLst>
      <p:ext uri="{BB962C8B-B14F-4D97-AF65-F5344CB8AC3E}">
        <p14:creationId xmlns:p14="http://schemas.microsoft.com/office/powerpoint/2010/main" val="681656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Zip  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000" dirty="0"/>
              <a:t>You can also use the zip() function with more than two </a:t>
            </a:r>
            <a:r>
              <a:rPr lang="en-US" sz="2000" dirty="0" err="1"/>
              <a:t>iterables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b="1" dirty="0"/>
              <a:t>You can also unzip the zipped </a:t>
            </a:r>
            <a:r>
              <a:rPr lang="en-US" sz="2000" b="1" dirty="0" err="1"/>
              <a:t>iterable</a:t>
            </a:r>
            <a:r>
              <a:rPr lang="en-US" sz="2000" b="1" dirty="0"/>
              <a:t> </a:t>
            </a:r>
            <a:r>
              <a:rPr lang="en-US" sz="2000" dirty="0"/>
              <a:t>using the zip() method again with the * operator,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2268898"/>
            <a:ext cx="9081555" cy="209120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Using zip() to combine two lists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 = [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'Alice'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 'Bob'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'Charlie'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gender = [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'F'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'M'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'M'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ages = [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22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20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21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zip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names, ages, gender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prints [('Alice', 22, 'F'), ('Bob', 20, 'M'), ('Charlie', 21, 'M')]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C7FD8E7-2B95-4407-902F-260BA3DB9AF2}"/>
              </a:ext>
            </a:extLst>
          </p:cNvPr>
          <p:cNvSpPr txBox="1">
            <a:spLocks/>
          </p:cNvSpPr>
          <p:nvPr/>
        </p:nvSpPr>
        <p:spPr>
          <a:xfrm>
            <a:off x="838199" y="5213984"/>
            <a:ext cx="9081555" cy="92134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endParaRPr lang="en-US" sz="15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names, ages, gender =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zip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*combined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804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Last week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/>
              <a:t>Repetition</a:t>
            </a:r>
            <a:r>
              <a:rPr lang="nl-BE" dirty="0"/>
              <a:t> of </a:t>
            </a:r>
            <a:r>
              <a:rPr lang="nl-BE" dirty="0" err="1"/>
              <a:t>what</a:t>
            </a:r>
            <a:r>
              <a:rPr lang="nl-BE" dirty="0"/>
              <a:t> we </a:t>
            </a:r>
            <a:r>
              <a:rPr lang="nl-BE" dirty="0" err="1"/>
              <a:t>saw</a:t>
            </a:r>
            <a:r>
              <a:rPr lang="nl-BE" dirty="0"/>
              <a:t> last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49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Map  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9002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The </a:t>
            </a:r>
            <a:r>
              <a:rPr lang="en-US" b="1" i="1" dirty="0"/>
              <a:t>`map()`</a:t>
            </a:r>
            <a:r>
              <a:rPr lang="en-US" dirty="0"/>
              <a:t> function applies a given function to each item of an </a:t>
            </a:r>
            <a:r>
              <a:rPr lang="en-US" dirty="0" err="1"/>
              <a:t>iterable</a:t>
            </a:r>
            <a:r>
              <a:rPr lang="en-US" dirty="0"/>
              <a:t> (e.g. list, tuple, set, etc.) and returns an iterator of the results.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2649504"/>
            <a:ext cx="9081555" cy="3609055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double(x):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x*2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list of numbers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numbers = [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use map to apply double function to each number in the list</a:t>
            </a:r>
          </a:p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doubled_numbers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map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(double, numbers)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the map object can be converted to a list or tuple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doubled_numbers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))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Output: [2, 4, 6, 8]</a:t>
            </a:r>
          </a:p>
        </p:txBody>
      </p:sp>
    </p:spTree>
    <p:extLst>
      <p:ext uri="{BB962C8B-B14F-4D97-AF65-F5344CB8AC3E}">
        <p14:creationId xmlns:p14="http://schemas.microsoft.com/office/powerpoint/2010/main" val="2334076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0" y="1059498"/>
            <a:ext cx="11719560" cy="2852737"/>
          </a:xfrm>
        </p:spPr>
        <p:txBody>
          <a:bodyPr anchor="b">
            <a:normAutofit/>
          </a:bodyPr>
          <a:lstStyle/>
          <a:p>
            <a:pPr algn="l"/>
            <a:r>
              <a:rPr lang="en-US" b="1" i="0" dirty="0" err="1">
                <a:solidFill>
                  <a:srgbClr val="404040"/>
                </a:solidFill>
                <a:effectLst/>
                <a:latin typeface="Roboto Slab" pitchFamily="2" charset="0"/>
              </a:rPr>
              <a:t>Iterable</a:t>
            </a:r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/</a:t>
            </a:r>
            <a:r>
              <a:rPr lang="en-US" b="1" dirty="0">
                <a:solidFill>
                  <a:srgbClr val="404040"/>
                </a:solidFill>
                <a:latin typeface="Roboto Slab" pitchFamily="2" charset="0"/>
              </a:rPr>
              <a:t>Iterator</a:t>
            </a:r>
            <a:endParaRPr lang="en-US" b="1" i="0" dirty="0">
              <a:solidFill>
                <a:srgbClr val="404040"/>
              </a:solidFill>
              <a:effectLst/>
              <a:latin typeface="Roboto Slab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3335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404040"/>
                </a:solidFill>
                <a:effectLst/>
                <a:latin typeface="Roboto Slab" pitchFamily="2" charset="0"/>
              </a:rPr>
              <a:t>Iterable</a:t>
            </a:r>
            <a:r>
              <a:rPr lang="en-US" b="1" i="0">
                <a:solidFill>
                  <a:srgbClr val="404040"/>
                </a:solidFill>
                <a:effectLst/>
                <a:latin typeface="Roboto Slab" pitchFamily="2" charset="0"/>
              </a:rPr>
              <a:t>/Iterator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838198" y="3163379"/>
            <a:ext cx="4734507" cy="400786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_"/>
            </a:endParaRPr>
          </a:p>
          <a:p>
            <a:pPr marL="0" indent="0" algn="l">
              <a:buNone/>
            </a:pPr>
            <a:r>
              <a:rPr lang="en-US" b="1" dirty="0" err="1">
                <a:latin typeface="_"/>
              </a:rPr>
              <a:t>Iterable</a:t>
            </a:r>
            <a:r>
              <a:rPr lang="en-US" b="1" dirty="0">
                <a:latin typeface="_"/>
              </a:rPr>
              <a:t> examples:</a:t>
            </a:r>
          </a:p>
          <a:p>
            <a:pPr lvl="1"/>
            <a:r>
              <a:rPr lang="en-US" b="0" i="0" dirty="0">
                <a:effectLst/>
                <a:latin typeface="_"/>
              </a:rPr>
              <a:t>Lists</a:t>
            </a:r>
          </a:p>
          <a:p>
            <a:pPr lvl="1"/>
            <a:r>
              <a:rPr lang="en-US" b="0" i="0" dirty="0">
                <a:effectLst/>
                <a:latin typeface="_"/>
              </a:rPr>
              <a:t>Tuples</a:t>
            </a:r>
          </a:p>
          <a:p>
            <a:pPr lvl="1"/>
            <a:r>
              <a:rPr lang="en-US" b="0" i="0" dirty="0">
                <a:effectLst/>
                <a:latin typeface="_"/>
              </a:rPr>
              <a:t>Strings</a:t>
            </a:r>
          </a:p>
          <a:p>
            <a:pPr lvl="1"/>
            <a:r>
              <a:rPr lang="en-US" b="0" i="0" dirty="0">
                <a:effectLst/>
                <a:latin typeface="_"/>
              </a:rPr>
              <a:t>Dictionaries</a:t>
            </a:r>
          </a:p>
          <a:p>
            <a:pPr lvl="1"/>
            <a:r>
              <a:rPr lang="en-US" b="0" i="0" dirty="0">
                <a:effectLst/>
                <a:latin typeface="_"/>
              </a:rPr>
              <a:t>Sets</a:t>
            </a:r>
          </a:p>
          <a:p>
            <a:pPr lvl="1"/>
            <a:r>
              <a:rPr lang="en-US" b="0" i="0" dirty="0">
                <a:effectLst/>
                <a:latin typeface="_"/>
              </a:rPr>
              <a:t>Generators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9FF47DF-D14E-4B6B-B633-133B48BC1C0C}"/>
              </a:ext>
            </a:extLst>
          </p:cNvPr>
          <p:cNvSpPr txBox="1">
            <a:spLocks/>
          </p:cNvSpPr>
          <p:nvPr/>
        </p:nvSpPr>
        <p:spPr>
          <a:xfrm>
            <a:off x="838199" y="2050662"/>
            <a:ext cx="10787743" cy="400786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b="1" i="0" dirty="0">
                <a:effectLst/>
                <a:latin typeface="_"/>
              </a:rPr>
              <a:t>Iterators</a:t>
            </a:r>
            <a:r>
              <a:rPr lang="en-US" b="0" i="0" dirty="0">
                <a:effectLst/>
                <a:latin typeface="_"/>
              </a:rPr>
              <a:t> are methods that iterate collections like lists, tuples, dictionaries, etc. Using an iterator method, we can loop through an object and return its elements.</a:t>
            </a:r>
          </a:p>
        </p:txBody>
      </p:sp>
    </p:spTree>
    <p:extLst>
      <p:ext uri="{BB962C8B-B14F-4D97-AF65-F5344CB8AC3E}">
        <p14:creationId xmlns:p14="http://schemas.microsoft.com/office/powerpoint/2010/main" val="2028363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Enumerate 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The </a:t>
            </a:r>
            <a:r>
              <a:rPr lang="en-US" b="1" i="1" dirty="0"/>
              <a:t>`enumerate`</a:t>
            </a:r>
            <a:r>
              <a:rPr lang="en-US" dirty="0"/>
              <a:t> function accepts an </a:t>
            </a:r>
            <a:r>
              <a:rPr lang="en-US" dirty="0" err="1"/>
              <a:t>iterable</a:t>
            </a:r>
            <a:r>
              <a:rPr lang="en-US" dirty="0"/>
              <a:t> as an input, and returns a new </a:t>
            </a:r>
            <a:r>
              <a:rPr lang="en-US" dirty="0" err="1"/>
              <a:t>iterable</a:t>
            </a:r>
            <a:r>
              <a:rPr lang="en-US" dirty="0"/>
              <a:t> that produces a tuple of the iteration-count and the corresponding item from the original </a:t>
            </a:r>
            <a:r>
              <a:rPr lang="en-US" dirty="0" err="1"/>
              <a:t>iterable</a:t>
            </a:r>
            <a:r>
              <a:rPr lang="en-US" dirty="0"/>
              <a:t>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1" y="2858742"/>
            <a:ext cx="7797799" cy="33083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92500" lnSpcReduction="2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track which entries of an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iterable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store the value `None`</a:t>
            </a:r>
          </a:p>
          <a:p>
            <a:pPr marL="0" indent="0" hangingPunct="1">
              <a:buNone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none_indices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 []</a:t>
            </a:r>
          </a:p>
          <a:p>
            <a:pPr marL="0" indent="0" hangingPunct="1">
              <a:buNone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iter_cnt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# manually track iteration-count</a:t>
            </a:r>
          </a:p>
          <a:p>
            <a:pPr marL="0" indent="0" hangingPunct="1">
              <a:buNone/>
            </a:pPr>
            <a:endParaRPr lang="en-US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item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-10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4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8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]: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item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none_indices.append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iter_cnt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iter_cnt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iter_cnt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+ 1</a:t>
            </a:r>
          </a:p>
          <a:p>
            <a:pPr marL="0" indent="0" hangingPunct="1">
              <a:buNone/>
            </a:pPr>
            <a:endParaRPr lang="en-US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</a:rPr>
              <a:t># `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</a:rPr>
              <a:t>none_indices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</a:rPr>
              <a:t>` now stores: [1, 3]</a:t>
            </a:r>
          </a:p>
        </p:txBody>
      </p:sp>
    </p:spTree>
    <p:extLst>
      <p:ext uri="{BB962C8B-B14F-4D97-AF65-F5344CB8AC3E}">
        <p14:creationId xmlns:p14="http://schemas.microsoft.com/office/powerpoint/2010/main" val="354075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Enumerate 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We can simplify this code and avoid having to initialize or increment the </a:t>
            </a:r>
            <a:r>
              <a:rPr lang="en-US" dirty="0" err="1"/>
              <a:t>iter_cnt</a:t>
            </a:r>
            <a:r>
              <a:rPr lang="en-US" dirty="0"/>
              <a:t> variable, by utilizing enumerate along with tuple-unpacking.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C4FA473-C201-426F-BB41-D607B3FB94B3}"/>
              </a:ext>
            </a:extLst>
          </p:cNvPr>
          <p:cNvSpPr txBox="1">
            <a:spLocks/>
          </p:cNvSpPr>
          <p:nvPr/>
        </p:nvSpPr>
        <p:spPr>
          <a:xfrm>
            <a:off x="838200" y="2753361"/>
            <a:ext cx="7584440" cy="33083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using the `enumerate` function to keep iteration-count</a:t>
            </a:r>
          </a:p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none_indices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[]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iter_cnt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item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030A0"/>
                </a:solidFill>
                <a:latin typeface="Consolas" panose="020B0609020204030204" pitchFamily="49" charset="0"/>
              </a:rPr>
              <a:t>enumerate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-10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8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]):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item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none_indices.append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iter_cnt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`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none_indices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` now stores: [1, 3]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94D6D72B-D87B-481B-A602-6D2118FBB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052275"/>
              </p:ext>
            </p:extLst>
          </p:nvPr>
        </p:nvGraphicFramePr>
        <p:xfrm>
          <a:off x="7939645" y="4021556"/>
          <a:ext cx="3931722" cy="2312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1722">
                  <a:extLst>
                    <a:ext uri="{9D8B030D-6E8A-4147-A177-3AD203B41FA5}">
                      <a16:colId xmlns:a16="http://schemas.microsoft.com/office/drawing/2014/main" val="2767946564"/>
                    </a:ext>
                  </a:extLst>
                </a:gridCol>
              </a:tblGrid>
              <a:tr h="574698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Takeaway: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B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865605"/>
                  </a:ext>
                </a:extLst>
              </a:tr>
              <a:tr h="160578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The built-in enumerate function should be used (in conjunction with iterator unpacking) whenever it is necessary to track the iteration count of a for-loop. It is valuable to use this in conjunction with tuple unpacking.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65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11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0" y="1059498"/>
            <a:ext cx="11719560" cy="2852737"/>
          </a:xfrm>
        </p:spPr>
        <p:txBody>
          <a:bodyPr anchor="b">
            <a:normAutofit/>
          </a:bodyPr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Generators &amp; Comprehension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3240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Problem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9948334" cy="22519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44710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nl-BE" dirty="0"/>
              <a:t>I</a:t>
            </a:r>
            <a:r>
              <a:rPr lang="en-US" dirty="0" err="1"/>
              <a:t>magine</a:t>
            </a:r>
            <a:r>
              <a:rPr lang="en-US" dirty="0"/>
              <a:t> having a list in Python of integers from 0 till 2.000.000.000: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The problem we are having is that we store this all-in memory, and this could affect performance.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Solution? =&gt; Generators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87FE280-1C10-4BEB-829C-F67436B787B8}"/>
              </a:ext>
            </a:extLst>
          </p:cNvPr>
          <p:cNvSpPr txBox="1">
            <a:spLocks/>
          </p:cNvSpPr>
          <p:nvPr/>
        </p:nvSpPr>
        <p:spPr>
          <a:xfrm>
            <a:off x="838200" y="2516456"/>
            <a:ext cx="5257800" cy="1031295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large list</a:t>
            </a:r>
          </a:p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my_list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 [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…,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2000000000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674202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Generators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9948334" cy="22519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1748586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Now we introduce an important type of object called a generator, which allows us to generate arbitrarily-many items in a series, </a:t>
            </a:r>
            <a:r>
              <a:rPr lang="en-US" b="1" dirty="0"/>
              <a:t>without having to store them all in memory at once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A generator does not store any items.</a:t>
            </a:r>
            <a:r>
              <a:rPr lang="en-US" dirty="0"/>
              <a:t> Instead, it stores the instructions for generating each of its members and stores its iteration state; this means that the generator will know if it has generated its second member  and will thus generate its third member the next time it is iterated on.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87FE280-1C10-4BEB-829C-F67436B787B8}"/>
              </a:ext>
            </a:extLst>
          </p:cNvPr>
          <p:cNvSpPr txBox="1">
            <a:spLocks/>
          </p:cNvSpPr>
          <p:nvPr/>
        </p:nvSpPr>
        <p:spPr>
          <a:xfrm>
            <a:off x="927155" y="3618329"/>
            <a:ext cx="4309863" cy="225192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Regular function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function_a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"a"</a:t>
            </a:r>
            <a:endParaRPr lang="en-US" sz="18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Generator function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generator_a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yield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"a"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D3379D6-8658-46A3-8DF7-5EEE3B6192A4}"/>
              </a:ext>
            </a:extLst>
          </p:cNvPr>
          <p:cNvSpPr txBox="1">
            <a:spLocks/>
          </p:cNvSpPr>
          <p:nvPr/>
        </p:nvSpPr>
        <p:spPr>
          <a:xfrm>
            <a:off x="5616988" y="3618329"/>
            <a:ext cx="5357082" cy="225192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function_a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"a"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generator_a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&lt;generator object a at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0x000001565469DA98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26113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Yield vs Return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9948334" cy="22519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87817" y="1680414"/>
            <a:ext cx="10849099" cy="17485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sz="2000" b="1" dirty="0"/>
              <a:t>The yield statement pauses the execution of the function </a:t>
            </a:r>
            <a:r>
              <a:rPr lang="en-US" sz="2000" dirty="0"/>
              <a:t>and sends a value back to the caller, but retains enough state to enable the function to resume where it left off. </a:t>
            </a:r>
            <a:r>
              <a:rPr lang="en-US" sz="2000" b="1" dirty="0"/>
              <a:t>When the function resumes, it continues execution immediately after the last yield run</a:t>
            </a:r>
            <a:r>
              <a:rPr lang="en-US" sz="2000" dirty="0"/>
              <a:t>. This allows its code to produce a series of values over time, rather than computing them at once and sending them back like a list. </a:t>
            </a:r>
            <a:r>
              <a:rPr lang="en-US" sz="2000" b="1" dirty="0">
                <a:solidFill>
                  <a:srgbClr val="7030A0"/>
                </a:solidFill>
              </a:rPr>
              <a:t>The next() function</a:t>
            </a:r>
            <a:r>
              <a:rPr lang="en-US" sz="2000" dirty="0"/>
              <a:t> is a special function that asks, </a:t>
            </a:r>
            <a:r>
              <a:rPr lang="en-US" sz="2000" b="1" dirty="0">
                <a:solidFill>
                  <a:srgbClr val="7030A0"/>
                </a:solidFill>
              </a:rPr>
              <a:t>“What’s the next item in the iteration?”</a:t>
            </a:r>
            <a:r>
              <a:rPr lang="en-US" sz="2000" dirty="0"/>
              <a:t> In fact, next() is the precise function that is called when you run a for loop!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C1E1976-4091-4073-BB45-C3D3D126877C}"/>
              </a:ext>
            </a:extLst>
          </p:cNvPr>
          <p:cNvSpPr txBox="1">
            <a:spLocks/>
          </p:cNvSpPr>
          <p:nvPr/>
        </p:nvSpPr>
        <p:spPr>
          <a:xfrm>
            <a:off x="838200" y="3714474"/>
            <a:ext cx="3419214" cy="2835676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multi_generate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yield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"a"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yield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"b"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BA8164B-2766-4603-97CE-68AE02AEE41E}"/>
              </a:ext>
            </a:extLst>
          </p:cNvPr>
          <p:cNvSpPr txBox="1">
            <a:spLocks/>
          </p:cNvSpPr>
          <p:nvPr/>
        </p:nvSpPr>
        <p:spPr>
          <a:xfrm>
            <a:off x="4535208" y="3711969"/>
            <a:ext cx="3270399" cy="28356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mg =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multi_generate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(mg)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"a"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(mg)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"b"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(mg)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StopIteration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E40DCDC-EFC2-4541-AACD-3F9C1E9FAF7A}"/>
              </a:ext>
            </a:extLst>
          </p:cNvPr>
          <p:cNvSpPr txBox="1">
            <a:spLocks/>
          </p:cNvSpPr>
          <p:nvPr/>
        </p:nvSpPr>
        <p:spPr>
          <a:xfrm>
            <a:off x="8083401" y="3714473"/>
            <a:ext cx="3270399" cy="28356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mg =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multi_generate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mg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"a"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"b"</a:t>
            </a:r>
          </a:p>
        </p:txBody>
      </p:sp>
    </p:spTree>
    <p:extLst>
      <p:ext uri="{BB962C8B-B14F-4D97-AF65-F5344CB8AC3E}">
        <p14:creationId xmlns:p14="http://schemas.microsoft.com/office/powerpoint/2010/main" val="1375372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404040"/>
                </a:solidFill>
                <a:latin typeface="Roboto Slab" pitchFamily="2" charset="0"/>
              </a:rPr>
              <a:t>Example range generator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Because range is a generator, the command </a:t>
            </a:r>
            <a:r>
              <a:rPr lang="en-US" b="1" dirty="0"/>
              <a:t>range(5) will simply store the instructions needed to produce the sequence of numbers 0-4</a:t>
            </a:r>
            <a:r>
              <a:rPr lang="en-US" dirty="0"/>
              <a:t>, whereas the list [0, 1, 2, 3, 4] stores all of these items in memory at once. </a:t>
            </a:r>
          </a:p>
        </p:txBody>
      </p:sp>
      <p:pic>
        <p:nvPicPr>
          <p:cNvPr id="1026" name="Picture 2" descr="Memory consumption figure">
            <a:extLst>
              <a:ext uri="{FF2B5EF4-FFF2-40B4-BE49-F238E27FC236}">
                <a16:creationId xmlns:a16="http://schemas.microsoft.com/office/drawing/2014/main" id="{C5C72FBE-C4F5-436E-AEC7-D82E49CD8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055" y="2753361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60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Goals of this lesson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Student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work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a </a:t>
            </a:r>
            <a:r>
              <a:rPr lang="nl-BE" dirty="0" err="1"/>
              <a:t>dictionary</a:t>
            </a:r>
            <a:r>
              <a:rPr lang="nl-BE" dirty="0"/>
              <a:t> data </a:t>
            </a:r>
            <a:r>
              <a:rPr lang="nl-BE" dirty="0" err="1"/>
              <a:t>structure</a:t>
            </a:r>
            <a:r>
              <a:rPr lang="nl-BE" dirty="0"/>
              <a:t> </a:t>
            </a:r>
          </a:p>
          <a:p>
            <a:r>
              <a:rPr lang="nl-BE" dirty="0"/>
              <a:t>Student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enumerate</a:t>
            </a:r>
            <a:r>
              <a:rPr lang="nl-BE" dirty="0"/>
              <a:t> </a:t>
            </a:r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understands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benefit of </a:t>
            </a:r>
            <a:r>
              <a:rPr lang="nl-BE" dirty="0" err="1"/>
              <a:t>using</a:t>
            </a:r>
            <a:r>
              <a:rPr lang="nl-BE" dirty="0"/>
              <a:t> it.</a:t>
            </a:r>
          </a:p>
          <a:p>
            <a:r>
              <a:rPr lang="nl-BE" dirty="0"/>
              <a:t>Student </a:t>
            </a:r>
            <a:r>
              <a:rPr lang="nl-BE" dirty="0" err="1"/>
              <a:t>understand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benefit of </a:t>
            </a:r>
            <a:r>
              <a:rPr lang="nl-BE" dirty="0" err="1"/>
              <a:t>Comprehension</a:t>
            </a:r>
            <a:r>
              <a:rPr lang="nl-BE" dirty="0"/>
              <a:t> </a:t>
            </a:r>
            <a:r>
              <a:rPr lang="nl-BE" dirty="0" err="1"/>
              <a:t>Expressions</a:t>
            </a:r>
            <a:r>
              <a:rPr lang="nl-BE" dirty="0"/>
              <a:t>.</a:t>
            </a:r>
          </a:p>
          <a:p>
            <a:r>
              <a:rPr lang="nl-BE" dirty="0"/>
              <a:t>Student </a:t>
            </a:r>
            <a:r>
              <a:rPr lang="nl-BE" dirty="0" err="1"/>
              <a:t>understands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Filter(), Zip() &amp; Map() </a:t>
            </a:r>
            <a:r>
              <a:rPr lang="nl-BE" dirty="0" err="1"/>
              <a:t>functions</a:t>
            </a:r>
            <a:r>
              <a:rPr lang="nl-BE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569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Infinity sequence example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Here, we are generating an infinite sequence of numbers with yield, yield returns the number and increments the num by + 1.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D10219-3A8B-4FB5-8359-97082736E7B7}"/>
              </a:ext>
            </a:extLst>
          </p:cNvPr>
          <p:cNvSpPr txBox="1">
            <a:spLocks/>
          </p:cNvSpPr>
          <p:nvPr/>
        </p:nvSpPr>
        <p:spPr>
          <a:xfrm>
            <a:off x="838200" y="2550691"/>
            <a:ext cx="4731328" cy="3339469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inf_sequence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num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True: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yield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num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num +=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 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inf_sequence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end=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" "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B3E1DE-CEDE-4361-9826-9C7B60818F40}"/>
              </a:ext>
            </a:extLst>
          </p:cNvPr>
          <p:cNvSpPr txBox="1">
            <a:spLocks/>
          </p:cNvSpPr>
          <p:nvPr/>
        </p:nvSpPr>
        <p:spPr>
          <a:xfrm>
            <a:off x="5966361" y="2550691"/>
            <a:ext cx="4731328" cy="3339469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0 1 2 3 4 5 6 7 8 9 10 11 12 13 14 15 16 17 18 19 20 21 22 23 24 25 26 27 28 29 30 31 32 33 34 35 36 37 38 39 40 41 42 43 44 45 46 47 48 49 50 51 52 53 54 55 56 57 58 59 60 61 62 63 64 65 66 67 68 69 70 71  72 73 74 75 76 77 78.......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141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Example comprehension expression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Here, we are generating an even sequence of numbers from 0 to 99 in two ways: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D10219-3A8B-4FB5-8359-97082736E7B7}"/>
              </a:ext>
            </a:extLst>
          </p:cNvPr>
          <p:cNvSpPr txBox="1">
            <a:spLocks/>
          </p:cNvSpPr>
          <p:nvPr/>
        </p:nvSpPr>
        <p:spPr>
          <a:xfrm>
            <a:off x="838199" y="2218564"/>
            <a:ext cx="7011389" cy="1997558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# generator to print even numbers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even_gen_100():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range(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100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%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yield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B3E1DE-CEDE-4361-9826-9C7B60818F40}"/>
              </a:ext>
            </a:extLst>
          </p:cNvPr>
          <p:cNvSpPr txBox="1">
            <a:spLocks/>
          </p:cNvSpPr>
          <p:nvPr/>
        </p:nvSpPr>
        <p:spPr>
          <a:xfrm>
            <a:off x="838199" y="4944770"/>
            <a:ext cx="7011390" cy="64851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even_gen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range(100)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i%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1A3035A-54B8-4F31-B9AE-618D2425B42F}"/>
              </a:ext>
            </a:extLst>
          </p:cNvPr>
          <p:cNvSpPr txBox="1">
            <a:spLocks/>
          </p:cNvSpPr>
          <p:nvPr/>
        </p:nvSpPr>
        <p:spPr>
          <a:xfrm>
            <a:off x="312505" y="4350021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The following expression defines a generator for all the even numbers in 0-99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5E5F68A-C5C0-4A87-B181-85DF7B2B9C9C}"/>
              </a:ext>
            </a:extLst>
          </p:cNvPr>
          <p:cNvSpPr txBox="1">
            <a:spLocks/>
          </p:cNvSpPr>
          <p:nvPr/>
        </p:nvSpPr>
        <p:spPr>
          <a:xfrm>
            <a:off x="288751" y="5716245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The syntax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&lt;expression&gt; </a:t>
            </a:r>
            <a:r>
              <a:rPr lang="en-US" b="1" dirty="0">
                <a:solidFill>
                  <a:schemeClr val="accent6"/>
                </a:solidFill>
              </a:rPr>
              <a:t>for &lt;var&gt; in &lt;</a:t>
            </a:r>
            <a:r>
              <a:rPr lang="en-US" b="1" dirty="0" err="1">
                <a:solidFill>
                  <a:schemeClr val="accent6"/>
                </a:solidFill>
              </a:rPr>
              <a:t>iterable</a:t>
            </a:r>
            <a:r>
              <a:rPr lang="en-US" b="1" dirty="0">
                <a:solidFill>
                  <a:schemeClr val="accent6"/>
                </a:solidFill>
              </a:rPr>
              <a:t>&gt;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accent5"/>
                </a:solidFill>
              </a:rPr>
              <a:t>[if &lt;condition&gt;]</a:t>
            </a:r>
            <a:r>
              <a:rPr lang="en-US" b="1" dirty="0">
                <a:solidFill>
                  <a:srgbClr val="7030A0"/>
                </a:solidFill>
              </a:rPr>
              <a:t>)</a:t>
            </a:r>
            <a:r>
              <a:rPr lang="en-US" dirty="0"/>
              <a:t> specifies the general form for a generator comprehension.</a:t>
            </a:r>
          </a:p>
        </p:txBody>
      </p:sp>
    </p:spTree>
    <p:extLst>
      <p:ext uri="{BB962C8B-B14F-4D97-AF65-F5344CB8AC3E}">
        <p14:creationId xmlns:p14="http://schemas.microsoft.com/office/powerpoint/2010/main" val="11790486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Example comprehension expression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Here, we are generating an even sequence of numbers from 0 to 99 in two ways: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D10219-3A8B-4FB5-8359-97082736E7B7}"/>
              </a:ext>
            </a:extLst>
          </p:cNvPr>
          <p:cNvSpPr txBox="1">
            <a:spLocks/>
          </p:cNvSpPr>
          <p:nvPr/>
        </p:nvSpPr>
        <p:spPr>
          <a:xfrm>
            <a:off x="838200" y="2361063"/>
            <a:ext cx="7450777" cy="4265368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((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"apple"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"pie"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range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6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will generate: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'apple'..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'apple'..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'apple’..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#...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range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10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will generate: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(0, 0, 0)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(1, 1, 1)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#...</a:t>
            </a:r>
          </a:p>
        </p:txBody>
      </p:sp>
    </p:spTree>
    <p:extLst>
      <p:ext uri="{BB962C8B-B14F-4D97-AF65-F5344CB8AC3E}">
        <p14:creationId xmlns:p14="http://schemas.microsoft.com/office/powerpoint/2010/main" val="2447009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Storing generators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Defining a generator using a comprehension does not perform any computations or consume any memory beyond defining the rules for producing the sequence of data. See what happens when we try to print this generator: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D10219-3A8B-4FB5-8359-97082736E7B7}"/>
              </a:ext>
            </a:extLst>
          </p:cNvPr>
          <p:cNvSpPr txBox="1">
            <a:spLocks/>
          </p:cNvSpPr>
          <p:nvPr/>
        </p:nvSpPr>
        <p:spPr>
          <a:xfrm>
            <a:off x="838200" y="2885703"/>
            <a:ext cx="7450777" cy="1757549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will generate 0, 1, 4, 9, 25, ..., 9801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gen = 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range(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100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(gen)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&lt;generator object &lt;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genexpr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 at 0x000001E768FE8A40&gt;</a:t>
            </a:r>
            <a:endParaRPr lang="en-US" sz="18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EE4E2D3-071E-4CD8-9BDA-A91CF096EA68}"/>
              </a:ext>
            </a:extLst>
          </p:cNvPr>
          <p:cNvSpPr txBox="1">
            <a:spLocks/>
          </p:cNvSpPr>
          <p:nvPr/>
        </p:nvSpPr>
        <p:spPr>
          <a:xfrm>
            <a:off x="312505" y="4884773"/>
            <a:ext cx="10849099" cy="160810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b="1" dirty="0"/>
              <a:t>This output simply indicates that </a:t>
            </a:r>
            <a:r>
              <a:rPr lang="en-US" b="1" dirty="0">
                <a:solidFill>
                  <a:srgbClr val="FF0000"/>
                </a:solidFill>
              </a:rPr>
              <a:t>gen</a:t>
            </a:r>
            <a:r>
              <a:rPr lang="en-US" b="1" dirty="0"/>
              <a:t> stores a generator-expression at the memory address 0x000001E768FE8A40</a:t>
            </a:r>
            <a:r>
              <a:rPr lang="en-US" dirty="0"/>
              <a:t>; this is simply where the instructions for generating our sequence of squared numbers is stored. </a:t>
            </a:r>
          </a:p>
          <a:p>
            <a:pPr marL="457200" lvl="1" indent="0" algn="just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r>
              <a:rPr lang="en-US" b="1" dirty="0" err="1">
                <a:solidFill>
                  <a:srgbClr val="FF0000"/>
                </a:solidFill>
              </a:rPr>
              <a:t>len</a:t>
            </a:r>
            <a:r>
              <a:rPr lang="en-US" b="1" dirty="0">
                <a:solidFill>
                  <a:srgbClr val="FF0000"/>
                </a:solidFill>
              </a:rPr>
              <a:t>(gen) or gen[2] will not work. =&gt; so how do we consume our generators?</a:t>
            </a:r>
          </a:p>
        </p:txBody>
      </p:sp>
    </p:spTree>
    <p:extLst>
      <p:ext uri="{BB962C8B-B14F-4D97-AF65-F5344CB8AC3E}">
        <p14:creationId xmlns:p14="http://schemas.microsoft.com/office/powerpoint/2010/main" val="871300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Consuming generators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We can feed this to any function that accepts </a:t>
            </a:r>
            <a:r>
              <a:rPr lang="en-US" dirty="0" err="1"/>
              <a:t>iterables</a:t>
            </a:r>
            <a:r>
              <a:rPr lang="en-US" dirty="0"/>
              <a:t>. For instance, we can feed gen to the built-in sum function, which sums the contents of an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D10219-3A8B-4FB5-8359-97082736E7B7}"/>
              </a:ext>
            </a:extLst>
          </p:cNvPr>
          <p:cNvSpPr txBox="1">
            <a:spLocks/>
          </p:cNvSpPr>
          <p:nvPr/>
        </p:nvSpPr>
        <p:spPr>
          <a:xfrm>
            <a:off x="838200" y="2659484"/>
            <a:ext cx="8317675" cy="123372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gen = 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range(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100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(gen) 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computes the sum 0 + 1 + 4 + 9 + 25 + ... + 9801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&gt;&gt;328350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EE4E2D3-071E-4CD8-9BDA-A91CF096EA68}"/>
              </a:ext>
            </a:extLst>
          </p:cNvPr>
          <p:cNvSpPr txBox="1">
            <a:spLocks/>
          </p:cNvSpPr>
          <p:nvPr/>
        </p:nvSpPr>
        <p:spPr>
          <a:xfrm>
            <a:off x="308758" y="4094366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b="1" dirty="0"/>
              <a:t>What happens if we run this command a second time:</a:t>
            </a:r>
          </a:p>
          <a:p>
            <a:pPr marL="457200" lvl="1" indent="0" algn="just">
              <a:buNone/>
            </a:pPr>
            <a:endParaRPr lang="en-US" b="1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077DFE8-ADBD-450A-B6DE-A47B00ABC7F4}"/>
              </a:ext>
            </a:extLst>
          </p:cNvPr>
          <p:cNvSpPr txBox="1">
            <a:spLocks/>
          </p:cNvSpPr>
          <p:nvPr/>
        </p:nvSpPr>
        <p:spPr>
          <a:xfrm>
            <a:off x="838199" y="4630839"/>
            <a:ext cx="8317676" cy="1554231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computes the sum of ... nothing!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`gen` has already been consumed!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(gen)</a:t>
            </a:r>
            <a:endParaRPr lang="en-US" sz="18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&gt;&gt;0</a:t>
            </a:r>
            <a:endParaRPr lang="en-US" sz="1800" b="1" u="sng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BCCD0BF5-A228-4C63-9542-2AE3DF00A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814313"/>
              </p:ext>
            </p:extLst>
          </p:nvPr>
        </p:nvGraphicFramePr>
        <p:xfrm>
          <a:off x="7951520" y="4230214"/>
          <a:ext cx="3931722" cy="2180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1722">
                  <a:extLst>
                    <a:ext uri="{9D8B030D-6E8A-4147-A177-3AD203B41FA5}">
                      <a16:colId xmlns:a16="http://schemas.microsoft.com/office/drawing/2014/main" val="2767946564"/>
                    </a:ext>
                  </a:extLst>
                </a:gridCol>
              </a:tblGrid>
              <a:tr h="574698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Takeaway: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B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865605"/>
                  </a:ext>
                </a:extLst>
              </a:tr>
              <a:tr h="160578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 generator can only be iterated over once, after which it is exhausted and must be re-defined in order to be iterated over again.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65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91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List comprehension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201180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A list comprehension is a syntax for constructing a list, which exactly mirrors the generator comprehension syntax: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&lt;expression&gt;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for &lt;var&gt; in &lt;</a:t>
            </a:r>
            <a:r>
              <a:rPr lang="en-US" dirty="0" err="1">
                <a:solidFill>
                  <a:schemeClr val="accent6"/>
                </a:solidFill>
              </a:rPr>
              <a:t>iterable</a:t>
            </a:r>
            <a:r>
              <a:rPr lang="en-US" dirty="0">
                <a:solidFill>
                  <a:schemeClr val="accent6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{if &lt;condition}</a:t>
            </a:r>
            <a:r>
              <a:rPr lang="en-US" dirty="0"/>
              <a:t>]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r>
              <a:rPr lang="en-US" b="1" dirty="0"/>
              <a:t>The difference lies in the square brackets!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077DFE8-ADBD-450A-B6DE-A47B00ABC7F4}"/>
              </a:ext>
            </a:extLst>
          </p:cNvPr>
          <p:cNvSpPr txBox="1">
            <a:spLocks/>
          </p:cNvSpPr>
          <p:nvPr/>
        </p:nvSpPr>
        <p:spPr>
          <a:xfrm>
            <a:off x="838199" y="3917849"/>
            <a:ext cx="8317676" cy="226722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computes the sum of ... nothing!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`gen` has already been consumed!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 [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range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10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 [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4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9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16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25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36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49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64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81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1800" b="1" u="sng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4654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List comprehension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20118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077DFE8-ADBD-450A-B6DE-A47B00ABC7F4}"/>
              </a:ext>
            </a:extLst>
          </p:cNvPr>
          <p:cNvSpPr txBox="1">
            <a:spLocks/>
          </p:cNvSpPr>
          <p:nvPr/>
        </p:nvSpPr>
        <p:spPr>
          <a:xfrm>
            <a:off x="838200" y="1700962"/>
            <a:ext cx="10323404" cy="226722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words_with_o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 []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word_collection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 [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'Python'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'Like'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'You'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'Mean'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'It'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word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word_collection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"o"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word.lower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words_with_o.append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(word)</a:t>
            </a:r>
            <a:endParaRPr lang="en-US" sz="1800" b="1" u="sng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6157ECC-74EC-4121-AF40-AFE96FA30964}"/>
              </a:ext>
            </a:extLst>
          </p:cNvPr>
          <p:cNvSpPr txBox="1">
            <a:spLocks/>
          </p:cNvSpPr>
          <p:nvPr/>
        </p:nvSpPr>
        <p:spPr>
          <a:xfrm>
            <a:off x="838200" y="4818087"/>
            <a:ext cx="10323405" cy="1674788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word_collection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 [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'Python'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'Like'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'You'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'Mean'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'It’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words_with_o = [word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word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word_collection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"o"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word.lower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words_with_o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'Python'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'You'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  <a:endParaRPr lang="en-US" sz="1800" b="1" u="sng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FB4EC5-C160-4435-AA2D-FAC3A124F17E}"/>
              </a:ext>
            </a:extLst>
          </p:cNvPr>
          <p:cNvSpPr txBox="1">
            <a:spLocks/>
          </p:cNvSpPr>
          <p:nvPr/>
        </p:nvSpPr>
        <p:spPr>
          <a:xfrm>
            <a:off x="308758" y="4094366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b="1" dirty="0">
                <a:solidFill>
                  <a:srgbClr val="FF0000"/>
                </a:solidFill>
              </a:rPr>
              <a:t>Using List comprehension:</a:t>
            </a:r>
          </a:p>
          <a:p>
            <a:pPr marL="457200" lvl="1" indent="0" algn="just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D9FF35C-E734-48AC-9EE6-A677048AE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946020"/>
              </p:ext>
            </p:extLst>
          </p:nvPr>
        </p:nvGraphicFramePr>
        <p:xfrm>
          <a:off x="7947772" y="2780508"/>
          <a:ext cx="3931722" cy="2180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1722">
                  <a:extLst>
                    <a:ext uri="{9D8B030D-6E8A-4147-A177-3AD203B41FA5}">
                      <a16:colId xmlns:a16="http://schemas.microsoft.com/office/drawing/2014/main" val="2767946564"/>
                    </a:ext>
                  </a:extLst>
                </a:gridCol>
              </a:tblGrid>
              <a:tr h="574698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Takeaway: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B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865605"/>
                  </a:ext>
                </a:extLst>
              </a:tr>
              <a:tr h="160578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The comprehensions-statement is an extremely useful syntax for creating simple and complicated lists and tuples alike.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65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47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Repetition of this lesson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What is the definition of a dictionary in Python?</a:t>
            </a:r>
          </a:p>
          <a:p>
            <a:pPr algn="just"/>
            <a:r>
              <a:rPr lang="en-US" dirty="0"/>
              <a:t>Describe the relationship between a key and its associated value in a Python dictionary.</a:t>
            </a:r>
          </a:p>
          <a:p>
            <a:pPr algn="just"/>
            <a:r>
              <a:rPr lang="en-US" dirty="0"/>
              <a:t>What is the method used to retrieve a value from a Python dictionary?</a:t>
            </a:r>
          </a:p>
          <a:p>
            <a:pPr algn="just"/>
            <a:r>
              <a:rPr lang="en-US" dirty="0"/>
              <a:t>In Python, what is the technique used to determine if a key is present in a dictionary?</a:t>
            </a:r>
          </a:p>
          <a:p>
            <a:pPr algn="just"/>
            <a:r>
              <a:rPr lang="en-US" dirty="0"/>
              <a:t>How can you add a new key-value pair to an existing Python dictionary?</a:t>
            </a:r>
          </a:p>
          <a:p>
            <a:pPr algn="just"/>
            <a:r>
              <a:rPr lang="en-US" dirty="0"/>
              <a:t>What is the process used to remove a key-value pair from a Python dictionary?</a:t>
            </a:r>
          </a:p>
          <a:p>
            <a:pPr algn="just"/>
            <a:r>
              <a:rPr lang="en-US" dirty="0"/>
              <a:t>How can you implement filtering in Python? Provide an example.</a:t>
            </a:r>
          </a:p>
          <a:p>
            <a:pPr algn="just"/>
            <a:r>
              <a:rPr lang="en-US" dirty="0"/>
              <a:t>What is the functionality of the Zip function in Python?</a:t>
            </a:r>
          </a:p>
          <a:p>
            <a:pPr algn="just"/>
            <a:r>
              <a:rPr lang="en-US" dirty="0"/>
              <a:t>How are generators useful in Python?</a:t>
            </a:r>
          </a:p>
          <a:p>
            <a:pPr algn="just"/>
            <a:r>
              <a:rPr lang="en-US" dirty="0"/>
              <a:t>What is the syntax for writing a comprehension expression in Python?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08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Content table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9948334" cy="364685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3200" dirty="0"/>
              <a:t>Data </a:t>
            </a:r>
            <a:r>
              <a:rPr lang="nl-BE" sz="3200" dirty="0" err="1"/>
              <a:t>structure</a:t>
            </a:r>
            <a:r>
              <a:rPr lang="nl-BE" sz="3200" dirty="0"/>
              <a:t>: </a:t>
            </a:r>
            <a:r>
              <a:rPr lang="nl-BE" sz="3200" dirty="0" err="1"/>
              <a:t>dictionary</a:t>
            </a:r>
            <a:endParaRPr lang="nl-BE" sz="3200" dirty="0"/>
          </a:p>
          <a:p>
            <a:r>
              <a:rPr lang="nl-BE" sz="3200" dirty="0">
                <a:cs typeface="Calibri"/>
              </a:rPr>
              <a:t>Filter, Zip &amp; Map </a:t>
            </a:r>
            <a:endParaRPr lang="nl-BE" sz="3200" dirty="0"/>
          </a:p>
          <a:p>
            <a:r>
              <a:rPr lang="nl-BE" sz="3200" dirty="0" err="1">
                <a:cs typeface="Calibri"/>
              </a:rPr>
              <a:t>Iterables</a:t>
            </a:r>
            <a:endParaRPr lang="nl-BE" sz="3200" dirty="0">
              <a:cs typeface="Calibri"/>
            </a:endParaRPr>
          </a:p>
          <a:p>
            <a:r>
              <a:rPr lang="nl-BE" sz="3200" dirty="0">
                <a:cs typeface="Calibri"/>
              </a:rPr>
              <a:t>Generators &amp; </a:t>
            </a:r>
            <a:r>
              <a:rPr lang="nl-BE" sz="3200" dirty="0" err="1">
                <a:cs typeface="Calibri"/>
              </a:rPr>
              <a:t>Comprehension</a:t>
            </a:r>
            <a:r>
              <a:rPr lang="nl-BE" sz="3200" dirty="0">
                <a:cs typeface="Calibri"/>
              </a:rPr>
              <a:t> </a:t>
            </a:r>
            <a:r>
              <a:rPr lang="nl-BE" sz="3200" dirty="0" err="1">
                <a:cs typeface="Calibri"/>
              </a:rPr>
              <a:t>Expressions</a:t>
            </a:r>
            <a:endParaRPr lang="nl-BE" sz="3200" dirty="0">
              <a:cs typeface="Calibri"/>
            </a:endParaRPr>
          </a:p>
          <a:p>
            <a:endParaRPr lang="nl-BE" sz="3200" dirty="0">
              <a:cs typeface="Calibri"/>
            </a:endParaRPr>
          </a:p>
          <a:p>
            <a:endParaRPr lang="nl-BE" sz="3200" dirty="0">
              <a:cs typeface="Calibri"/>
            </a:endParaRPr>
          </a:p>
          <a:p>
            <a:pPr marL="0" indent="0">
              <a:buNone/>
            </a:pPr>
            <a:endParaRPr lang="nl-BE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742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0" y="1059498"/>
            <a:ext cx="11719560" cy="2852737"/>
          </a:xfrm>
        </p:spPr>
        <p:txBody>
          <a:bodyPr anchor="b">
            <a:normAutofit/>
          </a:bodyPr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Data structure: Dictionary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724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Data structure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 data structure models a collection of data, such as a list of number, a row in a spreadsheet, or a record in a database. Modeling the data that your program interacts with using the right data structure is often the key to writing simple and effective code</a:t>
            </a:r>
            <a:endParaRPr lang="en-US"/>
          </a:p>
        </p:txBody>
      </p:sp>
      <p:pic>
        <p:nvPicPr>
          <p:cNvPr id="1026" name="Picture 2" descr="Python Data Structures: Built-in tools to manipulate data">
            <a:extLst>
              <a:ext uri="{FF2B5EF4-FFF2-40B4-BE49-F238E27FC236}">
                <a16:creationId xmlns:a16="http://schemas.microsoft.com/office/drawing/2014/main" id="{CC9C7354-9A82-4284-B8B7-C64457E91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062" y="3429000"/>
            <a:ext cx="509587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6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Dictionary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Dictionaries are Python’s implementation of a data structure that is more generally known as a </a:t>
            </a:r>
            <a:r>
              <a:rPr lang="en-US" sz="2400" b="1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map</a:t>
            </a:r>
            <a:r>
              <a:rPr lang="en-US" sz="24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A dictionary consists of a collection of key-value pairs. Each </a:t>
            </a:r>
            <a:r>
              <a:rPr lang="en-US" sz="2400" b="1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key-value pair</a:t>
            </a:r>
            <a:r>
              <a:rPr lang="en-US" sz="24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maps the key to its associated value. The key in a key-value pair is a </a:t>
            </a:r>
            <a:r>
              <a:rPr lang="en-US" sz="2400" b="1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unique name </a:t>
            </a:r>
            <a:r>
              <a:rPr lang="en-US" sz="24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that identifies the value of the pair.</a:t>
            </a:r>
            <a:endParaRPr lang="en-US" sz="240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1164352" y="3708119"/>
            <a:ext cx="4931648" cy="2506895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d =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&lt;key&gt;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&lt;value&gt;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&lt;key&gt;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&lt;value&gt;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.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.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.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&lt;key&gt;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&lt;value&gt;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endParaRPr lang="en-US" sz="1600" b="0" i="0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050" name="Picture 2" descr="Dictionaries, Tuples, and Sets in Python - Programmathically">
            <a:extLst>
              <a:ext uri="{FF2B5EF4-FFF2-40B4-BE49-F238E27FC236}">
                <a16:creationId xmlns:a16="http://schemas.microsoft.com/office/drawing/2014/main" id="{864F6A68-EB92-41D4-96B1-953CED6B1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412" y="3708119"/>
            <a:ext cx="4633684" cy="25068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21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Dictionary states/capitals example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You could use a dictionary to store the names of states and their capitals:</a:t>
            </a:r>
          </a:p>
          <a:p>
            <a:pPr marL="0" indent="0">
              <a:buNone/>
            </a:pPr>
            <a:endParaRPr lang="en-US" b="0" i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6422152" y="3194808"/>
            <a:ext cx="4931648" cy="181658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6B5E864-4475-4545-9665-B6942B6B5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883495"/>
              </p:ext>
            </p:extLst>
          </p:nvPr>
        </p:nvGraphicFramePr>
        <p:xfrm>
          <a:off x="923238" y="3194807"/>
          <a:ext cx="4931648" cy="1685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5824">
                  <a:extLst>
                    <a:ext uri="{9D8B030D-6E8A-4147-A177-3AD203B41FA5}">
                      <a16:colId xmlns:a16="http://schemas.microsoft.com/office/drawing/2014/main" val="3228927911"/>
                    </a:ext>
                  </a:extLst>
                </a:gridCol>
                <a:gridCol w="2465824">
                  <a:extLst>
                    <a:ext uri="{9D8B030D-6E8A-4147-A177-3AD203B41FA5}">
                      <a16:colId xmlns:a16="http://schemas.microsoft.com/office/drawing/2014/main" val="2628409783"/>
                    </a:ext>
                  </a:extLst>
                </a:gridCol>
              </a:tblGrid>
              <a:tr h="421332">
                <a:tc>
                  <a:txBody>
                    <a:bodyPr/>
                    <a:lstStyle/>
                    <a:p>
                      <a:r>
                        <a:rPr lang="nl-BE" b="1" err="1"/>
                        <a:t>Key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b="1"/>
                        <a:t>Value</a:t>
                      </a:r>
                      <a:endParaRPr lang="en-US" b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003641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“California”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“Sacramento”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6458218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“New York”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“</a:t>
                      </a:r>
                      <a:r>
                        <a:rPr lang="nl-BE" i="0" err="1"/>
                        <a:t>Albany</a:t>
                      </a:r>
                      <a:r>
                        <a:rPr lang="nl-BE" i="0"/>
                        <a:t>”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42964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“Texas”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“Austin”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565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300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Accessing dictionary values</a:t>
            </a:r>
            <a:endParaRPr lang="nl-BE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Of course, dictionary elements must be accessible somehow. If you don’t get them by index, then how do you get them? A value is retrieved from a dictionary by specifying its corresponding key in square brackets ([]):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963848" y="2726423"/>
            <a:ext cx="4284392" cy="295539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Rockies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Boston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Red Sox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Minnesota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Twins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Milwaukee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Brewers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Seattle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Mariners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Minnesota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FC7F4CA-8AB9-4B5A-940B-580BB048FF6E}"/>
              </a:ext>
            </a:extLst>
          </p:cNvPr>
          <p:cNvSpPr txBox="1">
            <a:spLocks/>
          </p:cNvSpPr>
          <p:nvPr/>
        </p:nvSpPr>
        <p:spPr>
          <a:xfrm>
            <a:off x="963849" y="5791401"/>
            <a:ext cx="4284392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85000" lnSpcReduction="2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nl-BE" sz="1600" err="1"/>
              <a:t>Twins</a:t>
            </a:r>
            <a:endParaRPr lang="nl-BE" sz="1600"/>
          </a:p>
          <a:p>
            <a:pPr marL="0" indent="0" hangingPunct="1">
              <a:buFont typeface="Arial"/>
              <a:buNone/>
            </a:pPr>
            <a:r>
              <a:rPr lang="nl-BE" sz="1600" err="1"/>
              <a:t>Rockies</a:t>
            </a:r>
            <a:endParaRPr lang="en-US" sz="160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3430322-B41F-4CAE-B7B2-8B2F33E21A32}"/>
              </a:ext>
            </a:extLst>
          </p:cNvPr>
          <p:cNvSpPr txBox="1">
            <a:spLocks/>
          </p:cNvSpPr>
          <p:nvPr/>
        </p:nvSpPr>
        <p:spPr>
          <a:xfrm>
            <a:off x="5628871" y="2726423"/>
            <a:ext cx="4284392" cy="295539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Minnesota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"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Barca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"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Madrid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 hangingPunct="1">
              <a:buNone/>
            </a:pPr>
            <a:endParaRPr lang="en-US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Minnesota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91BC589-DF6C-4852-BE14-6DEF3B7EC4AB}"/>
              </a:ext>
            </a:extLst>
          </p:cNvPr>
          <p:cNvSpPr txBox="1">
            <a:spLocks/>
          </p:cNvSpPr>
          <p:nvPr/>
        </p:nvSpPr>
        <p:spPr>
          <a:xfrm>
            <a:off x="5628872" y="5791401"/>
            <a:ext cx="4284392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85000" lnSpcReduction="2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nl-BE" sz="1600" err="1"/>
              <a:t>Barca</a:t>
            </a:r>
            <a:endParaRPr lang="nl-BE" sz="1600"/>
          </a:p>
          <a:p>
            <a:pPr marL="0" indent="0" hangingPunct="1">
              <a:buFont typeface="Arial"/>
              <a:buNone/>
            </a:pPr>
            <a:r>
              <a:rPr lang="en-US" sz="1600"/>
              <a:t>Madrid</a:t>
            </a:r>
          </a:p>
        </p:txBody>
      </p:sp>
    </p:spTree>
    <p:extLst>
      <p:ext uri="{BB962C8B-B14F-4D97-AF65-F5344CB8AC3E}">
        <p14:creationId xmlns:p14="http://schemas.microsoft.com/office/powerpoint/2010/main" val="156474054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6849F4D6-1FB7-4CEB-8CC6-E456C34ADDA4}" vid="{0A04E370-2E7A-4A97-A218-FEC8E52F4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325F46957A7D4694A8ACC888AA2621" ma:contentTypeVersion="7" ma:contentTypeDescription="Een nieuw document maken." ma:contentTypeScope="" ma:versionID="14c5700b56297cf9c66eff42b9f64bd4">
  <xsd:schema xmlns:xsd="http://www.w3.org/2001/XMLSchema" xmlns:xs="http://www.w3.org/2001/XMLSchema" xmlns:p="http://schemas.microsoft.com/office/2006/metadata/properties" xmlns:ns2="9b614674-bb2d-4c45-94ea-39f42762d3ae" targetNamespace="http://schemas.microsoft.com/office/2006/metadata/properties" ma:root="true" ma:fieldsID="4e421ba7028bb8b9c0acf45abfb7d816" ns2:_="">
    <xsd:import namespace="9b614674-bb2d-4c45-94ea-39f42762d3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614674-bb2d-4c45-94ea-39f42762d3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Afbeeldingtags" ma:readOnly="false" ma:fieldId="{5cf76f15-5ced-4ddc-b409-7134ff3c332f}" ma:taxonomyMulti="true" ma:sspId="9adac4d5-a954-4ef6-9fb6-24a6c5fc01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b614674-bb2d-4c45-94ea-39f42762d3a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1A37897-CF46-4B8E-B11C-A11B11EC42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614674-bb2d-4c45-94ea-39f42762d3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6BFA21-774C-45F5-BE3E-541B293027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4D6183-A0C2-41B9-BD62-0CD29AC5B1EF}">
  <ds:schemaRefs>
    <ds:schemaRef ds:uri="http://schemas.microsoft.com/office/2006/metadata/properties"/>
    <ds:schemaRef ds:uri="http://schemas.microsoft.com/office/infopath/2007/PartnerControls"/>
    <ds:schemaRef ds:uri="9b614674-bb2d-4c45-94ea-39f42762d3a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Programming2_ week4</Template>
  <TotalTime>1505</TotalTime>
  <Words>3498</Words>
  <Application>Microsoft Office PowerPoint</Application>
  <PresentationFormat>Widescreen</PresentationFormat>
  <Paragraphs>443</Paragraphs>
  <Slides>37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_</vt:lpstr>
      <vt:lpstr>Arial</vt:lpstr>
      <vt:lpstr>Arial</vt:lpstr>
      <vt:lpstr>Calibri</vt:lpstr>
      <vt:lpstr>Calibri Light</vt:lpstr>
      <vt:lpstr>Consolas</vt:lpstr>
      <vt:lpstr>Roboto Slab</vt:lpstr>
      <vt:lpstr>source sans pro</vt:lpstr>
      <vt:lpstr>Tahoma</vt:lpstr>
      <vt:lpstr>Kantoorthema</vt:lpstr>
      <vt:lpstr>PowerPoint Presentation</vt:lpstr>
      <vt:lpstr>Last week</vt:lpstr>
      <vt:lpstr>Goals of this lesson</vt:lpstr>
      <vt:lpstr>Content table</vt:lpstr>
      <vt:lpstr>Data structure: Dictionary</vt:lpstr>
      <vt:lpstr>Data structure</vt:lpstr>
      <vt:lpstr>Dictionary</vt:lpstr>
      <vt:lpstr>Dictionary states/capitals example</vt:lpstr>
      <vt:lpstr>Accessing dictionary values</vt:lpstr>
      <vt:lpstr>Relationship key an value</vt:lpstr>
      <vt:lpstr>Adding &amp; removing dictionary values</vt:lpstr>
      <vt:lpstr>Checking for keys &amp; Iterating over dictionary</vt:lpstr>
      <vt:lpstr>Exercise dictionary</vt:lpstr>
      <vt:lpstr>How to pick a data structure</vt:lpstr>
      <vt:lpstr>Filter, Zip &amp; Map</vt:lpstr>
      <vt:lpstr>Filter  function</vt:lpstr>
      <vt:lpstr>Filter  function</vt:lpstr>
      <vt:lpstr>Zip  function</vt:lpstr>
      <vt:lpstr>Zip  function</vt:lpstr>
      <vt:lpstr>Map  function</vt:lpstr>
      <vt:lpstr>Iterable/Iterator</vt:lpstr>
      <vt:lpstr>Iterable/Iterator</vt:lpstr>
      <vt:lpstr>Enumerate function</vt:lpstr>
      <vt:lpstr>Enumerate function</vt:lpstr>
      <vt:lpstr>Generators &amp; Comprehension Expressions</vt:lpstr>
      <vt:lpstr>Problem</vt:lpstr>
      <vt:lpstr>Generators</vt:lpstr>
      <vt:lpstr>Yield vs Return</vt:lpstr>
      <vt:lpstr>Example range generator</vt:lpstr>
      <vt:lpstr>Infinity sequence example</vt:lpstr>
      <vt:lpstr>Example comprehension expression</vt:lpstr>
      <vt:lpstr>Example comprehension expression</vt:lpstr>
      <vt:lpstr>Storing generators</vt:lpstr>
      <vt:lpstr>Consuming generators</vt:lpstr>
      <vt:lpstr>List comprehension </vt:lpstr>
      <vt:lpstr>List comprehension </vt:lpstr>
      <vt:lpstr>Repetition of this lesson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Serhat Erdogan</dc:creator>
  <cp:lastModifiedBy>Serhat Erdogan</cp:lastModifiedBy>
  <cp:revision>59</cp:revision>
  <dcterms:created xsi:type="dcterms:W3CDTF">2022-06-21T13:01:39Z</dcterms:created>
  <dcterms:modified xsi:type="dcterms:W3CDTF">2023-02-12T10:56:18Z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0x010100F1325F46957A7D4694A8ACC888AA2621</vt:lpwstr>
  </property>
</Properties>
</file>