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63" r:id="rId5"/>
    <p:sldId id="265" r:id="rId6"/>
    <p:sldId id="292" r:id="rId7"/>
    <p:sldId id="268" r:id="rId8"/>
    <p:sldId id="322" r:id="rId9"/>
    <p:sldId id="304" r:id="rId10"/>
    <p:sldId id="266" r:id="rId11"/>
    <p:sldId id="302" r:id="rId12"/>
    <p:sldId id="303" r:id="rId13"/>
    <p:sldId id="305" r:id="rId14"/>
    <p:sldId id="306" r:id="rId15"/>
    <p:sldId id="307" r:id="rId16"/>
    <p:sldId id="284" r:id="rId17"/>
    <p:sldId id="308" r:id="rId18"/>
    <p:sldId id="319" r:id="rId19"/>
    <p:sldId id="310" r:id="rId20"/>
    <p:sldId id="315" r:id="rId21"/>
    <p:sldId id="312" r:id="rId22"/>
    <p:sldId id="313" r:id="rId23"/>
    <p:sldId id="314" r:id="rId24"/>
    <p:sldId id="321" r:id="rId25"/>
    <p:sldId id="335" r:id="rId26"/>
    <p:sldId id="323" r:id="rId27"/>
    <p:sldId id="317" r:id="rId28"/>
    <p:sldId id="320" r:id="rId29"/>
    <p:sldId id="327" r:id="rId30"/>
    <p:sldId id="324" r:id="rId31"/>
    <p:sldId id="326" r:id="rId32"/>
    <p:sldId id="325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09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2FA"/>
    <a:srgbClr val="6AB0DE"/>
    <a:srgbClr val="C00000"/>
    <a:srgbClr val="E3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EB814-A0A9-4D8A-9D8E-C04CF9C6C236}" v="6" dt="2022-10-26T15:51:48.456"/>
    <p1510:client id="{A62D6D71-7CB5-4D11-BB9D-D30AECB3E0AC}" v="1" dt="2022-09-06T11:08:03.003"/>
    <p1510:client id="{BB2E67BC-ACA6-4D96-8938-912C923802D9}" v="40" dt="2022-09-05T14:21:55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86657" autoAdjust="0"/>
  </p:normalViewPr>
  <p:slideViewPr>
    <p:cSldViewPr snapToGrid="0">
      <p:cViewPr varScale="1">
        <p:scale>
          <a:sx n="54" d="100"/>
          <a:sy n="54" d="100"/>
        </p:scale>
        <p:origin x="10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6BDB-6153-47CC-BA45-D51AE7AEEC4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50DCF-CE07-47AA-95E3-B8E70D0F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1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0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5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35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4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55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3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36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9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42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74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7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23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73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24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59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3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9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0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6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6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/>
              <a:t>&lt;Afstudeerrichting&gt;</a:t>
            </a:r>
            <a:endParaRPr lang="nl-BE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/>
              <a:t>Programming 2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err="1"/>
              <a:t>Dictionaries</a:t>
            </a:r>
            <a:r>
              <a:rPr lang="nl-BE" dirty="0"/>
              <a:t>, </a:t>
            </a:r>
            <a:r>
              <a:rPr lang="nl-BE" dirty="0" err="1"/>
              <a:t>iterables</a:t>
            </a:r>
            <a:r>
              <a:rPr lang="nl-BE" dirty="0"/>
              <a:t> &amp;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/>
              <a:t>Serhat Erdogan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/>
              <a:t>General course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Relationship key an value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In a Python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dictionart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, the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relationship between a key and its value 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is completely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arbitrary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. Any key can be assigned to any value.</a:t>
            </a:r>
            <a:endParaRPr lang="en-US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96437"/>
              </p:ext>
            </p:extLst>
          </p:nvPr>
        </p:nvGraphicFramePr>
        <p:xfrm>
          <a:off x="1164352" y="3776698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Sunday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“red”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12:45pm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17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True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E3113D-F3E2-418F-8BC6-18B1F7ABB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82087"/>
              </p:ext>
            </p:extLst>
          </p:nvPr>
        </p:nvGraphicFramePr>
        <p:xfrm>
          <a:off x="6944666" y="3245992"/>
          <a:ext cx="2465824" cy="274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b="1" err="1"/>
                        <a:t>Valid</a:t>
                      </a:r>
                      <a:r>
                        <a:rPr lang="nl-BE" b="1"/>
                        <a:t> Dictionary </a:t>
                      </a:r>
                      <a:r>
                        <a:rPr lang="nl-BE" b="1" err="1"/>
                        <a:t>Key</a:t>
                      </a:r>
                      <a:r>
                        <a:rPr lang="nl-BE" b="1"/>
                        <a:t> types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Integers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floats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Strings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Booleans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17278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tuples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0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37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Adding &amp; removing dictionary values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569488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 = 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Denver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569489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/>
              <a:t>{'California': 'Sacramento', 'New York': '</a:t>
            </a:r>
            <a:r>
              <a:rPr lang="nl-BE" sz="1600" err="1"/>
              <a:t>Albany</a:t>
            </a:r>
            <a:r>
              <a:rPr lang="nl-BE" sz="1600"/>
              <a:t>', 'Texas': 'Austin', 'Colorado': 'Denver'}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6234511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del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6234512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{'New York': 'Albany', 'Texas': 'Austin'}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AF7AB00-75F1-4266-883E-D4B0BF4B6CBD}"/>
              </a:ext>
            </a:extLst>
          </p:cNvPr>
          <p:cNvSpPr/>
          <p:nvPr/>
        </p:nvSpPr>
        <p:spPr>
          <a:xfrm>
            <a:off x="1306284" y="3938743"/>
            <a:ext cx="18327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9D602-9D8B-4160-8BED-1D7896217F67}"/>
              </a:ext>
            </a:extLst>
          </p:cNvPr>
          <p:cNvSpPr txBox="1"/>
          <p:nvPr/>
        </p:nvSpPr>
        <p:spPr>
          <a:xfrm>
            <a:off x="127645" y="3876634"/>
            <a:ext cx="1222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Adding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to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615522B-3CBA-4B2F-9D7B-16DDBAFA8FE0}"/>
              </a:ext>
            </a:extLst>
          </p:cNvPr>
          <p:cNvSpPr/>
          <p:nvPr/>
        </p:nvSpPr>
        <p:spPr>
          <a:xfrm flipH="1">
            <a:off x="10627462" y="3938743"/>
            <a:ext cx="20880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1EA86-1D61-40A0-B19E-9F846648BB33}"/>
              </a:ext>
            </a:extLst>
          </p:cNvPr>
          <p:cNvSpPr txBox="1"/>
          <p:nvPr/>
        </p:nvSpPr>
        <p:spPr>
          <a:xfrm>
            <a:off x="10836268" y="3845562"/>
            <a:ext cx="122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Remove</a:t>
            </a:r>
            <a:r>
              <a:rPr lang="nl-BE" sz="1600" b="1">
                <a:solidFill>
                  <a:srgbClr val="C00000"/>
                </a:solidFill>
              </a:rPr>
              <a:t> item </a:t>
            </a:r>
            <a:r>
              <a:rPr lang="nl-BE" sz="1600" b="1" err="1">
                <a:solidFill>
                  <a:srgbClr val="C00000"/>
                </a:solidFill>
              </a:rPr>
              <a:t>from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8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Checking for keys &amp; Iterating over dictionary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020597" y="1911473"/>
            <a:ext cx="473828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#Checking if the key exist in the dictionary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#You can use “else” also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ofcourse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020596" y="5692531"/>
            <a:ext cx="473828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False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949537" y="1923803"/>
            <a:ext cx="556952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#Items() returns a list-like object containing tuples of key-value pairs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state, capital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dict_states.items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accent1"/>
                </a:solidFill>
                <a:latin typeface="Consolas" panose="020B0609020204030204" pitchFamily="49" charset="0"/>
              </a:rPr>
              <a:t>f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err="1">
                <a:solidFill>
                  <a:schemeClr val="accent2"/>
                </a:solidFill>
                <a:latin typeface="Consolas" panose="020B0609020204030204" pitchFamily="49" charset="0"/>
              </a:rPr>
              <a:t>the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 capital of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state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is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capital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949537" y="5692531"/>
            <a:ext cx="556952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  <a:r>
              <a:rPr lang="en-US" sz="1600"/>
              <a:t>the capital of California is Sacramento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New York is Albany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Texas is Austin</a:t>
            </a:r>
          </a:p>
        </p:txBody>
      </p:sp>
    </p:spTree>
    <p:extLst>
      <p:ext uri="{BB962C8B-B14F-4D97-AF65-F5344CB8AC3E}">
        <p14:creationId xmlns:p14="http://schemas.microsoft.com/office/powerpoint/2010/main" val="6115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Exercise dictionary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nl-BE" sz="2000" dirty="0" err="1"/>
              <a:t>Create</a:t>
            </a:r>
            <a:r>
              <a:rPr lang="nl-BE" sz="2000" dirty="0"/>
              <a:t> </a:t>
            </a:r>
            <a:r>
              <a:rPr lang="nl-BE" sz="2000" dirty="0" err="1"/>
              <a:t>an</a:t>
            </a:r>
            <a:r>
              <a:rPr lang="nl-BE" sz="2000" dirty="0"/>
              <a:t> empty </a:t>
            </a:r>
            <a:r>
              <a:rPr lang="nl-BE" sz="2000" dirty="0" err="1"/>
              <a:t>dictionary</a:t>
            </a:r>
            <a:r>
              <a:rPr lang="nl-BE" sz="2000" dirty="0"/>
              <a:t> </a:t>
            </a:r>
            <a:r>
              <a:rPr lang="nl-BE" sz="2000" dirty="0" err="1"/>
              <a:t>named</a:t>
            </a:r>
            <a:r>
              <a:rPr lang="nl-BE" sz="2000" dirty="0"/>
              <a:t> </a:t>
            </a:r>
            <a:r>
              <a:rPr lang="nl-BE" sz="2000" b="1" dirty="0"/>
              <a:t>captains</a:t>
            </a:r>
            <a:r>
              <a:rPr lang="nl-BE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000" dirty="0"/>
              <a:t>Using square bracket </a:t>
            </a:r>
            <a:r>
              <a:rPr lang="nl-BE" sz="2000" dirty="0" err="1"/>
              <a:t>notation</a:t>
            </a:r>
            <a:r>
              <a:rPr lang="nl-BE" sz="2000" dirty="0"/>
              <a:t>, enter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following</a:t>
            </a:r>
            <a:r>
              <a:rPr lang="nl-BE" sz="2000" dirty="0"/>
              <a:t> </a:t>
            </a:r>
            <a:r>
              <a:rPr lang="nl-BE" sz="2000" b="1" dirty="0"/>
              <a:t>data </a:t>
            </a:r>
            <a:r>
              <a:rPr lang="nl-BE" sz="2000" b="1" dirty="0" err="1"/>
              <a:t>into</a:t>
            </a:r>
            <a:r>
              <a:rPr lang="nl-BE" sz="2000" b="1" dirty="0"/>
              <a:t> </a:t>
            </a:r>
            <a:r>
              <a:rPr lang="nl-BE" sz="2000" b="1" dirty="0" err="1"/>
              <a:t>the</a:t>
            </a:r>
            <a:r>
              <a:rPr lang="nl-BE" sz="2000" b="1" dirty="0"/>
              <a:t> </a:t>
            </a:r>
            <a:r>
              <a:rPr lang="nl-BE" sz="2000" b="1" dirty="0" err="1"/>
              <a:t>dictionary</a:t>
            </a:r>
            <a:r>
              <a:rPr lang="nl-BE" sz="2000" b="1" dirty="0"/>
              <a:t> </a:t>
            </a:r>
            <a:r>
              <a:rPr lang="nl-BE" sz="2000" dirty="0" err="1"/>
              <a:t>one</a:t>
            </a:r>
            <a:r>
              <a:rPr lang="nl-BE" sz="2000" dirty="0"/>
              <a:t> item at </a:t>
            </a:r>
            <a:r>
              <a:rPr lang="nl-BE" sz="2000" dirty="0" err="1"/>
              <a:t>the</a:t>
            </a:r>
            <a:r>
              <a:rPr lang="nl-BE" sz="2000" dirty="0"/>
              <a:t> time: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Enterprise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Picard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nl-BE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Voyager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Janeway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Defiant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Sisko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</a:t>
            </a:r>
            <a:r>
              <a:rPr lang="en-US" sz="2000" b="1" dirty="0"/>
              <a:t>two if statements </a:t>
            </a:r>
            <a:r>
              <a:rPr lang="en-US" sz="2000" dirty="0"/>
              <a:t>that check if “Enterprise” and “Discovery” exist as keys in the dictionary. Set their values to “unknown” if the key does not exist.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a for loop to display the ship and captain names contained in the dictionary. For example, the </a:t>
            </a:r>
            <a:r>
              <a:rPr lang="en-US" sz="2000" dirty="0" err="1"/>
              <a:t>ouput</a:t>
            </a:r>
            <a:r>
              <a:rPr lang="en-US" sz="2000" dirty="0"/>
              <a:t> should look something like: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1600" i="1" dirty="0">
                <a:solidFill>
                  <a:schemeClr val="accent2"/>
                </a:solidFill>
              </a:rPr>
              <a:t>The enterprise is captained by Picard</a:t>
            </a:r>
          </a:p>
          <a:p>
            <a:pPr marL="457200" lvl="1" indent="0">
              <a:buNone/>
            </a:pPr>
            <a:endParaRPr lang="en-US" sz="1600" i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Delete “Discovery” from the dictionary.</a:t>
            </a:r>
          </a:p>
          <a:p>
            <a:pPr marL="0" indent="0">
              <a:buNone/>
            </a:pPr>
            <a:endParaRPr lang="nl-BE" sz="2000" dirty="0"/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49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How to pick a data structure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dirty="0"/>
              <a:t>list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</a:p>
          <a:p>
            <a:pPr lvl="1"/>
            <a:r>
              <a:rPr lang="nl-BE" sz="2000" dirty="0"/>
              <a:t>The data has a </a:t>
            </a:r>
            <a:r>
              <a:rPr lang="nl-BE" sz="2000" err="1"/>
              <a:t>natural</a:t>
            </a:r>
            <a:r>
              <a:rPr lang="nl-BE" sz="2000" dirty="0"/>
              <a:t> order.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dirty="0" err="1"/>
              <a:t>primary</a:t>
            </a:r>
            <a:r>
              <a:rPr lang="nl-BE" sz="2000" dirty="0"/>
              <a:t> </a:t>
            </a:r>
            <a:r>
              <a:rPr lang="nl-BE" sz="2000" dirty="0" err="1"/>
              <a:t>purpose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data </a:t>
            </a:r>
            <a:r>
              <a:rPr lang="nl-BE" sz="2000" dirty="0" err="1"/>
              <a:t>structure</a:t>
            </a:r>
            <a:r>
              <a:rPr lang="nl-BE" sz="2000" dirty="0"/>
              <a:t> is iteration.</a:t>
            </a:r>
            <a:endParaRPr lang="nl-BE" sz="20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nl-BE" sz="2000" dirty="0">
              <a:ea typeface="Calibri"/>
              <a:cs typeface="Calibri"/>
            </a:endParaRPr>
          </a:p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err="1"/>
              <a:t>dictionary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  <a:endParaRPr lang="nl-BE" sz="2400" dirty="0">
              <a:cs typeface="Calibri"/>
            </a:endParaRPr>
          </a:p>
          <a:p>
            <a:pPr lvl="1"/>
            <a:r>
              <a:rPr lang="nl-BE" sz="2000" dirty="0"/>
              <a:t>The data is </a:t>
            </a:r>
            <a:r>
              <a:rPr lang="nl-BE" sz="2000" err="1"/>
              <a:t>unordered</a:t>
            </a:r>
            <a:r>
              <a:rPr lang="nl-BE" sz="2000" dirty="0"/>
              <a:t>, or </a:t>
            </a:r>
            <a:r>
              <a:rPr lang="nl-BE" sz="2000" err="1"/>
              <a:t>the</a:t>
            </a:r>
            <a:r>
              <a:rPr lang="nl-BE" sz="2000" dirty="0"/>
              <a:t> order does </a:t>
            </a:r>
            <a:r>
              <a:rPr lang="nl-BE" sz="2000" err="1"/>
              <a:t>not</a:t>
            </a:r>
            <a:r>
              <a:rPr lang="nl-BE" sz="2000" dirty="0"/>
              <a:t> matter.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err="1"/>
              <a:t>You</a:t>
            </a:r>
            <a:r>
              <a:rPr lang="nl-BE" sz="2000" dirty="0"/>
              <a:t> </a:t>
            </a:r>
            <a:r>
              <a:rPr lang="nl-BE" sz="2000" err="1"/>
              <a:t>need</a:t>
            </a:r>
            <a:r>
              <a:rPr lang="nl-BE" sz="2000" dirty="0"/>
              <a:t> a </a:t>
            </a:r>
            <a:r>
              <a:rPr lang="nl-BE" sz="2000" i="1" u="sng" err="1"/>
              <a:t>key-value</a:t>
            </a:r>
            <a:r>
              <a:rPr lang="nl-BE" sz="2000" i="1" u="sng" dirty="0"/>
              <a:t> </a:t>
            </a:r>
            <a:r>
              <a:rPr lang="nl-BE" sz="2000" i="1" u="sng" err="1"/>
              <a:t>relationship</a:t>
            </a:r>
            <a:r>
              <a:rPr lang="nl-BE" sz="2000" dirty="0"/>
              <a:t>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err="1"/>
              <a:t>primary</a:t>
            </a:r>
            <a:r>
              <a:rPr lang="nl-BE" sz="2000" dirty="0"/>
              <a:t> </a:t>
            </a:r>
            <a:r>
              <a:rPr lang="nl-BE" sz="2000" err="1"/>
              <a:t>purpose</a:t>
            </a:r>
            <a:r>
              <a:rPr lang="nl-BE" sz="2000" dirty="0"/>
              <a:t> of </a:t>
            </a:r>
            <a:r>
              <a:rPr lang="nl-BE" sz="2000" err="1"/>
              <a:t>the</a:t>
            </a:r>
            <a:r>
              <a:rPr lang="nl-BE" sz="2000" dirty="0"/>
              <a:t> data </a:t>
            </a:r>
            <a:r>
              <a:rPr lang="nl-BE" sz="2000" err="1"/>
              <a:t>structure</a:t>
            </a:r>
            <a:r>
              <a:rPr lang="nl-BE" sz="2000" dirty="0"/>
              <a:t> is </a:t>
            </a:r>
            <a:r>
              <a:rPr lang="nl-BE" sz="2000" i="1" u="sng" err="1"/>
              <a:t>looking</a:t>
            </a:r>
            <a:r>
              <a:rPr lang="nl-BE" sz="2000" i="1" u="sng" dirty="0"/>
              <a:t> up </a:t>
            </a:r>
            <a:r>
              <a:rPr lang="nl-BE" sz="2000" i="1" u="sng" err="1"/>
              <a:t>values</a:t>
            </a:r>
            <a:r>
              <a:rPr lang="nl-BE" sz="2000" dirty="0"/>
              <a:t>.</a:t>
            </a:r>
            <a:endParaRPr lang="nl-BE" dirty="0"/>
          </a:p>
          <a:p>
            <a:pPr marL="0" indent="0">
              <a:buNone/>
            </a:pPr>
            <a:endParaRPr lang="nl-BE" sz="2000"/>
          </a:p>
          <a:p>
            <a:pPr marL="457200" lvl="1" indent="0">
              <a:buNone/>
            </a:pPr>
            <a:endParaRPr lang="nl-BE"/>
          </a:p>
          <a:p>
            <a:pPr lvl="1"/>
            <a:endParaRPr lang="en-US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1563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pPr algn="l"/>
            <a:r>
              <a:rPr lang="nl-BE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Filter, Zip &amp; Map</a:t>
            </a:r>
            <a:endParaRPr lang="en-US" b="1" i="0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320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In Python, the `</a:t>
            </a:r>
            <a:r>
              <a:rPr lang="en-US" b="1" i="1" dirty="0"/>
              <a:t>filter()</a:t>
            </a:r>
            <a:r>
              <a:rPr lang="en-US" dirty="0"/>
              <a:t>` function is a built-in function that is used to filter elements from a sequence (such as a list, tuple, or string) based on a certain condition. The function takes two arguments: a function and an </a:t>
            </a:r>
            <a:r>
              <a:rPr lang="en-US" dirty="0" err="1"/>
              <a:t>iterable</a:t>
            </a:r>
            <a:r>
              <a:rPr lang="en-US" dirty="0"/>
              <a:t> (e.g. a list). The function is applied to each element in the </a:t>
            </a:r>
            <a:r>
              <a:rPr lang="en-US" dirty="0" err="1"/>
              <a:t>iterable</a:t>
            </a:r>
            <a:r>
              <a:rPr lang="en-US" dirty="0"/>
              <a:t>, and if the function returns </a:t>
            </a:r>
            <a:r>
              <a:rPr lang="en-US" b="1" dirty="0"/>
              <a:t>True</a:t>
            </a:r>
            <a:r>
              <a:rPr lang="en-US" dirty="0"/>
              <a:t> for an element, </a:t>
            </a:r>
            <a:r>
              <a:rPr lang="en-US" b="1" dirty="0"/>
              <a:t>that element is included in the output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`</a:t>
            </a:r>
            <a:r>
              <a:rPr lang="en-US" b="1" i="1" dirty="0"/>
              <a:t>filter()</a:t>
            </a:r>
            <a:r>
              <a:rPr lang="en-US" dirty="0"/>
              <a:t>` is being used to filter out even numbers from the numbers list. </a:t>
            </a:r>
            <a:r>
              <a:rPr lang="en-US" b="1" dirty="0"/>
              <a:t>The function passed to filter() is lambda x: x % 2 == 0</a:t>
            </a:r>
            <a:r>
              <a:rPr lang="en-US" dirty="0"/>
              <a:t>, which checks if a number is even (i.e. if it is divisible by 2 with no remainder).</a:t>
            </a:r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461802"/>
            <a:ext cx="9081555" cy="1715784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Using filter() to filter out even numbers from a list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lambda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x: x % 2 == 0, numbers))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35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You can also use `</a:t>
            </a:r>
            <a:r>
              <a:rPr lang="en-US" b="1" i="1" dirty="0"/>
              <a:t>filter()</a:t>
            </a:r>
            <a:r>
              <a:rPr lang="en-US" dirty="0"/>
              <a:t>` function with normal function instead of lambda function.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506894"/>
            <a:ext cx="9081555" cy="26706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 %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numbers))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321082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Zip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`zip()`</a:t>
            </a:r>
            <a:r>
              <a:rPr lang="en-US" dirty="0"/>
              <a:t> function in Python </a:t>
            </a:r>
            <a:r>
              <a:rPr lang="en-US" b="1" dirty="0"/>
              <a:t>combines two or more </a:t>
            </a:r>
            <a:r>
              <a:rPr lang="en-US" b="1" dirty="0" err="1"/>
              <a:t>iterables</a:t>
            </a:r>
            <a:r>
              <a:rPr lang="en-US" dirty="0"/>
              <a:t> (such as lists, tuples, or strings) into a single </a:t>
            </a:r>
            <a:r>
              <a:rPr lang="en-US" dirty="0" err="1"/>
              <a:t>iterable</a:t>
            </a:r>
            <a:r>
              <a:rPr lang="en-US" dirty="0"/>
              <a:t> of tuples. Each tuple contains an element from each of the input </a:t>
            </a:r>
            <a:r>
              <a:rPr lang="en-US" dirty="0" err="1"/>
              <a:t>iterables</a:t>
            </a:r>
            <a:r>
              <a:rPr lang="en-US" dirty="0"/>
              <a:t>, and the number of tuples in the output </a:t>
            </a:r>
            <a:r>
              <a:rPr lang="en-US" dirty="0" err="1"/>
              <a:t>iterable</a:t>
            </a:r>
            <a:r>
              <a:rPr lang="en-US" dirty="0"/>
              <a:t> is equal to the length of the shortest input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b="1" i="1" dirty="0"/>
              <a:t>`zip()`</a:t>
            </a:r>
            <a:r>
              <a:rPr lang="en-US" dirty="0"/>
              <a:t> is being used to combine the </a:t>
            </a:r>
            <a:r>
              <a:rPr lang="en-US" b="1" dirty="0"/>
              <a:t>names</a:t>
            </a:r>
            <a:r>
              <a:rPr lang="en-US" dirty="0"/>
              <a:t> and </a:t>
            </a:r>
            <a:r>
              <a:rPr lang="en-US" b="1" dirty="0"/>
              <a:t>ages</a:t>
            </a:r>
            <a:r>
              <a:rPr lang="en-US" dirty="0"/>
              <a:t> lists into a single list of tuples. Each tuple contains the corresponding name and age from the two lists.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232640"/>
            <a:ext cx="9081555" cy="174576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22), ('Bob', 20), ('Charlie', 21)]</a:t>
            </a:r>
          </a:p>
        </p:txBody>
      </p:sp>
    </p:spTree>
    <p:extLst>
      <p:ext uri="{BB962C8B-B14F-4D97-AF65-F5344CB8AC3E}">
        <p14:creationId xmlns:p14="http://schemas.microsoft.com/office/powerpoint/2010/main" val="68165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Zip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/>
              <a:t>You can also use the zip() function with more than two </a:t>
            </a:r>
            <a:r>
              <a:rPr lang="en-US" sz="2000" dirty="0" err="1"/>
              <a:t>iterables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You can also unzip the zipped </a:t>
            </a:r>
            <a:r>
              <a:rPr lang="en-US" sz="2000" b="1" dirty="0" err="1"/>
              <a:t>iterable</a:t>
            </a:r>
            <a:r>
              <a:rPr lang="en-US" sz="2000" b="1" dirty="0"/>
              <a:t> </a:t>
            </a:r>
            <a:r>
              <a:rPr lang="en-US" sz="2000" dirty="0"/>
              <a:t>using the zip() method again with the * operator,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268898"/>
            <a:ext cx="9081555" cy="209120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gender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'F'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22, 'F'), ('Bob', 20, 'M'), ('Charlie', 21, 'M')]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C7FD8E7-2B95-4407-902F-260BA3DB9AF2}"/>
              </a:ext>
            </a:extLst>
          </p:cNvPr>
          <p:cNvSpPr txBox="1">
            <a:spLocks/>
          </p:cNvSpPr>
          <p:nvPr/>
        </p:nvSpPr>
        <p:spPr>
          <a:xfrm>
            <a:off x="838199" y="5213984"/>
            <a:ext cx="9081555" cy="92134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endParaRPr 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 =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*combined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80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Last week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Repetition</a:t>
            </a:r>
            <a:r>
              <a:rPr lang="nl-BE" dirty="0"/>
              <a:t> of </a:t>
            </a:r>
            <a:r>
              <a:rPr lang="nl-BE" dirty="0" err="1"/>
              <a:t>what</a:t>
            </a:r>
            <a:r>
              <a:rPr lang="nl-BE" dirty="0"/>
              <a:t> we </a:t>
            </a:r>
            <a:r>
              <a:rPr lang="nl-BE" dirty="0" err="1"/>
              <a:t>saw</a:t>
            </a:r>
            <a:r>
              <a:rPr lang="nl-BE" dirty="0"/>
              <a:t> last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4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Map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900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`map()`</a:t>
            </a:r>
            <a:r>
              <a:rPr lang="en-US" dirty="0"/>
              <a:t> function applies a given function to each item of an </a:t>
            </a:r>
            <a:r>
              <a:rPr lang="en-US" dirty="0" err="1"/>
              <a:t>iterable</a:t>
            </a:r>
            <a:r>
              <a:rPr lang="en-US" dirty="0"/>
              <a:t> (e.g. list, tuple, set, etc.) and returns an iterator of the results.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649504"/>
            <a:ext cx="9081555" cy="360905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double(x):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x*2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list of numbers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use map to apply double function to each number in the list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(double, numbers)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the map object can be converted to a list or tuple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Output: [2, 4, 6, 8]</a:t>
            </a:r>
          </a:p>
        </p:txBody>
      </p:sp>
    </p:spTree>
    <p:extLst>
      <p:ext uri="{BB962C8B-B14F-4D97-AF65-F5344CB8AC3E}">
        <p14:creationId xmlns:p14="http://schemas.microsoft.com/office/powerpoint/2010/main" val="2334076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 err="1">
                <a:solidFill>
                  <a:srgbClr val="404040"/>
                </a:solidFill>
                <a:effectLst/>
                <a:latin typeface="Roboto Slab" pitchFamily="2" charset="0"/>
              </a:rPr>
              <a:t>Iterable</a:t>
            </a:r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/</a:t>
            </a:r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Iterator</a:t>
            </a:r>
            <a:endParaRPr lang="en-US" b="1" i="0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3335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404040"/>
                </a:solidFill>
                <a:effectLst/>
                <a:latin typeface="Roboto Slab" pitchFamily="2" charset="0"/>
              </a:rPr>
              <a:t>Iterable</a:t>
            </a:r>
            <a:r>
              <a:rPr lang="en-US" b="1" i="0">
                <a:solidFill>
                  <a:srgbClr val="404040"/>
                </a:solidFill>
                <a:effectLst/>
                <a:latin typeface="Roboto Slab" pitchFamily="2" charset="0"/>
              </a:rPr>
              <a:t>/Iterator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838198" y="3163379"/>
            <a:ext cx="4734507" cy="4007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"/>
            </a:endParaRPr>
          </a:p>
          <a:p>
            <a:pPr marL="0" indent="0" algn="l">
              <a:buNone/>
            </a:pPr>
            <a:r>
              <a:rPr lang="en-US" b="1" dirty="0" err="1">
                <a:latin typeface="_"/>
              </a:rPr>
              <a:t>Iterable</a:t>
            </a:r>
            <a:r>
              <a:rPr lang="en-US" b="1" dirty="0">
                <a:latin typeface="_"/>
              </a:rPr>
              <a:t> examples:</a:t>
            </a:r>
          </a:p>
          <a:p>
            <a:pPr lvl="1"/>
            <a:r>
              <a:rPr lang="en-US" b="0" i="0" dirty="0">
                <a:effectLst/>
                <a:latin typeface="_"/>
              </a:rPr>
              <a:t>Lists</a:t>
            </a:r>
          </a:p>
          <a:p>
            <a:pPr lvl="1"/>
            <a:r>
              <a:rPr lang="en-US" b="0" i="0" dirty="0">
                <a:effectLst/>
                <a:latin typeface="_"/>
              </a:rPr>
              <a:t>Tuples</a:t>
            </a:r>
          </a:p>
          <a:p>
            <a:pPr lvl="1"/>
            <a:r>
              <a:rPr lang="en-US" b="0" i="0" dirty="0">
                <a:effectLst/>
                <a:latin typeface="_"/>
              </a:rPr>
              <a:t>Strings</a:t>
            </a:r>
          </a:p>
          <a:p>
            <a:pPr lvl="1"/>
            <a:r>
              <a:rPr lang="en-US" b="0" i="0" dirty="0">
                <a:effectLst/>
                <a:latin typeface="_"/>
              </a:rPr>
              <a:t>Dictionaries</a:t>
            </a:r>
          </a:p>
          <a:p>
            <a:pPr lvl="1"/>
            <a:r>
              <a:rPr lang="en-US" b="0" i="0" dirty="0">
                <a:effectLst/>
                <a:latin typeface="_"/>
              </a:rPr>
              <a:t>Sets</a:t>
            </a:r>
          </a:p>
          <a:p>
            <a:pPr lvl="1"/>
            <a:r>
              <a:rPr lang="en-US" b="0" i="0" dirty="0">
                <a:effectLst/>
                <a:latin typeface="_"/>
              </a:rPr>
              <a:t>Generators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FF47DF-D14E-4B6B-B633-133B48BC1C0C}"/>
              </a:ext>
            </a:extLst>
          </p:cNvPr>
          <p:cNvSpPr txBox="1">
            <a:spLocks/>
          </p:cNvSpPr>
          <p:nvPr/>
        </p:nvSpPr>
        <p:spPr>
          <a:xfrm>
            <a:off x="838199" y="2050662"/>
            <a:ext cx="10787743" cy="4007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1" i="0" dirty="0">
                <a:effectLst/>
                <a:latin typeface="_"/>
              </a:rPr>
              <a:t>Iterators</a:t>
            </a:r>
            <a:r>
              <a:rPr lang="en-US" b="0" i="0" dirty="0">
                <a:effectLst/>
                <a:latin typeface="_"/>
              </a:rPr>
              <a:t> are methods that iterate collections like lists, tuples, etc. Using an iterator method, we can loop through an object and return its elements.</a:t>
            </a:r>
          </a:p>
        </p:txBody>
      </p:sp>
    </p:spTree>
    <p:extLst>
      <p:ext uri="{BB962C8B-B14F-4D97-AF65-F5344CB8AC3E}">
        <p14:creationId xmlns:p14="http://schemas.microsoft.com/office/powerpoint/2010/main" val="2028363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Enumerate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`enumerate`</a:t>
            </a:r>
            <a:r>
              <a:rPr lang="en-US" dirty="0"/>
              <a:t> function accepts an </a:t>
            </a:r>
            <a:r>
              <a:rPr lang="en-US" dirty="0" err="1"/>
              <a:t>iterable</a:t>
            </a:r>
            <a:r>
              <a:rPr lang="en-US" dirty="0"/>
              <a:t> as an input, and returns a new </a:t>
            </a:r>
            <a:r>
              <a:rPr lang="en-US" dirty="0" err="1"/>
              <a:t>iterable</a:t>
            </a:r>
            <a:r>
              <a:rPr lang="en-US" dirty="0"/>
              <a:t> that produces a tuple of the iteration-count and the corresponding item from the original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1" y="2858742"/>
            <a:ext cx="7797799" cy="33083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track which entries of an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iterable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store the value `None`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# manually track iteration-count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-10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none_indices.append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+ 1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# `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none_indices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` now stores: [1, 3]</a:t>
            </a:r>
          </a:p>
        </p:txBody>
      </p:sp>
    </p:spTree>
    <p:extLst>
      <p:ext uri="{BB962C8B-B14F-4D97-AF65-F5344CB8AC3E}">
        <p14:creationId xmlns:p14="http://schemas.microsoft.com/office/powerpoint/2010/main" val="354075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Enumerate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We can simplify this code and avoid having to initialize or increment the </a:t>
            </a:r>
            <a:r>
              <a:rPr lang="en-US" dirty="0" err="1"/>
              <a:t>iter_cnt</a:t>
            </a:r>
            <a:r>
              <a:rPr lang="en-US" dirty="0"/>
              <a:t> variable, by utilizing enumerate along with tuple-unpacking.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C4FA473-C201-426F-BB41-D607B3FB94B3}"/>
              </a:ext>
            </a:extLst>
          </p:cNvPr>
          <p:cNvSpPr txBox="1">
            <a:spLocks/>
          </p:cNvSpPr>
          <p:nvPr/>
        </p:nvSpPr>
        <p:spPr>
          <a:xfrm>
            <a:off x="838200" y="2753361"/>
            <a:ext cx="7584440" cy="33083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using the `enumerate` function to keep iteration-count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enumerate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-10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]):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none_indices.append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`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none_indices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` now stores: [1, 3]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94D6D72B-D87B-481B-A602-6D2118FBB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52275"/>
              </p:ext>
            </p:extLst>
          </p:nvPr>
        </p:nvGraphicFramePr>
        <p:xfrm>
          <a:off x="7939645" y="4021556"/>
          <a:ext cx="3931722" cy="2312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The built-in enumerate function should be used (in conjunction with iterator unpacking) whenever it is necessary to track the iteration count of a for-loop. It is valuable to use this in conjunction with tuple unpacking.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1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Generators &amp; Comprehension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3240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Problem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4471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nl-BE" dirty="0"/>
              <a:t>I</a:t>
            </a:r>
            <a:r>
              <a:rPr lang="en-US" dirty="0" err="1"/>
              <a:t>magine</a:t>
            </a:r>
            <a:r>
              <a:rPr lang="en-US" dirty="0"/>
              <a:t> having a list in Python of integers from 0 till 2.000.000.000: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The problem we are having is that we store this all-in memory, and this could affect performance.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Solution? =&gt; Generators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7FE280-1C10-4BEB-829C-F67436B787B8}"/>
              </a:ext>
            </a:extLst>
          </p:cNvPr>
          <p:cNvSpPr txBox="1">
            <a:spLocks/>
          </p:cNvSpPr>
          <p:nvPr/>
        </p:nvSpPr>
        <p:spPr>
          <a:xfrm>
            <a:off x="838200" y="2516456"/>
            <a:ext cx="5257800" cy="10312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large list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my_list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 [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…,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2000000000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674202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Generators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174858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Now we introduce an important type of object called a generator, which allows us to generate arbitrarily-many items in a series, </a:t>
            </a:r>
            <a:r>
              <a:rPr lang="en-US" b="1" dirty="0"/>
              <a:t>without having to store them all in memory at once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A generator does not store any items.</a:t>
            </a:r>
            <a:r>
              <a:rPr lang="en-US" dirty="0"/>
              <a:t> Instead, it stores the instructions for generating each of its members and stores its iteration state; this means that the generator will know if it has generated its second member  and will thus generate its third member the next time it is iterated 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7FE280-1C10-4BEB-829C-F67436B787B8}"/>
              </a:ext>
            </a:extLst>
          </p:cNvPr>
          <p:cNvSpPr txBox="1">
            <a:spLocks/>
          </p:cNvSpPr>
          <p:nvPr/>
        </p:nvSpPr>
        <p:spPr>
          <a:xfrm>
            <a:off x="927155" y="3618329"/>
            <a:ext cx="4309863" cy="225192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Regular function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function_a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Generator function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generator_a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D3379D6-8658-46A3-8DF7-5EEE3B6192A4}"/>
              </a:ext>
            </a:extLst>
          </p:cNvPr>
          <p:cNvSpPr txBox="1">
            <a:spLocks/>
          </p:cNvSpPr>
          <p:nvPr/>
        </p:nvSpPr>
        <p:spPr>
          <a:xfrm>
            <a:off x="5616988" y="3618329"/>
            <a:ext cx="5357082" cy="225192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function_a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generator_a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&lt;generator object a at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0x000001565469DA98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2611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Yield vs Return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87817" y="1680414"/>
            <a:ext cx="10849099" cy="17485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sz="2000" b="1" dirty="0"/>
              <a:t>The yield statement pauses the execution of the function </a:t>
            </a:r>
            <a:r>
              <a:rPr lang="en-US" sz="2000" dirty="0"/>
              <a:t>and sends a value back to the caller, but retains enough state to enable the function to resume where it left off. </a:t>
            </a:r>
            <a:r>
              <a:rPr lang="en-US" sz="2000" b="1" dirty="0"/>
              <a:t>When the function resumes, it continues execution immediately after the last yield run</a:t>
            </a:r>
            <a:r>
              <a:rPr lang="en-US" sz="2000" dirty="0"/>
              <a:t>. This allows its code to produce a series of values over time, rather than computing them at once and sending them back like a list. </a:t>
            </a:r>
            <a:r>
              <a:rPr lang="en-US" sz="2000" b="1" dirty="0">
                <a:solidFill>
                  <a:srgbClr val="7030A0"/>
                </a:solidFill>
              </a:rPr>
              <a:t>The next() function</a:t>
            </a:r>
            <a:r>
              <a:rPr lang="en-US" sz="2000" dirty="0"/>
              <a:t> is a special function that asks, </a:t>
            </a:r>
            <a:r>
              <a:rPr lang="en-US" sz="2000" b="1" dirty="0">
                <a:solidFill>
                  <a:srgbClr val="7030A0"/>
                </a:solidFill>
              </a:rPr>
              <a:t>“What’s the next item in the iteration?”</a:t>
            </a:r>
            <a:r>
              <a:rPr lang="en-US" sz="2000" dirty="0"/>
              <a:t> In fact, next() is the precise function that is called when you run a for loop!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C1E1976-4091-4073-BB45-C3D3D126877C}"/>
              </a:ext>
            </a:extLst>
          </p:cNvPr>
          <p:cNvSpPr txBox="1">
            <a:spLocks/>
          </p:cNvSpPr>
          <p:nvPr/>
        </p:nvSpPr>
        <p:spPr>
          <a:xfrm>
            <a:off x="838200" y="3714474"/>
            <a:ext cx="3419214" cy="283567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A8164B-2766-4603-97CE-68AE02AEE41E}"/>
              </a:ext>
            </a:extLst>
          </p:cNvPr>
          <p:cNvSpPr txBox="1">
            <a:spLocks/>
          </p:cNvSpPr>
          <p:nvPr/>
        </p:nvSpPr>
        <p:spPr>
          <a:xfrm>
            <a:off x="4535208" y="3711969"/>
            <a:ext cx="3270399" cy="28356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StopIteration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E40DCDC-EFC2-4541-AACD-3F9C1E9FAF7A}"/>
              </a:ext>
            </a:extLst>
          </p:cNvPr>
          <p:cNvSpPr txBox="1">
            <a:spLocks/>
          </p:cNvSpPr>
          <p:nvPr/>
        </p:nvSpPr>
        <p:spPr>
          <a:xfrm>
            <a:off x="8083401" y="3714473"/>
            <a:ext cx="3270399" cy="28356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</p:txBody>
      </p:sp>
    </p:spTree>
    <p:extLst>
      <p:ext uri="{BB962C8B-B14F-4D97-AF65-F5344CB8AC3E}">
        <p14:creationId xmlns:p14="http://schemas.microsoft.com/office/powerpoint/2010/main" val="1375372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Example range generator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Because range is a generator, the command </a:t>
            </a:r>
            <a:r>
              <a:rPr lang="en-US" b="1" dirty="0"/>
              <a:t>range(5) will simply store the instructions needed to produce the sequence of numbers 0-4</a:t>
            </a:r>
            <a:r>
              <a:rPr lang="en-US" dirty="0"/>
              <a:t>, whereas the list [0, 1, 2, 3, 4] stores all of these items in memory at once. </a:t>
            </a:r>
          </a:p>
        </p:txBody>
      </p:sp>
      <p:pic>
        <p:nvPicPr>
          <p:cNvPr id="1026" name="Picture 2" descr="Memory consumption figure">
            <a:extLst>
              <a:ext uri="{FF2B5EF4-FFF2-40B4-BE49-F238E27FC236}">
                <a16:creationId xmlns:a16="http://schemas.microsoft.com/office/drawing/2014/main" id="{C5C72FBE-C4F5-436E-AEC7-D82E49CD8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55" y="2753361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60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Goals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dictionary</a:t>
            </a:r>
            <a:r>
              <a:rPr lang="nl-BE" dirty="0"/>
              <a:t> data </a:t>
            </a:r>
            <a:r>
              <a:rPr lang="nl-BE" dirty="0" err="1"/>
              <a:t>structure</a:t>
            </a:r>
            <a:r>
              <a:rPr lang="nl-BE" dirty="0"/>
              <a:t> 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enumerate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using</a:t>
            </a:r>
            <a:r>
              <a:rPr lang="nl-BE" dirty="0"/>
              <a:t> it.</a:t>
            </a:r>
          </a:p>
          <a:p>
            <a:r>
              <a:rPr lang="nl-BE" dirty="0"/>
              <a:t>Student </a:t>
            </a:r>
            <a:r>
              <a:rPr lang="nl-BE" dirty="0" err="1"/>
              <a:t>understand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Filter(), Zip() &amp; Map() </a:t>
            </a:r>
            <a:r>
              <a:rPr lang="nl-BE" dirty="0" err="1"/>
              <a:t>functions</a:t>
            </a:r>
            <a:r>
              <a:rPr lang="nl-B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9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Infinity sequence example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infinite sequence of numbers with yield, yield returns the number and increments the num by + 1.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550691"/>
            <a:ext cx="4731328" cy="333946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inf_sequence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num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True: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num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num +=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inf_sequence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end=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B3E1DE-CEDE-4361-9826-9C7B60818F40}"/>
              </a:ext>
            </a:extLst>
          </p:cNvPr>
          <p:cNvSpPr txBox="1">
            <a:spLocks/>
          </p:cNvSpPr>
          <p:nvPr/>
        </p:nvSpPr>
        <p:spPr>
          <a:xfrm>
            <a:off x="5966361" y="2550691"/>
            <a:ext cx="4731328" cy="333946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0 1 2 3 4 5 6 7 8 9 10 11 12 13 14 15 16 17 18 19 20 21 22 23 24 25 26 27 28 29 30 31 32 33 34 35 36 37 38 39 40 41 42 43 44 45 46 47 48 49 50 51 52 53 54 55 56 57 58 59 60 61 62 63 64 65 66 67 68 69 70 71  72 73 74 75 76 77 78.......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41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comprehension expression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even sequence of numbers from 0 to 99 in two ways: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199" y="2218564"/>
            <a:ext cx="7011389" cy="199755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generator to print even numbers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even_gen_100():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%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B3E1DE-CEDE-4361-9826-9C7B60818F40}"/>
              </a:ext>
            </a:extLst>
          </p:cNvPr>
          <p:cNvSpPr txBox="1">
            <a:spLocks/>
          </p:cNvSpPr>
          <p:nvPr/>
        </p:nvSpPr>
        <p:spPr>
          <a:xfrm>
            <a:off x="838199" y="4944770"/>
            <a:ext cx="7011390" cy="64851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even_gen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range(100)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i%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1A3035A-54B8-4F31-B9AE-618D2425B42F}"/>
              </a:ext>
            </a:extLst>
          </p:cNvPr>
          <p:cNvSpPr txBox="1">
            <a:spLocks/>
          </p:cNvSpPr>
          <p:nvPr/>
        </p:nvSpPr>
        <p:spPr>
          <a:xfrm>
            <a:off x="312505" y="4350021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The following expression defines a generator for all the even numbers in 0-99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5E5F68A-C5C0-4A87-B181-85DF7B2B9C9C}"/>
              </a:ext>
            </a:extLst>
          </p:cNvPr>
          <p:cNvSpPr txBox="1">
            <a:spLocks/>
          </p:cNvSpPr>
          <p:nvPr/>
        </p:nvSpPr>
        <p:spPr>
          <a:xfrm>
            <a:off x="288751" y="571624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The syntax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&lt;expression&gt; </a:t>
            </a:r>
            <a:r>
              <a:rPr lang="en-US" b="1" dirty="0">
                <a:solidFill>
                  <a:schemeClr val="accent6"/>
                </a:solidFill>
              </a:rPr>
              <a:t>for &lt;var&gt; in &lt;</a:t>
            </a:r>
            <a:r>
              <a:rPr lang="en-US" b="1" dirty="0" err="1">
                <a:solidFill>
                  <a:schemeClr val="accent6"/>
                </a:solidFill>
              </a:rPr>
              <a:t>iterable</a:t>
            </a:r>
            <a:r>
              <a:rPr lang="en-US" b="1" dirty="0">
                <a:solidFill>
                  <a:schemeClr val="accent6"/>
                </a:solidFill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</a:rPr>
              <a:t>[if &lt;condition&gt;]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r>
              <a:rPr lang="en-US" dirty="0"/>
              <a:t> specifies the general form for a generator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1179048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comprehension expression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even sequence of numbers from 0 to 99 in two ways: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361063"/>
            <a:ext cx="7450777" cy="426536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"pie"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'apple'..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'apple'..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'apple’..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#...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(0, 0, 0)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(1, 1, 1)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#...</a:t>
            </a:r>
          </a:p>
        </p:txBody>
      </p:sp>
    </p:spTree>
    <p:extLst>
      <p:ext uri="{BB962C8B-B14F-4D97-AF65-F5344CB8AC3E}">
        <p14:creationId xmlns:p14="http://schemas.microsoft.com/office/powerpoint/2010/main" val="2447009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Storing 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Defining a generator using a comprehension does not perform any computations or consume any memory beyond defining the rules for producing the sequence of data. See what happens when we try to print this generator: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885703"/>
            <a:ext cx="7450777" cy="175754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 0, 1, 4, 9, 25, ..., 9801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gen =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&lt;generator object &lt;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genexpr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 at 0x000001E768FE8A40&gt;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E4E2D3-071E-4CD8-9BDA-A91CF096EA68}"/>
              </a:ext>
            </a:extLst>
          </p:cNvPr>
          <p:cNvSpPr txBox="1">
            <a:spLocks/>
          </p:cNvSpPr>
          <p:nvPr/>
        </p:nvSpPr>
        <p:spPr>
          <a:xfrm>
            <a:off x="312505" y="4884773"/>
            <a:ext cx="10849099" cy="160810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/>
              <a:t>This output simply indicates that </a:t>
            </a:r>
            <a:r>
              <a:rPr lang="en-US" b="1" dirty="0">
                <a:solidFill>
                  <a:srgbClr val="FF0000"/>
                </a:solidFill>
              </a:rPr>
              <a:t>gen</a:t>
            </a:r>
            <a:r>
              <a:rPr lang="en-US" b="1" dirty="0"/>
              <a:t> stores a generator-expression at the memory address 0x000001E768FE8A40</a:t>
            </a:r>
            <a:r>
              <a:rPr lang="en-US" dirty="0"/>
              <a:t>; this is simply where the instructions for generating our sequence of squared numbers is stored. </a:t>
            </a: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(gen) or gen[2] will not work. =&gt; so how do we consume our generators?</a:t>
            </a:r>
          </a:p>
        </p:txBody>
      </p:sp>
    </p:spTree>
    <p:extLst>
      <p:ext uri="{BB962C8B-B14F-4D97-AF65-F5344CB8AC3E}">
        <p14:creationId xmlns:p14="http://schemas.microsoft.com/office/powerpoint/2010/main" val="871300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Consuming 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We can feed this to any function that accepts </a:t>
            </a:r>
            <a:r>
              <a:rPr lang="en-US" dirty="0" err="1"/>
              <a:t>iterables</a:t>
            </a:r>
            <a:r>
              <a:rPr lang="en-US" dirty="0"/>
              <a:t>. For instance, we can feed gen to the built-in sum function, which sums the contents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659484"/>
            <a:ext cx="8317675" cy="123372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gen =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 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0 + 1 + 4 + 9 + 25 + ... + 9801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&gt;&gt;328350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E4E2D3-071E-4CD8-9BDA-A91CF096EA68}"/>
              </a:ext>
            </a:extLst>
          </p:cNvPr>
          <p:cNvSpPr txBox="1">
            <a:spLocks/>
          </p:cNvSpPr>
          <p:nvPr/>
        </p:nvSpPr>
        <p:spPr>
          <a:xfrm>
            <a:off x="308758" y="4094366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/>
              <a:t>What happens if we run this command a second time:</a:t>
            </a:r>
          </a:p>
          <a:p>
            <a:pPr marL="457200" lvl="1" indent="0" algn="just">
              <a:buNone/>
            </a:pPr>
            <a:endParaRPr lang="en-US" b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199" y="4630839"/>
            <a:ext cx="8317676" cy="155423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of ... nothing!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`gen` has already been consumed!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&gt;&gt;0</a:t>
            </a:r>
            <a:endParaRPr lang="en-US" sz="18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BCCD0BF5-A228-4C63-9542-2AE3DF00A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14313"/>
              </p:ext>
            </p:extLst>
          </p:nvPr>
        </p:nvGraphicFramePr>
        <p:xfrm>
          <a:off x="7951520" y="4230214"/>
          <a:ext cx="3931722" cy="218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generator can only be iterated over once, after which it is exhausted and must be re-defined in order to be iterated over again.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9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List comprehension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201180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A list comprehension is a syntax for constructing a list, which exactly mirrors the generator comprehension syntax: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&lt;expression&gt;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for &lt;var&gt; in &lt;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{if &lt;condition}</a:t>
            </a:r>
            <a:r>
              <a:rPr lang="en-US" dirty="0"/>
              <a:t>]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b="1" dirty="0"/>
              <a:t>The difference lies in the square brackets!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199" y="3917849"/>
            <a:ext cx="8317676" cy="226722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of ... nothing!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`gen` has already been consumed!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 [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25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64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81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8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65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List comprehension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2011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200" y="1700962"/>
            <a:ext cx="10323404" cy="226722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words_with_o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'Like'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'Mean'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'It'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"o"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word.lower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words_with_o.append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(word)</a:t>
            </a:r>
            <a:endParaRPr lang="en-US" sz="1800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6157ECC-74EC-4121-AF40-AFE96FA30964}"/>
              </a:ext>
            </a:extLst>
          </p:cNvPr>
          <p:cNvSpPr txBox="1">
            <a:spLocks/>
          </p:cNvSpPr>
          <p:nvPr/>
        </p:nvSpPr>
        <p:spPr>
          <a:xfrm>
            <a:off x="838200" y="4818087"/>
            <a:ext cx="10323405" cy="167478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'Like'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'Mean'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'It’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words_with_o = [word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"o"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word.lower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words_with_o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endParaRPr lang="en-US" sz="1800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FB4EC5-C160-4435-AA2D-FAC3A124F17E}"/>
              </a:ext>
            </a:extLst>
          </p:cNvPr>
          <p:cNvSpPr txBox="1">
            <a:spLocks/>
          </p:cNvSpPr>
          <p:nvPr/>
        </p:nvSpPr>
        <p:spPr>
          <a:xfrm>
            <a:off x="308758" y="4094366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Using List </a:t>
            </a:r>
            <a:r>
              <a:rPr lang="en-US" b="1" dirty="0" err="1">
                <a:solidFill>
                  <a:srgbClr val="FF0000"/>
                </a:solidFill>
              </a:rPr>
              <a:t>comeprehension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D9FF35C-E734-48AC-9EE6-A677048AE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46020"/>
              </p:ext>
            </p:extLst>
          </p:nvPr>
        </p:nvGraphicFramePr>
        <p:xfrm>
          <a:off x="7947772" y="2780508"/>
          <a:ext cx="3931722" cy="218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The comprehensions-statement is an extremely useful syntax for creating simple and complicated lists and tuples alike.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Repetition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is a </a:t>
            </a:r>
            <a:r>
              <a:rPr lang="nl-BE" dirty="0" err="1"/>
              <a:t>dictionary</a:t>
            </a:r>
            <a:r>
              <a:rPr lang="nl-BE" dirty="0"/>
              <a:t>?</a:t>
            </a:r>
          </a:p>
          <a:p>
            <a:r>
              <a:rPr lang="en-US" dirty="0"/>
              <a:t>Define the relationship between a key and its value.</a:t>
            </a:r>
          </a:p>
          <a:p>
            <a:r>
              <a:rPr lang="en-US" dirty="0"/>
              <a:t>How can you get a value out of a dictionary?</a:t>
            </a:r>
          </a:p>
          <a:p>
            <a:r>
              <a:rPr lang="en-US" dirty="0"/>
              <a:t>How can you check if a key is within a dictionary</a:t>
            </a:r>
          </a:p>
          <a:p>
            <a:r>
              <a:rPr lang="en-US" dirty="0"/>
              <a:t>How can you add a value to a dictionary?</a:t>
            </a:r>
          </a:p>
          <a:p>
            <a:r>
              <a:rPr lang="en-US" dirty="0"/>
              <a:t>How can you delete a value to a dictionary?</a:t>
            </a:r>
          </a:p>
          <a:p>
            <a:r>
              <a:rPr lang="en-US" dirty="0"/>
              <a:t>How can you filter in Python and give and example.</a:t>
            </a:r>
          </a:p>
          <a:p>
            <a:r>
              <a:rPr lang="en-US" dirty="0"/>
              <a:t>How does the Zip function work?</a:t>
            </a:r>
          </a:p>
          <a:p>
            <a:r>
              <a:rPr lang="en-US" dirty="0"/>
              <a:t>Why are generators useful?</a:t>
            </a:r>
          </a:p>
          <a:p>
            <a:r>
              <a:rPr lang="en-US" dirty="0"/>
              <a:t>How do you write a </a:t>
            </a:r>
            <a:r>
              <a:rPr lang="en-US"/>
              <a:t>comprehension expression?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8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Content 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364685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200" dirty="0"/>
              <a:t>Data </a:t>
            </a:r>
            <a:r>
              <a:rPr lang="nl-BE" sz="3200" dirty="0" err="1"/>
              <a:t>structure</a:t>
            </a:r>
            <a:r>
              <a:rPr lang="nl-BE" sz="3200" dirty="0"/>
              <a:t>: </a:t>
            </a:r>
            <a:r>
              <a:rPr lang="nl-BE" sz="3200" dirty="0" err="1"/>
              <a:t>dictionary</a:t>
            </a:r>
            <a:endParaRPr lang="nl-BE" sz="3200" dirty="0"/>
          </a:p>
          <a:p>
            <a:r>
              <a:rPr lang="nl-BE" sz="3200" dirty="0">
                <a:cs typeface="Calibri"/>
              </a:rPr>
              <a:t>Filter, Zip &amp; Map </a:t>
            </a:r>
            <a:endParaRPr lang="nl-BE" sz="3200" dirty="0"/>
          </a:p>
          <a:p>
            <a:r>
              <a:rPr lang="nl-BE" sz="3200" dirty="0" err="1">
                <a:cs typeface="Calibri"/>
              </a:rPr>
              <a:t>Iterables</a:t>
            </a:r>
            <a:endParaRPr lang="nl-BE" sz="3200" dirty="0">
              <a:cs typeface="Calibri"/>
            </a:endParaRPr>
          </a:p>
          <a:p>
            <a:r>
              <a:rPr lang="nl-BE" sz="3200" dirty="0">
                <a:cs typeface="Calibri"/>
              </a:rPr>
              <a:t>Generators &amp; </a:t>
            </a:r>
            <a:r>
              <a:rPr lang="nl-BE" sz="3200" dirty="0" err="1">
                <a:cs typeface="Calibri"/>
              </a:rPr>
              <a:t>Comprehension</a:t>
            </a:r>
            <a:r>
              <a:rPr lang="nl-BE" sz="3200" dirty="0">
                <a:cs typeface="Calibri"/>
              </a:rPr>
              <a:t> </a:t>
            </a:r>
            <a:r>
              <a:rPr lang="nl-BE" sz="3200" dirty="0" err="1">
                <a:cs typeface="Calibri"/>
              </a:rPr>
              <a:t>Expressions</a:t>
            </a:r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pPr marL="0" indent="0">
              <a:buNone/>
            </a:pPr>
            <a:endParaRPr lang="nl-BE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4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Data structure: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724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Data structure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data structure models a collection of data, such as a list of number, a row in a spreadsheet, or a record in a database. Modeling the data that your program interacts with using the right data structure is often the key to writing simple and effective code</a:t>
            </a:r>
            <a:endParaRPr lang="en-US"/>
          </a:p>
        </p:txBody>
      </p:sp>
      <p:pic>
        <p:nvPicPr>
          <p:cNvPr id="1026" name="Picture 2" descr="Python Data Structures: Built-in tools to manipulate data">
            <a:extLst>
              <a:ext uri="{FF2B5EF4-FFF2-40B4-BE49-F238E27FC236}">
                <a16:creationId xmlns:a16="http://schemas.microsoft.com/office/drawing/2014/main" id="{CC9C7354-9A82-4284-B8B7-C64457E9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2" y="3429000"/>
            <a:ext cx="50958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Dictionary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Dictionaries are Python’s implementation of a data structure that is more generally known as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map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A dictionary consists of a collection of key-value pairs. Each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key-value pair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maps the key to its associated value. The key in a key-value pair is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unique name 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that identifies the value of the pair.</a:t>
            </a:r>
            <a:endParaRPr lang="en-US" sz="240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164352" y="3708119"/>
            <a:ext cx="4931648" cy="25068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Dictionaries, Tuples, and Sets in Python - Programmathically">
            <a:extLst>
              <a:ext uri="{FF2B5EF4-FFF2-40B4-BE49-F238E27FC236}">
                <a16:creationId xmlns:a16="http://schemas.microsoft.com/office/drawing/2014/main" id="{864F6A68-EB92-41D4-96B1-953CED6B1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12" y="3708119"/>
            <a:ext cx="4633684" cy="25068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1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Dictionary states/capitals example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could use a dictionary to store the names of states and their capitals:</a:t>
            </a:r>
          </a:p>
          <a:p>
            <a:pPr marL="0" indent="0">
              <a:buNone/>
            </a:pPr>
            <a:endParaRPr lang="en-US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6422152" y="3194808"/>
            <a:ext cx="4931648" cy="181658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83495"/>
              </p:ext>
            </p:extLst>
          </p:nvPr>
        </p:nvGraphicFramePr>
        <p:xfrm>
          <a:off x="923238" y="3194807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“California”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“Sacramento”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“New York”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Albany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“Texas”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“Austin”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0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Accessing dictionary values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Of course, dictionary elements must be accessible somehow. If you don’t get them by index, then how do you get them? A value is retrieved from a dictionary by specifying its corresponding key in square brackets ([]):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963848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Rockies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Boston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Red Sox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Twins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Milwaukee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Brewers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Seattle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Mariners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963849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Twins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nl-BE" sz="1600" err="1"/>
              <a:t>Rockies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628871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Barca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Madrid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628872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Barca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en-US" sz="1600"/>
              <a:t>Madrid</a:t>
            </a:r>
          </a:p>
        </p:txBody>
      </p:sp>
    </p:spTree>
    <p:extLst>
      <p:ext uri="{BB962C8B-B14F-4D97-AF65-F5344CB8AC3E}">
        <p14:creationId xmlns:p14="http://schemas.microsoft.com/office/powerpoint/2010/main" val="156474054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5F46957A7D4694A8ACC888AA2621" ma:contentTypeVersion="7" ma:contentTypeDescription="Een nieuw document maken." ma:contentTypeScope="" ma:versionID="14c5700b56297cf9c66eff42b9f64bd4">
  <xsd:schema xmlns:xsd="http://www.w3.org/2001/XMLSchema" xmlns:xs="http://www.w3.org/2001/XMLSchema" xmlns:p="http://schemas.microsoft.com/office/2006/metadata/properties" xmlns:ns2="9b614674-bb2d-4c45-94ea-39f42762d3ae" targetNamespace="http://schemas.microsoft.com/office/2006/metadata/properties" ma:root="true" ma:fieldsID="4e421ba7028bb8b9c0acf45abfb7d816" ns2:_="">
    <xsd:import namespace="9b614674-bb2d-4c45-94ea-39f42762d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14674-bb2d-4c45-94ea-39f42762d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614674-bb2d-4c45-94ea-39f42762d3a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A37897-CF46-4B8E-B11C-A11B11EC4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614674-bb2d-4c45-94ea-39f42762d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9b614674-bb2d-4c45-94ea-39f42762d3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Programming2_ week4</Template>
  <TotalTime>1385</TotalTime>
  <Words>3549</Words>
  <Application>Microsoft Office PowerPoint</Application>
  <PresentationFormat>Widescreen</PresentationFormat>
  <Paragraphs>449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_</vt:lpstr>
      <vt:lpstr>Arial</vt:lpstr>
      <vt:lpstr>Calibri</vt:lpstr>
      <vt:lpstr>Calibri Light</vt:lpstr>
      <vt:lpstr>Consolas</vt:lpstr>
      <vt:lpstr>Roboto Slab</vt:lpstr>
      <vt:lpstr>source sans pro</vt:lpstr>
      <vt:lpstr>Tahoma</vt:lpstr>
      <vt:lpstr>Kantoorthema</vt:lpstr>
      <vt:lpstr>PowerPoint Presentation</vt:lpstr>
      <vt:lpstr>Last week</vt:lpstr>
      <vt:lpstr>Goals of this lesson</vt:lpstr>
      <vt:lpstr>Content table</vt:lpstr>
      <vt:lpstr>Data structure: Dictionary</vt:lpstr>
      <vt:lpstr>Data structure</vt:lpstr>
      <vt:lpstr>Dictionary</vt:lpstr>
      <vt:lpstr>Dictionary states/capitals example</vt:lpstr>
      <vt:lpstr>Accessing dictionary values</vt:lpstr>
      <vt:lpstr>Relationship key an value</vt:lpstr>
      <vt:lpstr>Adding &amp; removing dictionary values</vt:lpstr>
      <vt:lpstr>Checking for keys &amp; Iterating over dictionary</vt:lpstr>
      <vt:lpstr>Exercise dictionary</vt:lpstr>
      <vt:lpstr>How to pick a data structure</vt:lpstr>
      <vt:lpstr>Filter, Zip &amp; Map</vt:lpstr>
      <vt:lpstr>Filter  function</vt:lpstr>
      <vt:lpstr>Filter  function</vt:lpstr>
      <vt:lpstr>Zip  function</vt:lpstr>
      <vt:lpstr>Zip  function</vt:lpstr>
      <vt:lpstr>Map  function</vt:lpstr>
      <vt:lpstr>Iterable/Iterator</vt:lpstr>
      <vt:lpstr>Iterable/Iterator</vt:lpstr>
      <vt:lpstr>Enumerate function</vt:lpstr>
      <vt:lpstr>Enumerate function</vt:lpstr>
      <vt:lpstr>Generators &amp; Comprehension Expressions</vt:lpstr>
      <vt:lpstr>Problem</vt:lpstr>
      <vt:lpstr>Generators</vt:lpstr>
      <vt:lpstr>Yield vs Return</vt:lpstr>
      <vt:lpstr>Example range generator</vt:lpstr>
      <vt:lpstr>Infinity sequence example</vt:lpstr>
      <vt:lpstr>Example comprehension expression</vt:lpstr>
      <vt:lpstr>Example comprehension expression</vt:lpstr>
      <vt:lpstr>Storing generators</vt:lpstr>
      <vt:lpstr>Consuming generators</vt:lpstr>
      <vt:lpstr>List comprehension </vt:lpstr>
      <vt:lpstr>List comprehension </vt:lpstr>
      <vt:lpstr>Repetition of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Erdogan</dc:creator>
  <cp:lastModifiedBy>Serhat Erdogan</cp:lastModifiedBy>
  <cp:revision>45</cp:revision>
  <dcterms:created xsi:type="dcterms:W3CDTF">2022-06-21T13:01:39Z</dcterms:created>
  <dcterms:modified xsi:type="dcterms:W3CDTF">2023-01-18T16:52:54Z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0x010100F1325F46957A7D4694A8ACC888AA2621</vt:lpwstr>
  </property>
</Properties>
</file>