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63" r:id="rId5"/>
    <p:sldId id="265" r:id="rId6"/>
    <p:sldId id="292" r:id="rId7"/>
    <p:sldId id="268" r:id="rId8"/>
    <p:sldId id="322" r:id="rId9"/>
    <p:sldId id="304" r:id="rId10"/>
    <p:sldId id="266" r:id="rId11"/>
    <p:sldId id="302" r:id="rId12"/>
    <p:sldId id="303" r:id="rId13"/>
    <p:sldId id="305" r:id="rId14"/>
    <p:sldId id="306" r:id="rId15"/>
    <p:sldId id="307" r:id="rId16"/>
    <p:sldId id="284" r:id="rId17"/>
    <p:sldId id="308" r:id="rId18"/>
    <p:sldId id="319" r:id="rId19"/>
    <p:sldId id="310" r:id="rId20"/>
    <p:sldId id="315" r:id="rId21"/>
    <p:sldId id="312" r:id="rId22"/>
    <p:sldId id="313" r:id="rId23"/>
    <p:sldId id="314" r:id="rId24"/>
    <p:sldId id="321" r:id="rId25"/>
    <p:sldId id="335" r:id="rId26"/>
    <p:sldId id="323" r:id="rId27"/>
    <p:sldId id="317" r:id="rId28"/>
    <p:sldId id="320" r:id="rId29"/>
    <p:sldId id="327" r:id="rId30"/>
    <p:sldId id="324" r:id="rId31"/>
    <p:sldId id="326" r:id="rId32"/>
    <p:sldId id="325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09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A"/>
    <a:srgbClr val="6AB0DE"/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6657" autoAdjust="0"/>
  </p:normalViewPr>
  <p:slideViewPr>
    <p:cSldViewPr snapToGrid="0">
      <p:cViewPr varScale="1">
        <p:scale>
          <a:sx n="54" d="100"/>
          <a:sy n="54" d="100"/>
        </p:scale>
        <p:origin x="10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4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3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9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3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0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Dictionaries</a:t>
            </a:r>
            <a:r>
              <a:rPr lang="nl-BE" dirty="0"/>
              <a:t>, </a:t>
            </a:r>
            <a:r>
              <a:rPr lang="nl-BE" dirty="0" err="1"/>
              <a:t>iterables</a:t>
            </a:r>
            <a:r>
              <a:rPr lang="nl-BE" dirty="0"/>
              <a:t> &amp;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Relationship key an value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Adding &amp; removing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 = 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Checking for keys &amp; Iterating over dictionary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Exercise 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>
                <a:solidFill>
                  <a:schemeClr val="accent2"/>
                </a:solidFill>
              </a:rPr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How to pick a 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pPr algn="l"/>
            <a:r>
              <a:rPr lang="nl-BE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Filter, Zip &amp; Map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20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2108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6816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0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Last week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Repetition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saw</a:t>
            </a:r>
            <a:r>
              <a:rPr lang="nl-BE" dirty="0"/>
              <a:t>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Map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233407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/</a:t>
            </a:r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Iterator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3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>
                <a:solidFill>
                  <a:srgbClr val="404040"/>
                </a:solidFill>
                <a:effectLst/>
                <a:latin typeface="Roboto Slab" pitchFamily="2" charset="0"/>
              </a:rPr>
              <a:t>/Iterator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838198" y="3163379"/>
            <a:ext cx="4734507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"/>
            </a:endParaRPr>
          </a:p>
          <a:p>
            <a:pPr marL="0" indent="0" algn="l">
              <a:buNone/>
            </a:pPr>
            <a:r>
              <a:rPr lang="en-US" b="1" dirty="0" err="1">
                <a:latin typeface="_"/>
              </a:rPr>
              <a:t>Iterable</a:t>
            </a:r>
            <a:r>
              <a:rPr lang="en-US" b="1" dirty="0">
                <a:latin typeface="_"/>
              </a:rPr>
              <a:t> examples:</a:t>
            </a:r>
          </a:p>
          <a:p>
            <a:pPr lvl="1"/>
            <a:r>
              <a:rPr lang="en-US" b="0" i="0" dirty="0">
                <a:effectLst/>
                <a:latin typeface="_"/>
              </a:rPr>
              <a:t>Lists</a:t>
            </a:r>
          </a:p>
          <a:p>
            <a:pPr lvl="1"/>
            <a:r>
              <a:rPr lang="en-US" b="0" i="0" dirty="0">
                <a:effectLst/>
                <a:latin typeface="_"/>
              </a:rPr>
              <a:t>Tuples</a:t>
            </a:r>
          </a:p>
          <a:p>
            <a:pPr lvl="1"/>
            <a:r>
              <a:rPr lang="en-US" b="0" i="0" dirty="0">
                <a:effectLst/>
                <a:latin typeface="_"/>
              </a:rPr>
              <a:t>Strings</a:t>
            </a:r>
          </a:p>
          <a:p>
            <a:pPr lvl="1"/>
            <a:r>
              <a:rPr lang="en-US" b="0" i="0" dirty="0">
                <a:effectLst/>
                <a:latin typeface="_"/>
              </a:rPr>
              <a:t>Dictionaries</a:t>
            </a:r>
          </a:p>
          <a:p>
            <a:pPr lvl="1"/>
            <a:r>
              <a:rPr lang="en-US" b="0" i="0" dirty="0">
                <a:effectLst/>
                <a:latin typeface="_"/>
              </a:rPr>
              <a:t>Sets</a:t>
            </a:r>
          </a:p>
          <a:p>
            <a:pPr lvl="1"/>
            <a:r>
              <a:rPr lang="en-US" b="0" i="0" dirty="0">
                <a:effectLst/>
                <a:latin typeface="_"/>
              </a:rPr>
              <a:t>Generators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FF47DF-D14E-4B6B-B633-133B48BC1C0C}"/>
              </a:ext>
            </a:extLst>
          </p:cNvPr>
          <p:cNvSpPr txBox="1">
            <a:spLocks/>
          </p:cNvSpPr>
          <p:nvPr/>
        </p:nvSpPr>
        <p:spPr>
          <a:xfrm>
            <a:off x="838199" y="2050662"/>
            <a:ext cx="10787743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i="0" dirty="0">
                <a:effectLst/>
                <a:latin typeface="_"/>
              </a:rPr>
              <a:t>Iterators</a:t>
            </a:r>
            <a:r>
              <a:rPr lang="en-US" b="0" i="0" dirty="0">
                <a:effectLst/>
                <a:latin typeface="_"/>
              </a:rPr>
              <a:t> are methods that iterate collections like lists, tuples, dictionaries, etc. Using an iterator method, we can loop through an object and return its elements.</a:t>
            </a:r>
          </a:p>
        </p:txBody>
      </p:sp>
    </p:spTree>
    <p:extLst>
      <p:ext uri="{BB962C8B-B14F-4D97-AF65-F5344CB8AC3E}">
        <p14:creationId xmlns:p14="http://schemas.microsoft.com/office/powerpoint/2010/main" val="202836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5407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We can simplify this code and avoid having to initialize or increment the </a:t>
            </a:r>
            <a:r>
              <a:rPr lang="en-US" dirty="0" err="1"/>
              <a:t>iter_cnt</a:t>
            </a:r>
            <a:r>
              <a:rPr lang="en-US" dirty="0"/>
              <a:t> variable, by utilizing enumerate along with tuple-unpacking.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4FA473-C201-426F-BB41-D607B3FB94B3}"/>
              </a:ext>
            </a:extLst>
          </p:cNvPr>
          <p:cNvSpPr txBox="1">
            <a:spLocks/>
          </p:cNvSpPr>
          <p:nvPr/>
        </p:nvSpPr>
        <p:spPr>
          <a:xfrm>
            <a:off x="838200" y="2753361"/>
            <a:ext cx="7584440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using the `enumerate` function to keep iteration-count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4D6D72B-D87B-481B-A602-6D2118FB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2275"/>
              </p:ext>
            </p:extLst>
          </p:nvPr>
        </p:nvGraphicFramePr>
        <p:xfrm>
          <a:off x="7939645" y="4021556"/>
          <a:ext cx="3931722" cy="231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built-in enumerate function should be used (in conjunction with iterator unpacking) whenever it is necessary to track the iteration count of a for-loop. It is valuable to use this in conjunction with tuple unpacking.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 &amp; Comprehension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4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Problem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4471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BE" dirty="0"/>
              <a:t>I</a:t>
            </a:r>
            <a:r>
              <a:rPr lang="en-US" dirty="0" err="1"/>
              <a:t>magine</a:t>
            </a:r>
            <a:r>
              <a:rPr lang="en-US" dirty="0"/>
              <a:t> having a list in Python of integers from 0 till 2.000.000.000: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 problem we are having is that we store this all-in memory, and this could affect performance.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Solution? =&gt; Generators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838200" y="2516456"/>
            <a:ext cx="5257800" cy="10312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large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…,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2000000000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7420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17485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Now we introduce an important type of object called a generator, which allows us to generate arbitrarily-many items in a series, </a:t>
            </a:r>
            <a:r>
              <a:rPr lang="en-US" b="1" dirty="0"/>
              <a:t>without having to store them all in memory at once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 generator does not store any items.</a:t>
            </a:r>
            <a:r>
              <a:rPr lang="en-US" dirty="0"/>
              <a:t> Instead, it stores the instructions for generating each of its members and stores its iteration state; this means that the generator will know if it has generated its second member  and will thus generate its third member the next time it is iterated 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927155" y="3618329"/>
            <a:ext cx="4309863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Regular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3379D6-8658-46A3-8DF7-5EEE3B6192A4}"/>
              </a:ext>
            </a:extLst>
          </p:cNvPr>
          <p:cNvSpPr txBox="1">
            <a:spLocks/>
          </p:cNvSpPr>
          <p:nvPr/>
        </p:nvSpPr>
        <p:spPr>
          <a:xfrm>
            <a:off x="5616988" y="3618329"/>
            <a:ext cx="5357082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&lt;generator object a at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0x000001565469DA98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11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Yield vs Return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87817" y="1680414"/>
            <a:ext cx="10849099" cy="1748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000" b="1" dirty="0"/>
              <a:t>The yield statement pauses the execution of the function </a:t>
            </a:r>
            <a:r>
              <a:rPr lang="en-US" sz="2000" dirty="0"/>
              <a:t>and sends a value back to the caller, but retains enough state to enable the function to resume where it left off. </a:t>
            </a:r>
            <a:r>
              <a:rPr lang="en-US" sz="2000" b="1" dirty="0"/>
              <a:t>When the function resumes, it continues execution immediately after the last yield run</a:t>
            </a:r>
            <a:r>
              <a:rPr lang="en-US" sz="2000" dirty="0"/>
              <a:t>. This allows its code to produce a series of values over time, rather than computing them at once and sending them back like a list. </a:t>
            </a:r>
            <a:r>
              <a:rPr lang="en-US" sz="2000" b="1" dirty="0">
                <a:solidFill>
                  <a:srgbClr val="7030A0"/>
                </a:solidFill>
              </a:rPr>
              <a:t>The next() function</a:t>
            </a:r>
            <a:r>
              <a:rPr lang="en-US" sz="2000" dirty="0"/>
              <a:t> is a special function that asks, </a:t>
            </a:r>
            <a:r>
              <a:rPr lang="en-US" sz="2000" b="1" dirty="0">
                <a:solidFill>
                  <a:srgbClr val="7030A0"/>
                </a:solidFill>
              </a:rPr>
              <a:t>“What’s the next item in the iteration?”</a:t>
            </a:r>
            <a:r>
              <a:rPr lang="en-US" sz="2000" dirty="0"/>
              <a:t> In fact, next() is the precise function that is called when you run a for loop!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1E1976-4091-4073-BB45-C3D3D126877C}"/>
              </a:ext>
            </a:extLst>
          </p:cNvPr>
          <p:cNvSpPr txBox="1">
            <a:spLocks/>
          </p:cNvSpPr>
          <p:nvPr/>
        </p:nvSpPr>
        <p:spPr>
          <a:xfrm>
            <a:off x="838200" y="3714474"/>
            <a:ext cx="3419214" cy="283567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A8164B-2766-4603-97CE-68AE02AEE41E}"/>
              </a:ext>
            </a:extLst>
          </p:cNvPr>
          <p:cNvSpPr txBox="1">
            <a:spLocks/>
          </p:cNvSpPr>
          <p:nvPr/>
        </p:nvSpPr>
        <p:spPr>
          <a:xfrm>
            <a:off x="4535208" y="3711969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StopIteration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40DCDC-EFC2-4541-AACD-3F9C1E9FAF7A}"/>
              </a:ext>
            </a:extLst>
          </p:cNvPr>
          <p:cNvSpPr txBox="1">
            <a:spLocks/>
          </p:cNvSpPr>
          <p:nvPr/>
        </p:nvSpPr>
        <p:spPr>
          <a:xfrm>
            <a:off x="8083401" y="3714473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137537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Example range generator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Because range is a generator, the command </a:t>
            </a:r>
            <a:r>
              <a:rPr lang="en-US" b="1" dirty="0"/>
              <a:t>range(5) will simply store the instructions needed to produce the sequence of numbers 0-4</a:t>
            </a:r>
            <a:r>
              <a:rPr lang="en-US" dirty="0"/>
              <a:t>, whereas the list [0, 1, 2, 3, 4] stores all of these items in memory at once. </a:t>
            </a:r>
          </a:p>
        </p:txBody>
      </p:sp>
      <p:pic>
        <p:nvPicPr>
          <p:cNvPr id="1026" name="Picture 2" descr="Memory consumption figure">
            <a:extLst>
              <a:ext uri="{FF2B5EF4-FFF2-40B4-BE49-F238E27FC236}">
                <a16:creationId xmlns:a16="http://schemas.microsoft.com/office/drawing/2014/main" id="{C5C72FBE-C4F5-436E-AEC7-D82E49C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5" y="2753361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enumerate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it.</a:t>
            </a:r>
          </a:p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Filter(), Zip() &amp; Map()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Infinity sequence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infinite sequence of numbers with yield, yield returns the number and increments the num by + 1.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num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num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num +=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end=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5966361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0 1 2 3 4 5 6 7 8 9 10 11 12 13 14 15 16 17 18 19 20 21 22 23 24 25 26 27 28 29 30 31 32 33 34 35 36 37 38 39 40 41 42 43 44 45 46 47 48 49 50 51 52 53 54 55 56 57 58 59 60 61 62 63 64 65 66 67 68 69 70 71  72 73 74 75 76 77 78.......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1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199" y="2218564"/>
            <a:ext cx="7011389" cy="19975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to print even numbers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even_gen_100():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838199" y="4944770"/>
            <a:ext cx="7011390" cy="64851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even_gen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range(100)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i%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3035A-54B8-4F31-B9AE-618D2425B42F}"/>
              </a:ext>
            </a:extLst>
          </p:cNvPr>
          <p:cNvSpPr txBox="1">
            <a:spLocks/>
          </p:cNvSpPr>
          <p:nvPr/>
        </p:nvSpPr>
        <p:spPr>
          <a:xfrm>
            <a:off x="312505" y="4350021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following expression defines a generator for all the even numbers in 0-99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E5F68A-C5C0-4A87-B181-85DF7B2B9C9C}"/>
              </a:ext>
            </a:extLst>
          </p:cNvPr>
          <p:cNvSpPr txBox="1">
            <a:spLocks/>
          </p:cNvSpPr>
          <p:nvPr/>
        </p:nvSpPr>
        <p:spPr>
          <a:xfrm>
            <a:off x="288751" y="571624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syntax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&lt;expression&gt; </a:t>
            </a:r>
            <a:r>
              <a:rPr lang="en-US" b="1" dirty="0">
                <a:solidFill>
                  <a:schemeClr val="accent6"/>
                </a:solidFill>
              </a:rPr>
              <a:t>for &lt;var&gt; in &lt;</a:t>
            </a:r>
            <a:r>
              <a:rPr lang="en-US" b="1" dirty="0" err="1">
                <a:solidFill>
                  <a:schemeClr val="accent6"/>
                </a:solidFill>
              </a:rPr>
              <a:t>iterable</a:t>
            </a:r>
            <a:r>
              <a:rPr lang="en-US" b="1" dirty="0">
                <a:solidFill>
                  <a:schemeClr val="accent6"/>
                </a:solidFill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[if &lt;condition&gt;]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 specifies the general form for a generator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17904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361063"/>
            <a:ext cx="7450777" cy="426536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"pie"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'apple’..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(0, 0, 0)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(1, 1, 1)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</p:txBody>
      </p:sp>
    </p:spTree>
    <p:extLst>
      <p:ext uri="{BB962C8B-B14F-4D97-AF65-F5344CB8AC3E}">
        <p14:creationId xmlns:p14="http://schemas.microsoft.com/office/powerpoint/2010/main" val="244700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Storing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Defining a generator using a comprehension does not perform any computations or consume any memory beyond defining the rules for producing the sequence of data. See what happens when we try to print this generator: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885703"/>
            <a:ext cx="7450777" cy="175754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 0, 1, 4, 9, 25, ..., 9801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genexpr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 at 0x000001E768FE8A40&gt;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12505" y="4884773"/>
            <a:ext cx="10849099" cy="16081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This output simply indicates that </a:t>
            </a:r>
            <a:r>
              <a:rPr lang="en-US" b="1" dirty="0">
                <a:solidFill>
                  <a:srgbClr val="FF0000"/>
                </a:solidFill>
              </a:rPr>
              <a:t>gen</a:t>
            </a:r>
            <a:r>
              <a:rPr lang="en-US" b="1" dirty="0"/>
              <a:t> stores a generator-expression at the memory address 0x000001E768FE8A40</a:t>
            </a:r>
            <a:r>
              <a:rPr lang="en-US" dirty="0"/>
              <a:t>; this is simply where the instructions for generating our sequence of squared numbers is stored. 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(gen) or gen[2] will not work. =&gt; so how do we consume our generators?</a:t>
            </a:r>
          </a:p>
        </p:txBody>
      </p:sp>
    </p:spTree>
    <p:extLst>
      <p:ext uri="{BB962C8B-B14F-4D97-AF65-F5344CB8AC3E}">
        <p14:creationId xmlns:p14="http://schemas.microsoft.com/office/powerpoint/2010/main" val="87130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Consuming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We can feed this to any function that accepts </a:t>
            </a:r>
            <a:r>
              <a:rPr lang="en-US" dirty="0" err="1"/>
              <a:t>iterables</a:t>
            </a:r>
            <a:r>
              <a:rPr lang="en-US" dirty="0"/>
              <a:t>. For instance, we can feed gen to the built-in sum function, which sums the contents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659484"/>
            <a:ext cx="8317675" cy="123372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0 + 1 + 4 + 9 + 25 + ... + 9801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&gt;&gt;328350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What happens if we run this command a second time:</a:t>
            </a:r>
          </a:p>
          <a:p>
            <a:pPr marL="457200" lvl="1" indent="0" algn="just">
              <a:buNone/>
            </a:pP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4630839"/>
            <a:ext cx="8317676" cy="155423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&gt;&gt;0</a:t>
            </a: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CCD0BF5-A228-4C63-9542-2AE3DF00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4313"/>
              </p:ext>
            </p:extLst>
          </p:nvPr>
        </p:nvGraphicFramePr>
        <p:xfrm>
          <a:off x="7951520" y="4230214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generator can only be iterated over once, after which it is exhausted and must be re-defined in order to be iterated over again.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A list comprehension is a syntax for constructing a list, which exactly mirrors the generator comprehension syntax: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&lt;expression&gt;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for &lt;var&gt; in &lt;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{if &lt;condition}</a:t>
            </a:r>
            <a:r>
              <a:rPr lang="en-US" dirty="0"/>
              <a:t>]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The difference lies in the square brackets!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3917849"/>
            <a:ext cx="8317676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5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200" y="1700962"/>
            <a:ext cx="10323404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(word)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157ECC-74EC-4121-AF40-AFE96FA30964}"/>
              </a:ext>
            </a:extLst>
          </p:cNvPr>
          <p:cNvSpPr txBox="1">
            <a:spLocks/>
          </p:cNvSpPr>
          <p:nvPr/>
        </p:nvSpPr>
        <p:spPr>
          <a:xfrm>
            <a:off x="838200" y="4818087"/>
            <a:ext cx="10323405" cy="167478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'It’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 = [word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"o"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FB4EC5-C160-4435-AA2D-FAC3A124F17E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Using List comprehension: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9FF35C-E734-48AC-9EE6-A677048A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46020"/>
              </p:ext>
            </p:extLst>
          </p:nvPr>
        </p:nvGraphicFramePr>
        <p:xfrm>
          <a:off x="7947772" y="2780508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comprehensions-statement is an extremely useful syntax for creating simple and complicated lists and tuples alike.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r>
              <a:rPr lang="en-US" dirty="0"/>
              <a:t>How can you filter in Python and give and example.</a:t>
            </a:r>
          </a:p>
          <a:p>
            <a:r>
              <a:rPr lang="en-US" dirty="0"/>
              <a:t>How does the Zip function work?</a:t>
            </a:r>
          </a:p>
          <a:p>
            <a:r>
              <a:rPr lang="en-US" dirty="0"/>
              <a:t>Why are generators useful?</a:t>
            </a:r>
          </a:p>
          <a:p>
            <a:r>
              <a:rPr lang="en-US" dirty="0"/>
              <a:t>How do you write a </a:t>
            </a:r>
            <a:r>
              <a:rPr lang="en-US"/>
              <a:t>comprehension expression?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/>
              <a:t>Data </a:t>
            </a:r>
            <a:r>
              <a:rPr lang="nl-BE" sz="3200" dirty="0" err="1"/>
              <a:t>structure</a:t>
            </a:r>
            <a:r>
              <a:rPr lang="nl-BE" sz="3200" dirty="0"/>
              <a:t>: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>
                <a:cs typeface="Calibri"/>
              </a:rPr>
              <a:t>Filter, Zip &amp; Map </a:t>
            </a:r>
            <a:endParaRPr lang="nl-BE" sz="3200" dirty="0"/>
          </a:p>
          <a:p>
            <a:r>
              <a:rPr lang="nl-BE" sz="3200" dirty="0" err="1">
                <a:cs typeface="Calibri"/>
              </a:rPr>
              <a:t>Iterables</a:t>
            </a:r>
            <a:endParaRPr lang="nl-BE" sz="3200" dirty="0">
              <a:cs typeface="Calibri"/>
            </a:endParaRPr>
          </a:p>
          <a:p>
            <a:r>
              <a:rPr lang="nl-BE" sz="3200" dirty="0">
                <a:cs typeface="Calibri"/>
              </a:rPr>
              <a:t>Generators &amp; </a:t>
            </a:r>
            <a:r>
              <a:rPr lang="nl-BE" sz="3200" dirty="0" err="1">
                <a:cs typeface="Calibri"/>
              </a:rPr>
              <a:t>Comprehension</a:t>
            </a:r>
            <a:r>
              <a:rPr lang="nl-BE" sz="3200" dirty="0">
                <a:cs typeface="Calibri"/>
              </a:rPr>
              <a:t> </a:t>
            </a:r>
            <a:r>
              <a:rPr lang="nl-BE" sz="3200" dirty="0" err="1">
                <a:cs typeface="Calibri"/>
              </a:rPr>
              <a:t>Expressions</a:t>
            </a:r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structure: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 states/capitals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Accessing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1392</TotalTime>
  <Words>3432</Words>
  <Application>Microsoft Office PowerPoint</Application>
  <PresentationFormat>Widescreen</PresentationFormat>
  <Paragraphs>442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_</vt:lpstr>
      <vt:lpstr>Arial</vt:lpstr>
      <vt:lpstr>Calibri</vt:lpstr>
      <vt:lpstr>Calibri Light</vt:lpstr>
      <vt:lpstr>Consolas</vt:lpstr>
      <vt:lpstr>Roboto Slab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structure: Dictionary</vt:lpstr>
      <vt:lpstr>Data structure</vt:lpstr>
      <vt:lpstr>Dictionary</vt:lpstr>
      <vt:lpstr>Dictionary states/capitals example</vt:lpstr>
      <vt:lpstr>Accessing dictionary values</vt:lpstr>
      <vt:lpstr>Relationship key an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Filter, Zip &amp; Map</vt:lpstr>
      <vt:lpstr>Filter  function</vt:lpstr>
      <vt:lpstr>Filter  function</vt:lpstr>
      <vt:lpstr>Zip  function</vt:lpstr>
      <vt:lpstr>Zip  function</vt:lpstr>
      <vt:lpstr>Map  function</vt:lpstr>
      <vt:lpstr>Iterable/Iterator</vt:lpstr>
      <vt:lpstr>Iterable/Iterator</vt:lpstr>
      <vt:lpstr>Enumerate function</vt:lpstr>
      <vt:lpstr>Enumerate function</vt:lpstr>
      <vt:lpstr>Generators &amp; Comprehension Expressions</vt:lpstr>
      <vt:lpstr>Problem</vt:lpstr>
      <vt:lpstr>Generators</vt:lpstr>
      <vt:lpstr>Yield vs Return</vt:lpstr>
      <vt:lpstr>Example range generator</vt:lpstr>
      <vt:lpstr>Infinity sequence example</vt:lpstr>
      <vt:lpstr>Example comprehension expression</vt:lpstr>
      <vt:lpstr>Example comprehension expression</vt:lpstr>
      <vt:lpstr>Storing generators</vt:lpstr>
      <vt:lpstr>Consuming generators</vt:lpstr>
      <vt:lpstr>List comprehension </vt:lpstr>
      <vt:lpstr>List comprehension 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54</cp:revision>
  <dcterms:created xsi:type="dcterms:W3CDTF">2022-06-21T13:01:39Z</dcterms:created>
  <dcterms:modified xsi:type="dcterms:W3CDTF">2023-01-18T17:30:27Z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