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586" r:id="rId3"/>
    <p:sldId id="847" r:id="rId4"/>
    <p:sldId id="931" r:id="rId5"/>
    <p:sldId id="916" r:id="rId6"/>
    <p:sldId id="645" r:id="rId7"/>
    <p:sldId id="932" r:id="rId8"/>
    <p:sldId id="889" r:id="rId9"/>
    <p:sldId id="908" r:id="rId10"/>
    <p:sldId id="935" r:id="rId11"/>
    <p:sldId id="907" r:id="rId12"/>
    <p:sldId id="909" r:id="rId13"/>
    <p:sldId id="910" r:id="rId14"/>
    <p:sldId id="911" r:id="rId15"/>
    <p:sldId id="938" r:id="rId16"/>
    <p:sldId id="914" r:id="rId17"/>
    <p:sldId id="920" r:id="rId18"/>
    <p:sldId id="936" r:id="rId19"/>
    <p:sldId id="937" r:id="rId20"/>
    <p:sldId id="913" r:id="rId21"/>
    <p:sldId id="918" r:id="rId22"/>
    <p:sldId id="921" r:id="rId23"/>
    <p:sldId id="612" r:id="rId24"/>
    <p:sldId id="604" r:id="rId25"/>
    <p:sldId id="928" r:id="rId26"/>
    <p:sldId id="929" r:id="rId27"/>
    <p:sldId id="712" r:id="rId28"/>
    <p:sldId id="906" r:id="rId29"/>
    <p:sldId id="91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maged al-khulaifi" initials="aa" lastIdx="10" clrIdx="0">
    <p:extLst>
      <p:ext uri="{19B8F6BF-5375-455C-9EA6-DF929625EA0E}">
        <p15:presenceInfo xmlns:p15="http://schemas.microsoft.com/office/powerpoint/2012/main" userId="dac883cf7f78b4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36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5:45:22.461" idx="10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5:45:22.461" idx="10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DCEE-1874-4FF5-8F52-A50F10D0CBE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9FC23-C579-4D56-8E3E-950D750A4E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Marché de L’e-Learning dans le monde</a:t>
            </a:r>
            <a:r>
              <a:rPr lang="fr-FR" baseline="0" dirty="0" smtClean="0"/>
              <a:t> </a:t>
            </a:r>
            <a:r>
              <a:rPr lang="fr-FR" dirty="0" smtClean="0"/>
              <a:t>190 milliard de $, </a:t>
            </a:r>
            <a:r>
              <a:rPr lang="en-US" dirty="0" smtClean="0">
                <a:latin typeface="Noto Sans" panose="020B0502040504020204"/>
              </a:rPr>
              <a:t>Environ 10.85% de </a:t>
            </a:r>
            <a:r>
              <a:rPr lang="en-US" dirty="0" err="1" smtClean="0">
                <a:latin typeface="Noto Sans" panose="020B0502040504020204"/>
              </a:rPr>
              <a:t>croissances</a:t>
            </a:r>
            <a:r>
              <a:rPr lang="en-US" dirty="0" smtClean="0">
                <a:latin typeface="Noto Sans" panose="020B0502040504020204"/>
              </a:rPr>
              <a:t> du </a:t>
            </a:r>
            <a:r>
              <a:rPr lang="en-US" dirty="0" err="1" smtClean="0">
                <a:latin typeface="Noto Sans" panose="020B0502040504020204"/>
              </a:rPr>
              <a:t>marché</a:t>
            </a:r>
            <a:r>
              <a:rPr lang="en-US" dirty="0" smtClean="0">
                <a:latin typeface="Noto Sans" panose="020B0502040504020204"/>
              </a:rPr>
              <a:t> de </a:t>
            </a:r>
            <a:r>
              <a:rPr lang="en-US" dirty="0" err="1" smtClean="0">
                <a:latin typeface="Noto Sans" panose="020B0502040504020204"/>
              </a:rPr>
              <a:t>l’e</a:t>
            </a:r>
            <a:r>
              <a:rPr lang="en-US" dirty="0" smtClean="0">
                <a:latin typeface="Noto Sans" panose="020B0502040504020204"/>
              </a:rPr>
              <a:t>-Learning  par an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3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Facteurs technologiques</a:t>
            </a:r>
            <a:r>
              <a:rPr lang="fr-F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Nb d’utilisateurs internet par pays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Nb personnes disposant d’un ordinateur personnels</a:t>
            </a:r>
            <a:r>
              <a:rPr lang="fr-FR" dirty="0" smtClean="0"/>
              <a:t>	</a:t>
            </a:r>
          </a:p>
          <a:p>
            <a:pPr lvl="0">
              <a:buFont typeface="Arial" pitchFamily="34" charset="0"/>
              <a:buNone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Facteur</a:t>
            </a:r>
            <a:r>
              <a:rPr lang="fr-FR" b="1" baseline="0" dirty="0" smtClean="0"/>
              <a:t> démographiques</a:t>
            </a:r>
          </a:p>
          <a:p>
            <a:pPr lvl="1">
              <a:buFont typeface="Arial" pitchFamily="34" charset="0"/>
              <a:buChar char="•"/>
            </a:pPr>
            <a:r>
              <a:rPr lang="fr-FR" b="1" baseline="0" dirty="0" smtClean="0"/>
              <a:t> </a:t>
            </a:r>
            <a:r>
              <a:rPr lang="fr-FR" b="0" baseline="0" dirty="0" smtClean="0"/>
              <a:t>Pop 15 24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 err="1" smtClean="0"/>
              <a:t>Boxplot</a:t>
            </a:r>
            <a:r>
              <a:rPr lang="fr-FR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fr-FR" b="0" baseline="0" dirty="0" smtClean="0"/>
              <a:t>Ecart type plus grand  </a:t>
            </a:r>
            <a:r>
              <a:rPr lang="fr-FR" b="0" baseline="0" dirty="0" smtClean="0">
                <a:sym typeface="Wingdings" panose="05000000000000000000" pitchFamily="2" charset="2"/>
              </a:rPr>
              <a:t> plus de disparité entre pays</a:t>
            </a:r>
          </a:p>
          <a:p>
            <a:pPr marL="1085850" lvl="2" indent="-171450">
              <a:buFontTx/>
              <a:buChar char="-"/>
            </a:pPr>
            <a:r>
              <a:rPr lang="fr-FR" b="0" baseline="0" dirty="0" err="1" smtClean="0">
                <a:sym typeface="Wingdings" panose="05000000000000000000" pitchFamily="2" charset="2"/>
              </a:rPr>
              <a:t>Skewness</a:t>
            </a:r>
            <a:r>
              <a:rPr lang="fr-FR" b="0" baseline="0" dirty="0" smtClean="0">
                <a:sym typeface="Wingdings" panose="05000000000000000000" pitchFamily="2" charset="2"/>
              </a:rPr>
              <a:t> </a:t>
            </a:r>
            <a:r>
              <a:rPr lang="fr-FR" b="0" baseline="0" dirty="0" err="1" smtClean="0">
                <a:sym typeface="Wingdings" panose="05000000000000000000" pitchFamily="2" charset="2"/>
              </a:rPr>
              <a:t>coffiencient</a:t>
            </a:r>
            <a:r>
              <a:rPr lang="fr-FR" b="0" baseline="0" dirty="0" smtClean="0">
                <a:sym typeface="Wingdings" panose="05000000000000000000" pitchFamily="2" charset="2"/>
              </a:rPr>
              <a:t> </a:t>
            </a:r>
            <a:r>
              <a:rPr lang="fr-FR" b="0" baseline="0" dirty="0" err="1" smtClean="0">
                <a:sym typeface="Wingdings" panose="05000000000000000000" pitchFamily="2" charset="2"/>
              </a:rPr>
              <a:t>asymstrie</a:t>
            </a:r>
            <a:endParaRPr lang="fr-FR" b="0" baseline="0" dirty="0" smtClean="0">
              <a:sym typeface="Wingdings" panose="05000000000000000000" pitchFamily="2" charset="2"/>
            </a:endParaRPr>
          </a:p>
          <a:p>
            <a:pPr marL="1085850" lvl="2" indent="-171450">
              <a:buFontTx/>
              <a:buChar char="-"/>
            </a:pPr>
            <a:r>
              <a:rPr lang="fr-FR" b="0" baseline="0" dirty="0" err="1" smtClean="0">
                <a:sym typeface="Wingdings" panose="05000000000000000000" pitchFamily="2" charset="2"/>
              </a:rPr>
              <a:t>Kurtosis</a:t>
            </a:r>
            <a:r>
              <a:rPr lang="fr-FR" b="0" baseline="0" dirty="0" smtClean="0">
                <a:sym typeface="Wingdings" panose="05000000000000000000" pitchFamily="2" charset="2"/>
              </a:rPr>
              <a:t> </a:t>
            </a:r>
            <a:r>
              <a:rPr lang="fr-FR" b="0" baseline="0" dirty="0" err="1" smtClean="0">
                <a:sym typeface="Wingdings" panose="05000000000000000000" pitchFamily="2" charset="2"/>
              </a:rPr>
              <a:t>coffiencient</a:t>
            </a:r>
            <a:r>
              <a:rPr lang="fr-FR" b="0" baseline="0" dirty="0" smtClean="0">
                <a:sym typeface="Wingdings" panose="05000000000000000000" pitchFamily="2" charset="2"/>
              </a:rPr>
              <a:t> d’</a:t>
            </a:r>
            <a:r>
              <a:rPr lang="fr-FR" b="0" baseline="0" dirty="0" err="1" smtClean="0">
                <a:sym typeface="Wingdings" panose="05000000000000000000" pitchFamily="2" charset="2"/>
              </a:rPr>
              <a:t>applatiessement</a:t>
            </a:r>
            <a:r>
              <a:rPr lang="fr-FR" b="0" baseline="0" dirty="0" smtClean="0">
                <a:sym typeface="Wingdings" panose="05000000000000000000" pitchFamily="2" charset="2"/>
              </a:rPr>
              <a:t> , &lt;0 moins plus </a:t>
            </a:r>
            <a:r>
              <a:rPr lang="fr-FR" b="0" baseline="0" dirty="0" err="1" smtClean="0">
                <a:sym typeface="Wingdings" panose="05000000000000000000" pitchFamily="2" charset="2"/>
              </a:rPr>
              <a:t>applatie</a:t>
            </a:r>
            <a:r>
              <a:rPr lang="fr-FR" b="0" baseline="0" dirty="0" smtClean="0">
                <a:sym typeface="Wingdings" panose="05000000000000000000" pitchFamily="2" charset="2"/>
              </a:rPr>
              <a:t>, &gt;plus </a:t>
            </a:r>
            <a:r>
              <a:rPr lang="fr-FR" b="0" baseline="0" dirty="0" err="1" smtClean="0">
                <a:sym typeface="Wingdings" panose="05000000000000000000" pitchFamily="2" charset="2"/>
              </a:rPr>
              <a:t>applation</a:t>
            </a:r>
            <a:r>
              <a:rPr lang="fr-FR" b="0" baseline="0" dirty="0" smtClean="0">
                <a:sym typeface="Wingdings" panose="05000000000000000000" pitchFamily="2" charset="2"/>
              </a:rPr>
              <a:t> que la distribution normale</a:t>
            </a:r>
          </a:p>
          <a:p>
            <a:pPr marL="1085850" lvl="2" indent="-171450">
              <a:buFontTx/>
              <a:buChar char="-"/>
            </a:pPr>
            <a:endParaRPr lang="fr-FR" b="0" baseline="0" dirty="0" smtClean="0">
              <a:sym typeface="Wingdings" panose="05000000000000000000" pitchFamily="2" charset="2"/>
            </a:endParaRPr>
          </a:p>
          <a:p>
            <a:pPr marL="1085850" lvl="2" indent="-171450">
              <a:buFontTx/>
              <a:buChar char="-"/>
            </a:pPr>
            <a:r>
              <a:rPr lang="fr-FR" b="0" baseline="0" dirty="0" err="1" smtClean="0">
                <a:sym typeface="Wingdings" panose="05000000000000000000" pitchFamily="2" charset="2"/>
              </a:rPr>
              <a:t>Distrubtion</a:t>
            </a:r>
            <a:r>
              <a:rPr lang="fr-FR" b="0" baseline="0" dirty="0" smtClean="0">
                <a:sym typeface="Wingdings" panose="05000000000000000000" pitchFamily="2" charset="2"/>
              </a:rPr>
              <a:t> normale( gauss) : symétrique, moyenne = médiane = mode</a:t>
            </a:r>
          </a:p>
          <a:p>
            <a:pPr marL="1085850" lvl="2" indent="-171450">
              <a:buFontTx/>
              <a:buChar char="-"/>
            </a:pPr>
            <a:r>
              <a:rPr lang="fr-FR" b="0" baseline="0" dirty="0" smtClean="0">
                <a:sym typeface="Wingdings" panose="05000000000000000000" pitchFamily="2" charset="2"/>
              </a:rPr>
              <a:t>64% de valeurs se trouve entre moyenne +/- écart-type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61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0" dirty="0" smtClean="0"/>
              <a:t>Facteur</a:t>
            </a:r>
            <a:r>
              <a:rPr lang="fr-FR" b="0" baseline="0" dirty="0" smtClean="0"/>
              <a:t> qui impactent la démographie d’un pays donné,</a:t>
            </a:r>
          </a:p>
          <a:p>
            <a:pPr marL="171450" indent="-171450">
              <a:buFontTx/>
              <a:buChar char="-"/>
            </a:pPr>
            <a:r>
              <a:rPr lang="fr-FR" b="0" baseline="0" dirty="0" smtClean="0"/>
              <a:t>Politique de population : comme le contrôle/limitation de naissance, politique d’immigration 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0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La qualité</a:t>
            </a:r>
            <a:r>
              <a:rPr lang="fr-FR" baseline="0" dirty="0" smtClean="0"/>
              <a:t> des infrastructure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Le coût des connexions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Capacité à le contenu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Dans les pays ou l’alphabétisation est faible, il est très complique de rendre internet accessible, l’absence de contenu dans la langue maternelle de la </a:t>
            </a:r>
            <a:r>
              <a:rPr lang="fr-FR" baseline="0" dirty="0" err="1" smtClean="0"/>
              <a:t>poplutation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5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taux de </a:t>
            </a:r>
            <a:r>
              <a:rPr lang="fr-FR" baseline="0" dirty="0" err="1" smtClean="0"/>
              <a:t>l’europe</a:t>
            </a:r>
            <a:r>
              <a:rPr lang="fr-FR" baseline="0" dirty="0" smtClean="0"/>
              <a:t> dans cet indicateur est bas comparé aux autres </a:t>
            </a:r>
            <a:r>
              <a:rPr lang="fr-FR" baseline="0" dirty="0" err="1" smtClean="0"/>
              <a:t>regions</a:t>
            </a:r>
            <a:r>
              <a:rPr lang="fr-FR" baseline="0" dirty="0" smtClean="0"/>
              <a:t> est due qu’ils sont associé avec la région Asie central ( </a:t>
            </a:r>
            <a:r>
              <a:rPr lang="fr-FR" baseline="0" dirty="0" err="1" smtClean="0"/>
              <a:t>Auzbakaztan</a:t>
            </a:r>
            <a:r>
              <a:rPr lang="fr-FR" baseline="0" dirty="0" smtClean="0"/>
              <a:t> ..)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48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89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opposition</a:t>
            </a:r>
            <a:r>
              <a:rPr lang="fr-FR" baseline="0" dirty="0" smtClean="0"/>
              <a:t> entre régions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Région Europe</a:t>
            </a:r>
            <a:r>
              <a:rPr lang="fr-FR" baseline="0" dirty="0" smtClean="0"/>
              <a:t> et Amérique du nord plus favorable, indicateurs économique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Investment</a:t>
            </a:r>
            <a:r>
              <a:rPr lang="fr-FR" baseline="0" dirty="0" smtClean="0"/>
              <a:t> dans l’éducations Amérique latine et l’Asie du sud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suffisant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25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 smtClean="0"/>
              <a:t>Corrélation</a:t>
            </a:r>
            <a:r>
              <a:rPr lang="fr-FR" baseline="0" dirty="0" smtClean="0"/>
              <a:t> Pearson, corrélation linéaire, pour calculer la dépendance entre les indicateurs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coeffienct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proche</a:t>
            </a:r>
            <a:r>
              <a:rPr lang="en-US" baseline="0" dirty="0" smtClean="0"/>
              <a:t> de 1</a:t>
            </a:r>
            <a:r>
              <a:rPr lang="fr-FR" baseline="0" dirty="0" smtClean="0"/>
              <a:t>, + relation positive entre les indicateurs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coeffienct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proche</a:t>
            </a:r>
            <a:r>
              <a:rPr lang="en-US" baseline="0" dirty="0" smtClean="0"/>
              <a:t> de -1</a:t>
            </a:r>
            <a:r>
              <a:rPr lang="fr-FR" baseline="0" dirty="0" smtClean="0"/>
              <a:t>, + relation négative entre les indicateurs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coeffienct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proche</a:t>
            </a:r>
            <a:r>
              <a:rPr lang="en-US" baseline="0" dirty="0" smtClean="0"/>
              <a:t> de 0 </a:t>
            </a:r>
            <a:r>
              <a:rPr lang="fr-FR" baseline="0" dirty="0" smtClean="0"/>
              <a:t>, + relation est faible entre les indicateurs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4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E3E57-FE3E-4DE7-BAAF-CC6364A07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C5E25D-6A21-462D-90A2-914FA1E2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F1EA7-555D-4DB2-9F43-01D934F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ED498-1A79-4764-AF57-15C7F5D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44D2D-C827-4AB8-AA39-120BBED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44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52F45-D6B3-4D37-8E36-78CE0874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386C3A-4896-4D7F-8E36-31E0C3EB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E2454-AF9E-4D0B-AE71-B41E671C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686AD-C517-4A90-BCBC-CF4D66D1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5C0CC1-5653-4C80-8657-0DEB224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62DBFC-2AA9-4EE4-8CD1-363CA70A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3E838-6CE5-420C-A587-96992FA6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5DA3F-D43D-423A-8CED-9874056B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136DE-C338-4B28-A290-A9EA25F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FC9ED-08BB-4B34-9FF4-6068BE4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5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80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9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4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6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1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38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2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32EDE-7865-42C0-967F-7F892C50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7BF9A-F311-4535-8788-3D4B9077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AC2C8-5EAD-490D-B7A9-65275C26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E47E3-66B3-4943-9059-2BE04EC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77FE0-93F5-4F65-822C-B49933D1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54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79473-8570-449B-B33D-89A4DAA1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1211BE-98D5-483E-B6BE-65369FFA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B3C22-9703-448A-9506-5046C5A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A32D3-73BC-4C7E-B971-D159E6F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18EF8-C496-4154-BF4F-6314D186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57060-9AF6-488A-8AED-0145EE6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CF846-BDAE-4EC3-A1E8-A7E36A7A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FC2D01-0E3A-46B1-98C5-DDF28089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4E3BBF-D9C2-4D1B-83B6-1F569315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3E4E0-D5EF-4808-BA96-0D67A05B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92720-0242-47F9-B06E-37628F6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88330-8808-460F-98B0-3ABF5FD9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6CA44-8C68-4564-A470-BCDC7225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BF79A-0245-459D-9FA4-03CCB304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068AC-A044-4D91-AFB7-83CE3906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98E3BA-B394-4FDF-8297-C0211C941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2EFD48-0533-43C6-822D-9912521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8E08D-00E1-42AF-9736-0385A35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6B44C-424D-4FEA-8BC2-D7084138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B1F4-D0A4-4977-86C2-1DC797FE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699746-02C6-44EF-B902-00AD6E6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A73F10-9731-4260-9E02-7F725D1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49FB8-8DF4-47A4-A872-F23FFC81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4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8A15CF-3D6D-41D9-85FC-BACF2A71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65D02-50D1-4B97-9366-93A62D06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318B63-A4AA-47BF-AAA8-6478F06D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0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74461-8F98-44B2-AE1D-696823B1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E5E78-7E14-4A2D-978F-E1E3CE4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796379-1E56-4FCA-B4E0-14BCDCB8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D8ABE-4F21-4F5F-B5DF-3A29A244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243C4B-9C37-4466-BDAD-C418021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A7DEE-3FC6-477A-9CDE-4640F71E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EE4A6-A393-4B0F-85AF-2A8A66F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C1A134-C642-410C-9389-02D077CFA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1B4EF-5979-43FC-810A-8662B681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41D1FD-4D0B-4829-A951-2B61B472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EB57D-C496-42F8-AFD5-9FF8170F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6AB4E-5C82-40C9-864B-DBE4AEF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83304C-3CA1-4E1D-BE86-9B818FB1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6037C0-8A3F-4D00-8200-F1CF8C7A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2C26E-E7FD-49CE-8D61-020065B9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F5D2-7E8C-43AB-8410-9C0126BEAA95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C45E20-917D-4A5F-90AC-7573CB1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74464-3DA5-472B-B0E5-68413B37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8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480631" y="1440685"/>
            <a:ext cx="10831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 </a:t>
            </a:r>
            <a:r>
              <a:rPr lang="fr-F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2: Analyses </a:t>
            </a: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données de système </a:t>
            </a:r>
            <a:r>
              <a:rPr lang="fr-F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éducatifs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E344B5-0EEC-44C3-86CA-E5166579660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9420F1DB-B757-4339-940E-FD21D815AF7E}"/>
              </a:ext>
            </a:extLst>
          </p:cNvPr>
          <p:cNvSpPr/>
          <p:nvPr/>
        </p:nvSpPr>
        <p:spPr>
          <a:xfrm rot="2705338">
            <a:off x="1806853" y="3929847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57690C30-0628-4776-848F-20A7D835A331}"/>
              </a:ext>
            </a:extLst>
          </p:cNvPr>
          <p:cNvSpPr/>
          <p:nvPr/>
        </p:nvSpPr>
        <p:spPr>
          <a:xfrm rot="13505338">
            <a:off x="3107064" y="5234102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EA9AA050-30FF-4DF1-A9D1-AEF743446913}"/>
              </a:ext>
            </a:extLst>
          </p:cNvPr>
          <p:cNvSpPr/>
          <p:nvPr/>
        </p:nvSpPr>
        <p:spPr>
          <a:xfrm rot="2705338">
            <a:off x="4411318" y="3933889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678139B4-9E88-4608-9701-A6454E260B9F}"/>
              </a:ext>
            </a:extLst>
          </p:cNvPr>
          <p:cNvSpPr/>
          <p:nvPr/>
        </p:nvSpPr>
        <p:spPr>
          <a:xfrm rot="13500000">
            <a:off x="8315994" y="5234102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EC21DF8-E1F0-4B0B-85E1-6661CDAB8F37}"/>
              </a:ext>
            </a:extLst>
          </p:cNvPr>
          <p:cNvSpPr/>
          <p:nvPr/>
        </p:nvSpPr>
        <p:spPr>
          <a:xfrm rot="2700000">
            <a:off x="7013760" y="3931868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0D7742D1-CD6F-4700-A565-E140F3C62A52}"/>
              </a:ext>
            </a:extLst>
          </p:cNvPr>
          <p:cNvSpPr/>
          <p:nvPr/>
        </p:nvSpPr>
        <p:spPr>
          <a:xfrm rot="13500000">
            <a:off x="5711526" y="5234103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EBF4CF-38A6-4D38-85E4-A8F9D6625A3E}"/>
              </a:ext>
            </a:extLst>
          </p:cNvPr>
          <p:cNvSpPr/>
          <p:nvPr/>
        </p:nvSpPr>
        <p:spPr>
          <a:xfrm>
            <a:off x="9882769" y="5505198"/>
            <a:ext cx="2606545" cy="226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73D325-DC79-49D3-AEBF-C34616D4FF1F}"/>
              </a:ext>
            </a:extLst>
          </p:cNvPr>
          <p:cNvSpPr/>
          <p:nvPr/>
        </p:nvSpPr>
        <p:spPr>
          <a:xfrm>
            <a:off x="-291519" y="5505198"/>
            <a:ext cx="2606545" cy="226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87B717-6B27-44CB-9530-C54D97537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94" y="2571373"/>
            <a:ext cx="2931806" cy="29318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429336" y="5901320"/>
            <a:ext cx="153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Présenté par: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Abdulmaged </a:t>
            </a:r>
            <a:r>
              <a:rPr lang="fr-FR" dirty="0">
                <a:solidFill>
                  <a:schemeClr val="bg1"/>
                </a:solidFill>
              </a:rPr>
              <a:t>AL-KHULAIFI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7696" y="5808987"/>
            <a:ext cx="175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Encadré par: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Ahmed </a:t>
            </a:r>
            <a:r>
              <a:rPr lang="fr-FR" dirty="0">
                <a:solidFill>
                  <a:schemeClr val="bg1"/>
                </a:solidFill>
              </a:rPr>
              <a:t>BAGUERI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0" y="134959"/>
            <a:ext cx="986588" cy="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1918" y="754841"/>
            <a:ext cx="6356258" cy="451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45" y="1184049"/>
            <a:ext cx="4717993" cy="3593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1" y="114654"/>
            <a:ext cx="545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 PIB PAR HABITAT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9" y="754841"/>
            <a:ext cx="6356257" cy="45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1" y="114654"/>
            <a:ext cx="853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UTILISATEUR INTERNET SUR 100 PERSONNES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025174" y="1713030"/>
            <a:ext cx="6349688" cy="3685945"/>
            <a:chOff x="3127811" y="1974288"/>
            <a:chExt cx="6349688" cy="368594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812" y="2331933"/>
              <a:ext cx="6349687" cy="3328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27811" y="1974288"/>
              <a:ext cx="6349687" cy="357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Boite à moustache des utilisateurs internet sur 100 personnes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8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584" y="858748"/>
            <a:ext cx="6419088" cy="5121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756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 TAUX DE PERSONNES AYANT UN PC 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27" y="1549347"/>
            <a:ext cx="4452256" cy="30479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0" y="976820"/>
            <a:ext cx="6152082" cy="48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259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DEPENSES EN EDUCATION DU GOUVERNEMENT PAR RAPPORT A L’ENSEMBLE DES DEPENSES 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8" y="1783779"/>
            <a:ext cx="6924770" cy="47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259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DEPENSES EN EDUCATION DU GOUVERNEMENT PAR RAPPORT A L’ENSEMBLE DES DEPENSES 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1344"/>
          <a:stretch/>
        </p:blipFill>
        <p:spPr>
          <a:xfrm>
            <a:off x="3496963" y="2114541"/>
            <a:ext cx="5189837" cy="36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15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Synthèse analyse exploratoire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3616"/>
              </p:ext>
            </p:extLst>
          </p:nvPr>
        </p:nvGraphicFramePr>
        <p:xfrm>
          <a:off x="727587" y="1108158"/>
          <a:ext cx="10784696" cy="5333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337">
                  <a:extLst>
                    <a:ext uri="{9D8B030D-6E8A-4147-A177-3AD203B41FA5}">
                      <a16:colId xmlns:a16="http://schemas.microsoft.com/office/drawing/2014/main" val="1009825529"/>
                    </a:ext>
                  </a:extLst>
                </a:gridCol>
                <a:gridCol w="1607559">
                  <a:extLst>
                    <a:ext uri="{9D8B030D-6E8A-4147-A177-3AD203B41FA5}">
                      <a16:colId xmlns:a16="http://schemas.microsoft.com/office/drawing/2014/main" val="2490889465"/>
                    </a:ext>
                  </a:extLst>
                </a:gridCol>
                <a:gridCol w="1797450">
                  <a:extLst>
                    <a:ext uri="{9D8B030D-6E8A-4147-A177-3AD203B41FA5}">
                      <a16:colId xmlns:a16="http://schemas.microsoft.com/office/drawing/2014/main" val="3329357575"/>
                    </a:ext>
                  </a:extLst>
                </a:gridCol>
                <a:gridCol w="1797450">
                  <a:extLst>
                    <a:ext uri="{9D8B030D-6E8A-4147-A177-3AD203B41FA5}">
                      <a16:colId xmlns:a16="http://schemas.microsoft.com/office/drawing/2014/main" val="4234475349"/>
                    </a:ext>
                  </a:extLst>
                </a:gridCol>
                <a:gridCol w="1797450">
                  <a:extLst>
                    <a:ext uri="{9D8B030D-6E8A-4147-A177-3AD203B41FA5}">
                      <a16:colId xmlns:a16="http://schemas.microsoft.com/office/drawing/2014/main" val="2884107370"/>
                    </a:ext>
                  </a:extLst>
                </a:gridCol>
                <a:gridCol w="1797450">
                  <a:extLst>
                    <a:ext uri="{9D8B030D-6E8A-4147-A177-3AD203B41FA5}">
                      <a16:colId xmlns:a16="http://schemas.microsoft.com/office/drawing/2014/main" val="3125904837"/>
                    </a:ext>
                  </a:extLst>
                </a:gridCol>
              </a:tblGrid>
              <a:tr h="8332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Population</a:t>
                      </a:r>
                      <a:r>
                        <a:rPr lang="fr-FR" sz="1600" baseline="0" dirty="0" smtClean="0"/>
                        <a:t> 15-24 ans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Utilisateurs</a:t>
                      </a:r>
                      <a:r>
                        <a:rPr lang="fr-FR" sz="1600" baseline="0" dirty="0" smtClean="0"/>
                        <a:t> 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Personnes</a:t>
                      </a:r>
                      <a:r>
                        <a:rPr lang="fr-FR" sz="1600" baseline="0" dirty="0" smtClean="0"/>
                        <a:t> ayant un pc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Dépenses</a:t>
                      </a:r>
                      <a:r>
                        <a:rPr lang="fr-FR" sz="1600" baseline="0" dirty="0" smtClean="0"/>
                        <a:t> gouvernementales en éducation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33753"/>
                  </a:ext>
                </a:extLst>
              </a:tr>
              <a:tr h="538271">
                <a:tc>
                  <a:txBody>
                    <a:bodyPr/>
                    <a:lstStyle/>
                    <a:p>
                      <a:r>
                        <a:rPr lang="fr-FR" dirty="0" smtClean="0"/>
                        <a:t>Europe</a:t>
                      </a:r>
                      <a:r>
                        <a:rPr lang="fr-FR" baseline="0" dirty="0" smtClean="0"/>
                        <a:t> et Asie centrale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26683"/>
                  </a:ext>
                </a:extLst>
              </a:tr>
              <a:tr h="538271">
                <a:tc>
                  <a:txBody>
                    <a:bodyPr/>
                    <a:lstStyle/>
                    <a:p>
                      <a:r>
                        <a:rPr lang="fr-FR" dirty="0" smtClean="0"/>
                        <a:t>L'Afrique subsaharienne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66531"/>
                  </a:ext>
                </a:extLst>
              </a:tr>
              <a:tr h="714212">
                <a:tc>
                  <a:txBody>
                    <a:bodyPr/>
                    <a:lstStyle/>
                    <a:p>
                      <a:r>
                        <a:rPr lang="fr-FR" dirty="0" smtClean="0"/>
                        <a:t>L’Amérique</a:t>
                      </a:r>
                      <a:r>
                        <a:rPr lang="fr-FR" baseline="0" dirty="0" smtClean="0"/>
                        <a:t> latine et Caraïbe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 smtClean="0"/>
                    </a:p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31475"/>
                  </a:ext>
                </a:extLst>
              </a:tr>
              <a:tr h="615167">
                <a:tc>
                  <a:txBody>
                    <a:bodyPr/>
                    <a:lstStyle/>
                    <a:p>
                      <a:r>
                        <a:rPr lang="fr-FR" dirty="0" smtClean="0"/>
                        <a:t>L’Asie de l’est et Pacific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08295"/>
                  </a:ext>
                </a:extLst>
              </a:tr>
              <a:tr h="768959">
                <a:tc>
                  <a:txBody>
                    <a:bodyPr/>
                    <a:lstStyle/>
                    <a:p>
                      <a:r>
                        <a:rPr lang="fr-FR" dirty="0" smtClean="0"/>
                        <a:t>Moyen orient et le nord</a:t>
                      </a:r>
                      <a:r>
                        <a:rPr lang="fr-FR" baseline="0" dirty="0" smtClean="0"/>
                        <a:t> de l’Afrique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47098"/>
                  </a:ext>
                </a:extLst>
              </a:tr>
              <a:tr h="384480">
                <a:tc>
                  <a:txBody>
                    <a:bodyPr/>
                    <a:lstStyle/>
                    <a:p>
                      <a:r>
                        <a:rPr lang="fr-FR" dirty="0" smtClean="0"/>
                        <a:t>L’Asie du sud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FFC000"/>
                          </a:solidFill>
                        </a:rPr>
                        <a:t>*****</a:t>
                      </a:r>
                      <a:endParaRPr lang="fr-FR" sz="2000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61761"/>
                  </a:ext>
                </a:extLst>
              </a:tr>
              <a:tr h="538271">
                <a:tc>
                  <a:txBody>
                    <a:bodyPr/>
                    <a:lstStyle/>
                    <a:p>
                      <a:r>
                        <a:rPr lang="fr-FR" dirty="0" smtClean="0"/>
                        <a:t>L’Amérique</a:t>
                      </a:r>
                      <a:r>
                        <a:rPr lang="fr-FR" baseline="0" dirty="0" smtClean="0"/>
                        <a:t> du nord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fr-F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*****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kumimoji="0" lang="fr-F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9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155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METRIQUE D’EVALUATION DU POTENTIEL E-LEARNING PAR PAYS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34" name="Picture 10" descr="Icône Podium - Téléchargement gratuit en PNG et vecteur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233" r="760" b="16232"/>
          <a:stretch>
            <a:fillRect/>
          </a:stretch>
        </p:blipFill>
        <p:spPr bwMode="auto">
          <a:xfrm>
            <a:off x="217221" y="1469205"/>
            <a:ext cx="3442224" cy="2342507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3812549" y="2517168"/>
            <a:ext cx="352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Une métrique basée sur les rangs de chaque 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pays par indicateur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Pouce à Aimer Sur Facebook | Icons Gratuit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40857" y="5084691"/>
            <a:ext cx="1018159" cy="1018159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157556" y="5345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fr-FR" dirty="0" smtClean="0">
                <a:solidFill>
                  <a:schemeClr val="bg1"/>
                </a:solidFill>
              </a:rPr>
              <a:t>Permet de prioriser les pays peu importe le nombre d’indicateurs |&gt; une mesure synthétique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Picture 17" descr="Pouce à Aimer Sur Facebook | Icons Gratuit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6560493" y="5195993"/>
            <a:ext cx="949916" cy="1018159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844320" y="5792511"/>
            <a:ext cx="41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fr-FR" dirty="0" smtClean="0">
                <a:solidFill>
                  <a:srgbClr val="FF0000"/>
                </a:solidFill>
              </a:rPr>
              <a:t>Perte de visibilité des indicateurs récupérer individuellement</a:t>
            </a: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/>
          <a:srcRect l="1324" r="3631" b="21053"/>
          <a:stretch>
            <a:fillRect/>
          </a:stretch>
        </p:blipFill>
        <p:spPr bwMode="auto">
          <a:xfrm>
            <a:off x="318500" y="3928742"/>
            <a:ext cx="8163288" cy="93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7844320" y="5364437"/>
            <a:ext cx="411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fr-FR" dirty="0" smtClean="0">
                <a:solidFill>
                  <a:srgbClr val="FF0000"/>
                </a:solidFill>
              </a:rPr>
              <a:t>Absence de pondération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739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47007" y="1415536"/>
            <a:ext cx="98602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pays seront évalués sur la base des indicateurs suivantes: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Population âgée de 15 à 24 </a:t>
            </a:r>
            <a:r>
              <a:rPr lang="fr-FR" dirty="0" smtClean="0">
                <a:solidFill>
                  <a:schemeClr val="bg1"/>
                </a:solidFill>
              </a:rPr>
              <a:t>ans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Population âgée de 15 à 24 ans sans éducation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PIB / </a:t>
            </a:r>
            <a:r>
              <a:rPr lang="fr-FR" dirty="0" smtClean="0">
                <a:solidFill>
                  <a:schemeClr val="bg1"/>
                </a:solidFill>
              </a:rPr>
              <a:t>Habitat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Utilisation d'internet (le taux d'utilisateur internet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Le nombre de personnes ayant un ordinateur </a:t>
            </a:r>
            <a:r>
              <a:rPr lang="fr-FR" dirty="0" smtClean="0">
                <a:solidFill>
                  <a:schemeClr val="bg1"/>
                </a:solidFill>
              </a:rPr>
              <a:t>portable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Le pourcentage des dépenses dans l'éducation d'un pays rapport le </a:t>
            </a:r>
            <a:r>
              <a:rPr lang="fr-FR" dirty="0" smtClean="0">
                <a:solidFill>
                  <a:schemeClr val="bg1"/>
                </a:solidFill>
              </a:rPr>
              <a:t>PIB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Le pourcentage des dépenses du gouvernement par rapport aux l'ensemble des dépenses </a:t>
            </a:r>
            <a:r>
              <a:rPr lang="fr-FR" dirty="0" smtClean="0">
                <a:solidFill>
                  <a:schemeClr val="bg1"/>
                </a:solidFill>
              </a:rPr>
              <a:t>publiques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Taux net de scolarisation ajusté, secondaire </a:t>
            </a:r>
            <a:r>
              <a:rPr lang="fr-FR" dirty="0" smtClean="0">
                <a:solidFill>
                  <a:schemeClr val="bg1"/>
                </a:solidFill>
              </a:rPr>
              <a:t>supérieur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Pourcentage d'écoles secondaires inférieures ayant accès à </a:t>
            </a:r>
            <a:r>
              <a:rPr lang="fr-FR" dirty="0" smtClean="0">
                <a:solidFill>
                  <a:schemeClr val="bg1"/>
                </a:solidFill>
              </a:rPr>
              <a:t>l'électricité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bg1"/>
                </a:solidFill>
              </a:rPr>
              <a:t>Salarie annuel de professeurs en dollar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bg1"/>
                </a:solidFill>
              </a:rPr>
              <a:t>Niveau d'alphabétisme chez </a:t>
            </a:r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smtClean="0">
                <a:solidFill>
                  <a:schemeClr val="bg1"/>
                </a:solidFill>
              </a:rPr>
              <a:t>adultes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15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L’ENSEMBLE DES INDICATEURS PERTINENTS CHOISIS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683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25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GRAPHIQUE DE CORRELATION ENTRE LES INDACTEURS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459039" y="1065448"/>
            <a:ext cx="5468295" cy="4359661"/>
            <a:chOff x="3444240" y="1340099"/>
            <a:chExt cx="5519095" cy="4308861"/>
          </a:xfrm>
        </p:grpSpPr>
        <p:sp>
          <p:nvSpPr>
            <p:cNvPr id="7" name="Rectangle 6"/>
            <p:cNvSpPr/>
            <p:nvPr/>
          </p:nvSpPr>
          <p:spPr>
            <a:xfrm>
              <a:off x="3444240" y="1340099"/>
              <a:ext cx="5519095" cy="4308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</a:endParaRPr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240" y="1340099"/>
              <a:ext cx="5452528" cy="4236996"/>
            </a:xfrm>
            <a:prstGeom prst="rect">
              <a:avLst/>
            </a:prstGeom>
          </p:spPr>
        </p:pic>
      </p:grpSp>
      <p:sp>
        <p:nvSpPr>
          <p:cNvPr id="2" name="ZoneTexte 1"/>
          <p:cNvSpPr txBox="1"/>
          <p:nvPr/>
        </p:nvSpPr>
        <p:spPr>
          <a:xfrm>
            <a:off x="1212574" y="5883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80930" y="5883965"/>
            <a:ext cx="37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Pib  </a:t>
            </a:r>
            <a:r>
              <a:rPr lang="fr-F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ecarte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teacherAnnualSalary</a:t>
            </a:r>
            <a:endParaRPr lang="fr-FR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InternetUser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ecarte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PersonWithPc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5678905" y="1483925"/>
            <a:ext cx="4494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USA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Norvège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Suède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Suisse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fr-FR" sz="2400" baseline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France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fr-FR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Danemark </a:t>
            </a: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Nouvelle-</a:t>
            </a:r>
            <a:r>
              <a:rPr lang="en-US" sz="24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Zélande</a:t>
            </a:r>
            <a:endParaRPr lang="en-US" sz="24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Espagne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Finlande</a:t>
            </a:r>
            <a:endParaRPr lang="en-US" sz="24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Mexique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73" y="2426012"/>
            <a:ext cx="2640140" cy="2640140"/>
          </a:xfrm>
          <a:prstGeom prst="rect">
            <a:avLst/>
          </a:prstGeom>
        </p:spPr>
      </p:pic>
      <p:sp>
        <p:nvSpPr>
          <p:cNvPr id="7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1" y="114654"/>
            <a:ext cx="5454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LISTE DE PAYS A POTENTIEL (plan A)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331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966572" y="1954669"/>
            <a:ext cx="7995308" cy="859540"/>
            <a:chOff x="1966572" y="1963813"/>
            <a:chExt cx="7995308" cy="859540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E20D09A7-83DA-47D7-8835-65AA6E22E227}"/>
                </a:ext>
              </a:extLst>
            </p:cNvPr>
            <p:cNvSpPr/>
            <p:nvPr/>
          </p:nvSpPr>
          <p:spPr>
            <a:xfrm>
              <a:off x="1966572" y="1963813"/>
              <a:ext cx="1483031" cy="85954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5430F2-C29B-490A-A12B-C953EE76E860}"/>
                </a:ext>
              </a:extLst>
            </p:cNvPr>
            <p:cNvGrpSpPr/>
            <p:nvPr/>
          </p:nvGrpSpPr>
          <p:grpSpPr>
            <a:xfrm>
              <a:off x="3146658" y="1963813"/>
              <a:ext cx="6815222" cy="859540"/>
              <a:chOff x="2189480" y="2153920"/>
              <a:chExt cx="7213599" cy="1137920"/>
            </a:xfrm>
          </p:grpSpPr>
          <p:sp>
            <p:nvSpPr>
              <p:cNvPr id="3" name="Arrow: Chevron 2">
                <a:extLst>
                  <a:ext uri="{FF2B5EF4-FFF2-40B4-BE49-F238E27FC236}">
                    <a16:creationId xmlns:a16="http://schemas.microsoft.com/office/drawing/2014/main" id="{E4902C58-E153-4BF7-950A-D1AAB4AFC98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E41742-CF4A-4F94-8B35-9ACD7CFFA56B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A83EA8-E44D-4CC9-982F-1B8B609D21F2}"/>
                </a:ext>
              </a:extLst>
            </p:cNvPr>
            <p:cNvSpPr txBox="1"/>
            <p:nvPr/>
          </p:nvSpPr>
          <p:spPr>
            <a:xfrm>
              <a:off x="2033804" y="203411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22EE78-8826-4D13-896F-3CE387814C90}"/>
                </a:ext>
              </a:extLst>
            </p:cNvPr>
            <p:cNvSpPr txBox="1"/>
            <p:nvPr/>
          </p:nvSpPr>
          <p:spPr>
            <a:xfrm>
              <a:off x="3840052" y="209452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PROLEMATIQUE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ET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PRESENTATION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DE DEONNEES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966572" y="3132079"/>
            <a:ext cx="7995308" cy="859540"/>
            <a:chOff x="1966572" y="3486041"/>
            <a:chExt cx="7995308" cy="859540"/>
          </a:xfrm>
        </p:grpSpPr>
        <p:grpSp>
          <p:nvGrpSpPr>
            <p:cNvPr id="6" name="Groupe 5"/>
            <p:cNvGrpSpPr/>
            <p:nvPr/>
          </p:nvGrpSpPr>
          <p:grpSpPr>
            <a:xfrm>
              <a:off x="1966572" y="3486041"/>
              <a:ext cx="7995308" cy="859540"/>
              <a:chOff x="1966572" y="3486041"/>
              <a:chExt cx="7995308" cy="859540"/>
            </a:xfrm>
          </p:grpSpPr>
          <p:sp>
            <p:nvSpPr>
              <p:cNvPr id="17" name="Arrow: Pentagon 16">
                <a:extLst>
                  <a:ext uri="{FF2B5EF4-FFF2-40B4-BE49-F238E27FC236}">
                    <a16:creationId xmlns:a16="http://schemas.microsoft.com/office/drawing/2014/main" id="{BF9B6AB6-6147-424D-8F82-81A2B273645F}"/>
                  </a:ext>
                </a:extLst>
              </p:cNvPr>
              <p:cNvSpPr/>
              <p:nvPr/>
            </p:nvSpPr>
            <p:spPr>
              <a:xfrm>
                <a:off x="1966572" y="3486041"/>
                <a:ext cx="1483031" cy="859540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733BE8E-BFBE-43EA-A9FD-BD45F197DD84}"/>
                  </a:ext>
                </a:extLst>
              </p:cNvPr>
              <p:cNvGrpSpPr/>
              <p:nvPr/>
            </p:nvGrpSpPr>
            <p:grpSpPr>
              <a:xfrm>
                <a:off x="3146658" y="3486041"/>
                <a:ext cx="6815222" cy="859540"/>
                <a:chOff x="2189480" y="2153920"/>
                <a:chExt cx="7213599" cy="1137920"/>
              </a:xfrm>
              <a:solidFill>
                <a:schemeClr val="accent5"/>
              </a:solidFill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1E05DB33-7027-4243-B2B1-AE959B934587}"/>
                    </a:ext>
                  </a:extLst>
                </p:cNvPr>
                <p:cNvSpPr/>
                <p:nvPr/>
              </p:nvSpPr>
              <p:spPr>
                <a:xfrm>
                  <a:off x="2189480" y="2153920"/>
                  <a:ext cx="7172960" cy="113792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3CAB0D8-22D4-44B8-BBE1-517EC44C45DC}"/>
                    </a:ext>
                  </a:extLst>
                </p:cNvPr>
                <p:cNvSpPr/>
                <p:nvPr/>
              </p:nvSpPr>
              <p:spPr>
                <a:xfrm>
                  <a:off x="7779408" y="2153920"/>
                  <a:ext cx="1623671" cy="11379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B775DB-7BDA-40F8-8943-FE3A0A82B375}"/>
                  </a:ext>
                </a:extLst>
              </p:cNvPr>
              <p:cNvSpPr txBox="1"/>
              <p:nvPr/>
            </p:nvSpPr>
            <p:spPr>
              <a:xfrm>
                <a:off x="2033804" y="356186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fr-FR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2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2D7612-B51C-417D-8AB4-D43CA5AFCC99}"/>
                </a:ext>
              </a:extLst>
            </p:cNvPr>
            <p:cNvSpPr txBox="1"/>
            <p:nvPr/>
          </p:nvSpPr>
          <p:spPr>
            <a:xfrm>
              <a:off x="3840052" y="3617512"/>
              <a:ext cx="4648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Open Sans" panose="020B0606030504020204" pitchFamily="34" charset="0"/>
                </a:rPr>
                <a:t>INDICATEURS PERTINENTS &amp; ANALYSE EXPLORATOIRE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966572" y="4239687"/>
            <a:ext cx="7995308" cy="859540"/>
            <a:chOff x="1966572" y="4436333"/>
            <a:chExt cx="7995308" cy="859540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7A635083-451F-40BF-9734-33850F7342D3}"/>
                </a:ext>
              </a:extLst>
            </p:cNvPr>
            <p:cNvSpPr/>
            <p:nvPr/>
          </p:nvSpPr>
          <p:spPr>
            <a:xfrm>
              <a:off x="1966572" y="4436333"/>
              <a:ext cx="1483031" cy="85954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C8895A-9474-4AF5-956A-D6B3CEFA3279}"/>
                </a:ext>
              </a:extLst>
            </p:cNvPr>
            <p:cNvGrpSpPr/>
            <p:nvPr/>
          </p:nvGrpSpPr>
          <p:grpSpPr>
            <a:xfrm>
              <a:off x="3146658" y="4436333"/>
              <a:ext cx="6815222" cy="859540"/>
              <a:chOff x="2189480" y="2153920"/>
              <a:chExt cx="7213599" cy="1137920"/>
            </a:xfrm>
            <a:solidFill>
              <a:schemeClr val="accent6"/>
            </a:solidFill>
          </p:grpSpPr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FA5ECFFC-D03C-4BA5-970C-397D9248009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1D260-A41C-4E95-A755-8E359C341F2F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1F7E83-9D5F-403A-AEC1-1DBFB6EEEFA9}"/>
                </a:ext>
              </a:extLst>
            </p:cNvPr>
            <p:cNvSpPr txBox="1"/>
            <p:nvPr/>
          </p:nvSpPr>
          <p:spPr>
            <a:xfrm>
              <a:off x="2033804" y="4506748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lang="en-US" sz="4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3B5A5C-D55A-43EE-80B7-2C870122EFC4}"/>
                </a:ext>
              </a:extLst>
            </p:cNvPr>
            <p:cNvSpPr txBox="1"/>
            <p:nvPr/>
          </p:nvSpPr>
          <p:spPr>
            <a:xfrm>
              <a:off x="3840052" y="45319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LISTE DE </a:t>
              </a:r>
              <a:r>
                <a:rPr lang="en-US" noProof="0" dirty="0" smtClean="0">
                  <a:solidFill>
                    <a:srgbClr val="FFFFFF"/>
                  </a:solidFill>
                  <a:latin typeface="Open Sans" panose="020B0606030504020204" pitchFamily="34" charset="0"/>
                </a:rPr>
                <a:t>PAYS A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 POTENTIEL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966572" y="5338333"/>
            <a:ext cx="7995308" cy="873281"/>
            <a:chOff x="1966572" y="5367829"/>
            <a:chExt cx="7995308" cy="873281"/>
          </a:xfrm>
        </p:grpSpPr>
        <p:sp>
          <p:nvSpPr>
            <p:cNvPr id="35" name="Arrow: Pentagon 1">
              <a:extLst>
                <a:ext uri="{FF2B5EF4-FFF2-40B4-BE49-F238E27FC236}">
                  <a16:creationId xmlns:a16="http://schemas.microsoft.com/office/drawing/2014/main" id="{503BD8E1-051F-409C-AF6C-72B014A7104D}"/>
                </a:ext>
              </a:extLst>
            </p:cNvPr>
            <p:cNvSpPr/>
            <p:nvPr/>
          </p:nvSpPr>
          <p:spPr>
            <a:xfrm>
              <a:off x="1966572" y="5367829"/>
              <a:ext cx="1483031" cy="8595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52229E6-C54F-44AB-85E0-3BE75C86F733}"/>
                </a:ext>
              </a:extLst>
            </p:cNvPr>
            <p:cNvGrpSpPr/>
            <p:nvPr/>
          </p:nvGrpSpPr>
          <p:grpSpPr>
            <a:xfrm>
              <a:off x="3146658" y="5381570"/>
              <a:ext cx="6815222" cy="859540"/>
              <a:chOff x="2189480" y="2153920"/>
              <a:chExt cx="7213599" cy="113792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1" name="Arrow: Chevron 2">
                <a:extLst>
                  <a:ext uri="{FF2B5EF4-FFF2-40B4-BE49-F238E27FC236}">
                    <a16:creationId xmlns:a16="http://schemas.microsoft.com/office/drawing/2014/main" id="{3AD4B38E-FB25-4011-BD5D-012A10A189D0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9EE091-15AD-4B3F-A10D-26D8F5C905E7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FBA2B988-B2E8-4430-BB2F-7EB0D42D5CF2}"/>
                </a:ext>
              </a:extLst>
            </p:cNvPr>
            <p:cNvSpPr txBox="1"/>
            <p:nvPr/>
          </p:nvSpPr>
          <p:spPr>
            <a:xfrm>
              <a:off x="2033804" y="5451870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lang="fr-FR" sz="4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4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id="{799EA552-57D5-4D95-B39D-8C1CFC594C24}"/>
                </a:ext>
              </a:extLst>
            </p:cNvPr>
            <p:cNvSpPr txBox="1"/>
            <p:nvPr/>
          </p:nvSpPr>
          <p:spPr>
            <a:xfrm>
              <a:off x="3840052" y="548264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CONCLUSION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5678905" y="1483925"/>
            <a:ext cx="4494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Malaisie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Royaume-Uni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Mexique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Argentine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Japon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Afrique de Sud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Allemagne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Australie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Hong-Kong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73" y="2426012"/>
            <a:ext cx="2640140" cy="2640140"/>
          </a:xfrm>
          <a:prstGeom prst="rect">
            <a:avLst/>
          </a:prstGeom>
        </p:spPr>
      </p:pic>
      <p:sp>
        <p:nvSpPr>
          <p:cNvPr id="7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1" y="114654"/>
            <a:ext cx="735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LISTE DE PAYS A POTENTIEL ( plan B)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738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558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EVOLUATIONS DES PRINCIPAUX INDICATEURS AU FIL D’ ANNEES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095248" y="2519266"/>
            <a:ext cx="2877970" cy="2167228"/>
            <a:chOff x="3152775" y="1619249"/>
            <a:chExt cx="6543676" cy="4905375"/>
          </a:xfrm>
        </p:grpSpPr>
        <p:sp>
          <p:nvSpPr>
            <p:cNvPr id="4" name="Rectangle 3"/>
            <p:cNvSpPr/>
            <p:nvPr/>
          </p:nvSpPr>
          <p:spPr>
            <a:xfrm>
              <a:off x="3152775" y="1619249"/>
              <a:ext cx="6543676" cy="4905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664" y="1619249"/>
              <a:ext cx="6126538" cy="4812264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4590656" y="2552775"/>
            <a:ext cx="3209732" cy="2167228"/>
            <a:chOff x="5803640" y="2341984"/>
            <a:chExt cx="4049649" cy="2829702"/>
          </a:xfrm>
        </p:grpSpPr>
        <p:sp>
          <p:nvSpPr>
            <p:cNvPr id="10" name="Rectangle 9"/>
            <p:cNvSpPr/>
            <p:nvPr/>
          </p:nvSpPr>
          <p:spPr>
            <a:xfrm>
              <a:off x="5803640" y="2341984"/>
              <a:ext cx="4049649" cy="2829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35" y="2369025"/>
              <a:ext cx="3825806" cy="2802661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8417826" y="2519267"/>
            <a:ext cx="2629540" cy="2259921"/>
            <a:chOff x="3368351" y="1800809"/>
            <a:chExt cx="6385443" cy="4585654"/>
          </a:xfrm>
        </p:grpSpPr>
        <p:sp>
          <p:nvSpPr>
            <p:cNvPr id="12" name="Rectangle 11"/>
            <p:cNvSpPr/>
            <p:nvPr/>
          </p:nvSpPr>
          <p:spPr>
            <a:xfrm>
              <a:off x="3368351" y="1800809"/>
              <a:ext cx="6385443" cy="451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171" y="1868801"/>
              <a:ext cx="5931803" cy="451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5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-160019" y="3078479"/>
            <a:ext cx="12361565" cy="3775960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5" y="364789"/>
            <a:ext cx="666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13285" y="1955872"/>
            <a:ext cx="69289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Academy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doit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dans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un premier temps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s’intéresser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aux pays qui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lui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été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proposes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 ma part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buFontTx/>
              <a:buChar char="-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Jeux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exploitables</a:t>
            </a:r>
            <a:endParaRPr lang="en-GB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Pour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pays on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remarque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tendance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à la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hausse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sur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l’ensemble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des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indicateurs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retenus</a:t>
            </a:r>
            <a:endParaRPr lang="en-GB" sz="20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indent="-457200">
              <a:buFontTx/>
              <a:buChar char="-"/>
              <a:defRPr/>
            </a:pP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L’entreprise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doit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préviligé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les pays : </a:t>
            </a: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USA, Norvège, Suède, France, 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Malaisie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l’Afrique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sud</a:t>
            </a:r>
            <a:endParaRPr lang="en-GB" sz="20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20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-160019" y="3078479"/>
            <a:ext cx="12352020" cy="3825119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75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535482" y="429597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 POUR VOTRE ATTENTION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E344B5-0EEC-44C3-86CA-E5166579660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282F2-F52E-44EB-82E8-B30607240B7A}"/>
              </a:ext>
            </a:extLst>
          </p:cNvPr>
          <p:cNvSpPr/>
          <p:nvPr/>
        </p:nvSpPr>
        <p:spPr>
          <a:xfrm>
            <a:off x="2251473" y="3057553"/>
            <a:ext cx="1712686" cy="17126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F4B445-382B-4F1B-B79A-8CCB98BB4F2C}"/>
              </a:ext>
            </a:extLst>
          </p:cNvPr>
          <p:cNvSpPr/>
          <p:nvPr/>
        </p:nvSpPr>
        <p:spPr>
          <a:xfrm>
            <a:off x="1178994" y="1747419"/>
            <a:ext cx="1300206" cy="1300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F5475E-B2BC-46F6-9B3A-B0FDD3340EF7}"/>
              </a:ext>
            </a:extLst>
          </p:cNvPr>
          <p:cNvSpPr/>
          <p:nvPr/>
        </p:nvSpPr>
        <p:spPr>
          <a:xfrm>
            <a:off x="3745038" y="1936587"/>
            <a:ext cx="1111813" cy="1111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1D950-9660-4834-A285-B08A67B99852}"/>
              </a:ext>
            </a:extLst>
          </p:cNvPr>
          <p:cNvSpPr/>
          <p:nvPr/>
        </p:nvSpPr>
        <p:spPr>
          <a:xfrm>
            <a:off x="1299318" y="4580492"/>
            <a:ext cx="937641" cy="9376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43CEE-A9FE-4B77-8D5E-939B10633CB2}"/>
              </a:ext>
            </a:extLst>
          </p:cNvPr>
          <p:cNvSpPr/>
          <p:nvPr/>
        </p:nvSpPr>
        <p:spPr>
          <a:xfrm>
            <a:off x="3745038" y="4811217"/>
            <a:ext cx="1301727" cy="1301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0C8EDA-E8A8-4BAE-9BAB-88893727DEDE}"/>
              </a:ext>
            </a:extLst>
          </p:cNvPr>
          <p:cNvSpPr/>
          <p:nvPr/>
        </p:nvSpPr>
        <p:spPr>
          <a:xfrm>
            <a:off x="4879771" y="1557697"/>
            <a:ext cx="861774" cy="861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A1B927-840F-4F34-964B-F8D10AFDF0EB}"/>
              </a:ext>
            </a:extLst>
          </p:cNvPr>
          <p:cNvSpPr/>
          <p:nvPr/>
        </p:nvSpPr>
        <p:spPr>
          <a:xfrm>
            <a:off x="920878" y="3420288"/>
            <a:ext cx="861774" cy="8617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E09A6-6A76-4993-B497-1484923F0263}"/>
              </a:ext>
            </a:extLst>
          </p:cNvPr>
          <p:cNvSpPr/>
          <p:nvPr/>
        </p:nvSpPr>
        <p:spPr>
          <a:xfrm>
            <a:off x="2548787" y="4786869"/>
            <a:ext cx="861774" cy="861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AB5A30-46A1-42B1-A2E2-593E3480037E}"/>
              </a:ext>
            </a:extLst>
          </p:cNvPr>
          <p:cNvSpPr/>
          <p:nvPr/>
        </p:nvSpPr>
        <p:spPr>
          <a:xfrm>
            <a:off x="3981266" y="3441503"/>
            <a:ext cx="927533" cy="927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0378C1B-556E-4CEE-8259-CC7B1F887995}"/>
              </a:ext>
            </a:extLst>
          </p:cNvPr>
          <p:cNvSpPr txBox="1"/>
          <p:nvPr/>
        </p:nvSpPr>
        <p:spPr>
          <a:xfrm>
            <a:off x="6281691" y="3106022"/>
            <a:ext cx="56817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AVEZ-VOUS DES QUESTIONS </a:t>
            </a:r>
            <a:r>
              <a:rPr lang="fr-FR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73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5149" y="1619249"/>
            <a:ext cx="6657975" cy="4905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558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POTENTIEL DE MARCHE DE L’E-LEARNING DANS CES PAYS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22" y="1804641"/>
            <a:ext cx="5773027" cy="45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5149" y="1619249"/>
            <a:ext cx="6657975" cy="4905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558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POTENTIEL DE MARCHE DE L’E-LEARNING DANS CES PAYS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8" y="1725229"/>
            <a:ext cx="6315956" cy="49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1809E0-EEBE-4DEB-8C61-2E1A5676AA41}"/>
              </a:ext>
            </a:extLst>
          </p:cNvPr>
          <p:cNvSpPr/>
          <p:nvPr/>
        </p:nvSpPr>
        <p:spPr>
          <a:xfrm>
            <a:off x="4008543" y="1734297"/>
            <a:ext cx="1624444" cy="165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3FF01-07DD-4B15-B6DF-8922E4349A5B}"/>
              </a:ext>
            </a:extLst>
          </p:cNvPr>
          <p:cNvSpPr/>
          <p:nvPr/>
        </p:nvSpPr>
        <p:spPr>
          <a:xfrm>
            <a:off x="4008543" y="3599103"/>
            <a:ext cx="1624444" cy="16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65990-C3F5-4E11-82E4-892A8FBD24F1}"/>
              </a:ext>
            </a:extLst>
          </p:cNvPr>
          <p:cNvSpPr/>
          <p:nvPr/>
        </p:nvSpPr>
        <p:spPr>
          <a:xfrm>
            <a:off x="5860688" y="1746285"/>
            <a:ext cx="1624444" cy="1651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AE418-DDA0-47D5-A32D-5448EDC70633}"/>
              </a:ext>
            </a:extLst>
          </p:cNvPr>
          <p:cNvSpPr/>
          <p:nvPr/>
        </p:nvSpPr>
        <p:spPr>
          <a:xfrm>
            <a:off x="5860688" y="3599103"/>
            <a:ext cx="1624444" cy="16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015521" y="130738"/>
            <a:ext cx="5686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SWOT</a:t>
            </a: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577BCDE7-1642-4559-B97D-D9569C26CC4D}"/>
              </a:ext>
            </a:extLst>
          </p:cNvPr>
          <p:cNvSpPr/>
          <p:nvPr/>
        </p:nvSpPr>
        <p:spPr>
          <a:xfrm>
            <a:off x="446379" y="1452557"/>
            <a:ext cx="774299" cy="7742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86395D4D-9593-42C2-B37A-96A69331BF5E}"/>
              </a:ext>
            </a:extLst>
          </p:cNvPr>
          <p:cNvSpPr txBox="1"/>
          <p:nvPr/>
        </p:nvSpPr>
        <p:spPr>
          <a:xfrm>
            <a:off x="1371758" y="1260722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Strengths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32457115-59D4-4954-A02F-0A475EC7CA67}"/>
              </a:ext>
            </a:extLst>
          </p:cNvPr>
          <p:cNvSpPr txBox="1"/>
          <p:nvPr/>
        </p:nvSpPr>
        <p:spPr>
          <a:xfrm>
            <a:off x="1387130" y="3884328"/>
            <a:ext cx="22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Opportunities</a:t>
            </a: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9064280" y="1399057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Weaknesses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D9B52945-F92C-42FB-A9D7-1D79DB0046D9}"/>
              </a:ext>
            </a:extLst>
          </p:cNvPr>
          <p:cNvSpPr txBox="1"/>
          <p:nvPr/>
        </p:nvSpPr>
        <p:spPr>
          <a:xfrm>
            <a:off x="9102380" y="3684273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Threats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E66C0042-89AD-40AC-BBE5-DF25524044A8}"/>
              </a:ext>
            </a:extLst>
          </p:cNvPr>
          <p:cNvSpPr txBox="1"/>
          <p:nvPr/>
        </p:nvSpPr>
        <p:spPr>
          <a:xfrm>
            <a:off x="1387130" y="1665028"/>
            <a:ext cx="229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Capacité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d’innovation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noProof="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Employés</a:t>
            </a:r>
            <a:r>
              <a:rPr lang="en-GB" sz="12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200" noProof="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hautement</a:t>
            </a:r>
            <a:r>
              <a:rPr lang="en-GB" sz="12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200" noProof="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qulifiés</a:t>
            </a:r>
            <a:endParaRPr lang="en-GB" sz="1200" noProof="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Satisfaction </a:t>
            </a:r>
            <a:r>
              <a:rPr lang="en-GB" sz="12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employés</a:t>
            </a:r>
            <a:r>
              <a:rPr lang="en-GB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clients</a:t>
            </a: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967751B7-2E01-4C18-9C6F-4A353E252D42}"/>
              </a:ext>
            </a:extLst>
          </p:cNvPr>
          <p:cNvSpPr/>
          <p:nvPr/>
        </p:nvSpPr>
        <p:spPr>
          <a:xfrm>
            <a:off x="479930" y="4007753"/>
            <a:ext cx="774299" cy="7742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36A3BF0A-1291-454C-818E-B64A3CF1E13F}"/>
              </a:ext>
            </a:extLst>
          </p:cNvPr>
          <p:cNvSpPr txBox="1"/>
          <p:nvPr/>
        </p:nvSpPr>
        <p:spPr>
          <a:xfrm>
            <a:off x="1387131" y="4292974"/>
            <a:ext cx="1694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Marché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plein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croissance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Réglementation</a:t>
            </a:r>
            <a:r>
              <a:rPr lang="en-GB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2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favorable</a:t>
            </a:r>
            <a:r>
              <a:rPr lang="en-GB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6AABEC87-E656-4E36-AF6D-A2AD6299661F}"/>
              </a:ext>
            </a:extLst>
          </p:cNvPr>
          <p:cNvSpPr/>
          <p:nvPr/>
        </p:nvSpPr>
        <p:spPr>
          <a:xfrm>
            <a:off x="8090405" y="1417044"/>
            <a:ext cx="774299" cy="7742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D7858A0C-7268-42C2-AED2-3FAB715C4A80}"/>
              </a:ext>
            </a:extLst>
          </p:cNvPr>
          <p:cNvSpPr txBox="1"/>
          <p:nvPr/>
        </p:nvSpPr>
        <p:spPr>
          <a:xfrm>
            <a:off x="9101256" y="1740283"/>
            <a:ext cx="202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Difficultés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financières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dernièrement</a:t>
            </a:r>
            <a:r>
              <a:rPr kumimoji="0" lang="en-GB" sz="12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due au </a:t>
            </a:r>
            <a:r>
              <a:rPr kumimoji="0" lang="en-GB" sz="12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pandémie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A1DCEB5F-3764-4F71-970B-A979EB70289A}"/>
              </a:ext>
            </a:extLst>
          </p:cNvPr>
          <p:cNvSpPr/>
          <p:nvPr/>
        </p:nvSpPr>
        <p:spPr>
          <a:xfrm>
            <a:off x="8090405" y="3817253"/>
            <a:ext cx="774299" cy="774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3D6CD757-98A1-4573-8BA9-A0A98342430F}"/>
              </a:ext>
            </a:extLst>
          </p:cNvPr>
          <p:cNvSpPr txBox="1"/>
          <p:nvPr/>
        </p:nvSpPr>
        <p:spPr>
          <a:xfrm>
            <a:off x="9102380" y="4077349"/>
            <a:ext cx="202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concurrents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pleine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expansion à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surveiller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47">
            <a:extLst>
              <a:ext uri="{FF2B5EF4-FFF2-40B4-BE49-F238E27FC236}">
                <a16:creationId xmlns:a16="http://schemas.microsoft.com/office/drawing/2014/main" id="{AA6ECDFC-7D38-45C6-8BCE-B6461602D44E}"/>
              </a:ext>
            </a:extLst>
          </p:cNvPr>
          <p:cNvGrpSpPr/>
          <p:nvPr/>
        </p:nvGrpSpPr>
        <p:grpSpPr>
          <a:xfrm>
            <a:off x="543887" y="1684317"/>
            <a:ext cx="570087" cy="385506"/>
            <a:chOff x="2715309" y="1749337"/>
            <a:chExt cx="3765554" cy="2546354"/>
          </a:xfrm>
          <a:solidFill>
            <a:schemeClr val="bg1"/>
          </a:solidFill>
        </p:grpSpPr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7A5FBBB-690F-4A53-A60A-60578ECF9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8935" y="2300200"/>
              <a:ext cx="1641477" cy="1995491"/>
            </a:xfrm>
            <a:custGeom>
              <a:avLst/>
              <a:gdLst>
                <a:gd name="T0" fmla="*/ 512 w 532"/>
                <a:gd name="T1" fmla="*/ 93 h 641"/>
                <a:gd name="T2" fmla="*/ 490 w 532"/>
                <a:gd name="T3" fmla="*/ 42 h 641"/>
                <a:gd name="T4" fmla="*/ 404 w 532"/>
                <a:gd name="T5" fmla="*/ 29 h 641"/>
                <a:gd name="T6" fmla="*/ 282 w 532"/>
                <a:gd name="T7" fmla="*/ 4 h 641"/>
                <a:gd name="T8" fmla="*/ 263 w 532"/>
                <a:gd name="T9" fmla="*/ 11 h 641"/>
                <a:gd name="T10" fmla="*/ 325 w 532"/>
                <a:gd name="T11" fmla="*/ 139 h 641"/>
                <a:gd name="T12" fmla="*/ 374 w 532"/>
                <a:gd name="T13" fmla="*/ 150 h 641"/>
                <a:gd name="T14" fmla="*/ 362 w 532"/>
                <a:gd name="T15" fmla="*/ 179 h 641"/>
                <a:gd name="T16" fmla="*/ 260 w 532"/>
                <a:gd name="T17" fmla="*/ 244 h 641"/>
                <a:gd name="T18" fmla="*/ 210 w 532"/>
                <a:gd name="T19" fmla="*/ 304 h 641"/>
                <a:gd name="T20" fmla="*/ 216 w 532"/>
                <a:gd name="T21" fmla="*/ 282 h 641"/>
                <a:gd name="T22" fmla="*/ 277 w 532"/>
                <a:gd name="T23" fmla="*/ 168 h 641"/>
                <a:gd name="T24" fmla="*/ 264 w 532"/>
                <a:gd name="T25" fmla="*/ 165 h 641"/>
                <a:gd name="T26" fmla="*/ 211 w 532"/>
                <a:gd name="T27" fmla="*/ 198 h 641"/>
                <a:gd name="T28" fmla="*/ 143 w 532"/>
                <a:gd name="T29" fmla="*/ 189 h 641"/>
                <a:gd name="T30" fmla="*/ 59 w 532"/>
                <a:gd name="T31" fmla="*/ 195 h 641"/>
                <a:gd name="T32" fmla="*/ 23 w 532"/>
                <a:gd name="T33" fmla="*/ 132 h 641"/>
                <a:gd name="T34" fmla="*/ 7 w 532"/>
                <a:gd name="T35" fmla="*/ 222 h 641"/>
                <a:gd name="T36" fmla="*/ 2 w 532"/>
                <a:gd name="T37" fmla="*/ 310 h 641"/>
                <a:gd name="T38" fmla="*/ 112 w 532"/>
                <a:gd name="T39" fmla="*/ 392 h 641"/>
                <a:gd name="T40" fmla="*/ 145 w 532"/>
                <a:gd name="T41" fmla="*/ 405 h 641"/>
                <a:gd name="T42" fmla="*/ 91 w 532"/>
                <a:gd name="T43" fmla="*/ 421 h 641"/>
                <a:gd name="T44" fmla="*/ 68 w 532"/>
                <a:gd name="T45" fmla="*/ 480 h 641"/>
                <a:gd name="T46" fmla="*/ 47 w 532"/>
                <a:gd name="T47" fmla="*/ 590 h 641"/>
                <a:gd name="T48" fmla="*/ 82 w 532"/>
                <a:gd name="T49" fmla="*/ 613 h 641"/>
                <a:gd name="T50" fmla="*/ 216 w 532"/>
                <a:gd name="T51" fmla="*/ 639 h 641"/>
                <a:gd name="T52" fmla="*/ 419 w 532"/>
                <a:gd name="T53" fmla="*/ 616 h 641"/>
                <a:gd name="T54" fmla="*/ 422 w 532"/>
                <a:gd name="T55" fmla="*/ 530 h 641"/>
                <a:gd name="T56" fmla="*/ 410 w 532"/>
                <a:gd name="T57" fmla="*/ 397 h 641"/>
                <a:gd name="T58" fmla="*/ 410 w 532"/>
                <a:gd name="T59" fmla="*/ 376 h 641"/>
                <a:gd name="T60" fmla="*/ 481 w 532"/>
                <a:gd name="T61" fmla="*/ 314 h 641"/>
                <a:gd name="T62" fmla="*/ 531 w 532"/>
                <a:gd name="T63" fmla="*/ 241 h 641"/>
                <a:gd name="T64" fmla="*/ 229 w 532"/>
                <a:gd name="T65" fmla="*/ 568 h 641"/>
                <a:gd name="T66" fmla="*/ 287 w 532"/>
                <a:gd name="T67" fmla="*/ 4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2" h="641">
                  <a:moveTo>
                    <a:pt x="523" y="170"/>
                  </a:moveTo>
                  <a:cubicBezTo>
                    <a:pt x="520" y="144"/>
                    <a:pt x="516" y="119"/>
                    <a:pt x="512" y="93"/>
                  </a:cubicBezTo>
                  <a:cubicBezTo>
                    <a:pt x="509" y="80"/>
                    <a:pt x="505" y="67"/>
                    <a:pt x="502" y="55"/>
                  </a:cubicBezTo>
                  <a:cubicBezTo>
                    <a:pt x="500" y="48"/>
                    <a:pt x="497" y="43"/>
                    <a:pt x="490" y="42"/>
                  </a:cubicBezTo>
                  <a:cubicBezTo>
                    <a:pt x="477" y="40"/>
                    <a:pt x="464" y="37"/>
                    <a:pt x="451" y="35"/>
                  </a:cubicBezTo>
                  <a:cubicBezTo>
                    <a:pt x="435" y="33"/>
                    <a:pt x="419" y="31"/>
                    <a:pt x="404" y="29"/>
                  </a:cubicBezTo>
                  <a:cubicBezTo>
                    <a:pt x="383" y="25"/>
                    <a:pt x="363" y="22"/>
                    <a:pt x="342" y="18"/>
                  </a:cubicBezTo>
                  <a:cubicBezTo>
                    <a:pt x="322" y="14"/>
                    <a:pt x="302" y="8"/>
                    <a:pt x="282" y="4"/>
                  </a:cubicBezTo>
                  <a:cubicBezTo>
                    <a:pt x="278" y="3"/>
                    <a:pt x="273" y="0"/>
                    <a:pt x="269" y="4"/>
                  </a:cubicBezTo>
                  <a:cubicBezTo>
                    <a:pt x="267" y="6"/>
                    <a:pt x="265" y="8"/>
                    <a:pt x="263" y="11"/>
                  </a:cubicBezTo>
                  <a:cubicBezTo>
                    <a:pt x="248" y="35"/>
                    <a:pt x="248" y="60"/>
                    <a:pt x="258" y="85"/>
                  </a:cubicBezTo>
                  <a:cubicBezTo>
                    <a:pt x="271" y="114"/>
                    <a:pt x="295" y="130"/>
                    <a:pt x="325" y="139"/>
                  </a:cubicBezTo>
                  <a:cubicBezTo>
                    <a:pt x="339" y="143"/>
                    <a:pt x="355" y="145"/>
                    <a:pt x="370" y="145"/>
                  </a:cubicBezTo>
                  <a:cubicBezTo>
                    <a:pt x="373" y="146"/>
                    <a:pt x="375" y="147"/>
                    <a:pt x="374" y="150"/>
                  </a:cubicBezTo>
                  <a:cubicBezTo>
                    <a:pt x="373" y="156"/>
                    <a:pt x="373" y="161"/>
                    <a:pt x="372" y="167"/>
                  </a:cubicBezTo>
                  <a:cubicBezTo>
                    <a:pt x="371" y="172"/>
                    <a:pt x="368" y="176"/>
                    <a:pt x="362" y="179"/>
                  </a:cubicBezTo>
                  <a:cubicBezTo>
                    <a:pt x="352" y="183"/>
                    <a:pt x="341" y="188"/>
                    <a:pt x="331" y="193"/>
                  </a:cubicBezTo>
                  <a:cubicBezTo>
                    <a:pt x="305" y="207"/>
                    <a:pt x="281" y="223"/>
                    <a:pt x="260" y="244"/>
                  </a:cubicBezTo>
                  <a:cubicBezTo>
                    <a:pt x="242" y="262"/>
                    <a:pt x="226" y="280"/>
                    <a:pt x="213" y="301"/>
                  </a:cubicBezTo>
                  <a:cubicBezTo>
                    <a:pt x="212" y="302"/>
                    <a:pt x="211" y="303"/>
                    <a:pt x="210" y="304"/>
                  </a:cubicBezTo>
                  <a:cubicBezTo>
                    <a:pt x="209" y="304"/>
                    <a:pt x="209" y="304"/>
                    <a:pt x="208" y="303"/>
                  </a:cubicBezTo>
                  <a:cubicBezTo>
                    <a:pt x="211" y="296"/>
                    <a:pt x="212" y="288"/>
                    <a:pt x="216" y="282"/>
                  </a:cubicBezTo>
                  <a:cubicBezTo>
                    <a:pt x="230" y="254"/>
                    <a:pt x="244" y="226"/>
                    <a:pt x="259" y="199"/>
                  </a:cubicBezTo>
                  <a:cubicBezTo>
                    <a:pt x="265" y="189"/>
                    <a:pt x="271" y="179"/>
                    <a:pt x="277" y="168"/>
                  </a:cubicBezTo>
                  <a:cubicBezTo>
                    <a:pt x="273" y="166"/>
                    <a:pt x="270" y="164"/>
                    <a:pt x="266" y="161"/>
                  </a:cubicBezTo>
                  <a:cubicBezTo>
                    <a:pt x="265" y="163"/>
                    <a:pt x="265" y="164"/>
                    <a:pt x="264" y="165"/>
                  </a:cubicBezTo>
                  <a:cubicBezTo>
                    <a:pt x="263" y="166"/>
                    <a:pt x="262" y="168"/>
                    <a:pt x="261" y="169"/>
                  </a:cubicBezTo>
                  <a:cubicBezTo>
                    <a:pt x="249" y="186"/>
                    <a:pt x="232" y="195"/>
                    <a:pt x="211" y="198"/>
                  </a:cubicBezTo>
                  <a:cubicBezTo>
                    <a:pt x="189" y="202"/>
                    <a:pt x="168" y="197"/>
                    <a:pt x="147" y="189"/>
                  </a:cubicBezTo>
                  <a:cubicBezTo>
                    <a:pt x="146" y="188"/>
                    <a:pt x="144" y="188"/>
                    <a:pt x="143" y="189"/>
                  </a:cubicBezTo>
                  <a:cubicBezTo>
                    <a:pt x="130" y="199"/>
                    <a:pt x="116" y="204"/>
                    <a:pt x="100" y="206"/>
                  </a:cubicBezTo>
                  <a:cubicBezTo>
                    <a:pt x="85" y="208"/>
                    <a:pt x="71" y="206"/>
                    <a:pt x="59" y="195"/>
                  </a:cubicBezTo>
                  <a:cubicBezTo>
                    <a:pt x="49" y="186"/>
                    <a:pt x="41" y="175"/>
                    <a:pt x="36" y="163"/>
                  </a:cubicBezTo>
                  <a:cubicBezTo>
                    <a:pt x="31" y="153"/>
                    <a:pt x="27" y="143"/>
                    <a:pt x="23" y="132"/>
                  </a:cubicBezTo>
                  <a:cubicBezTo>
                    <a:pt x="20" y="142"/>
                    <a:pt x="17" y="152"/>
                    <a:pt x="16" y="162"/>
                  </a:cubicBezTo>
                  <a:cubicBezTo>
                    <a:pt x="12" y="182"/>
                    <a:pt x="9" y="202"/>
                    <a:pt x="7" y="222"/>
                  </a:cubicBezTo>
                  <a:cubicBezTo>
                    <a:pt x="4" y="247"/>
                    <a:pt x="2" y="273"/>
                    <a:pt x="0" y="298"/>
                  </a:cubicBezTo>
                  <a:cubicBezTo>
                    <a:pt x="0" y="302"/>
                    <a:pt x="1" y="306"/>
                    <a:pt x="2" y="310"/>
                  </a:cubicBezTo>
                  <a:cubicBezTo>
                    <a:pt x="6" y="321"/>
                    <a:pt x="12" y="329"/>
                    <a:pt x="20" y="337"/>
                  </a:cubicBezTo>
                  <a:cubicBezTo>
                    <a:pt x="46" y="363"/>
                    <a:pt x="78" y="379"/>
                    <a:pt x="112" y="392"/>
                  </a:cubicBezTo>
                  <a:cubicBezTo>
                    <a:pt x="123" y="396"/>
                    <a:pt x="134" y="400"/>
                    <a:pt x="145" y="404"/>
                  </a:cubicBezTo>
                  <a:cubicBezTo>
                    <a:pt x="145" y="404"/>
                    <a:pt x="145" y="405"/>
                    <a:pt x="145" y="405"/>
                  </a:cubicBezTo>
                  <a:cubicBezTo>
                    <a:pt x="140" y="406"/>
                    <a:pt x="135" y="408"/>
                    <a:pt x="130" y="409"/>
                  </a:cubicBezTo>
                  <a:cubicBezTo>
                    <a:pt x="117" y="413"/>
                    <a:pt x="104" y="417"/>
                    <a:pt x="91" y="421"/>
                  </a:cubicBezTo>
                  <a:cubicBezTo>
                    <a:pt x="88" y="423"/>
                    <a:pt x="85" y="424"/>
                    <a:pt x="84" y="428"/>
                  </a:cubicBezTo>
                  <a:cubicBezTo>
                    <a:pt x="78" y="446"/>
                    <a:pt x="72" y="463"/>
                    <a:pt x="68" y="480"/>
                  </a:cubicBezTo>
                  <a:cubicBezTo>
                    <a:pt x="63" y="501"/>
                    <a:pt x="59" y="522"/>
                    <a:pt x="55" y="543"/>
                  </a:cubicBezTo>
                  <a:cubicBezTo>
                    <a:pt x="52" y="559"/>
                    <a:pt x="50" y="574"/>
                    <a:pt x="47" y="590"/>
                  </a:cubicBezTo>
                  <a:cubicBezTo>
                    <a:pt x="47" y="594"/>
                    <a:pt x="47" y="597"/>
                    <a:pt x="51" y="599"/>
                  </a:cubicBezTo>
                  <a:cubicBezTo>
                    <a:pt x="61" y="604"/>
                    <a:pt x="71" y="609"/>
                    <a:pt x="82" y="613"/>
                  </a:cubicBezTo>
                  <a:cubicBezTo>
                    <a:pt x="104" y="622"/>
                    <a:pt x="127" y="628"/>
                    <a:pt x="150" y="631"/>
                  </a:cubicBezTo>
                  <a:cubicBezTo>
                    <a:pt x="172" y="634"/>
                    <a:pt x="194" y="638"/>
                    <a:pt x="216" y="639"/>
                  </a:cubicBezTo>
                  <a:cubicBezTo>
                    <a:pt x="263" y="641"/>
                    <a:pt x="310" y="641"/>
                    <a:pt x="357" y="632"/>
                  </a:cubicBezTo>
                  <a:cubicBezTo>
                    <a:pt x="378" y="629"/>
                    <a:pt x="399" y="624"/>
                    <a:pt x="419" y="616"/>
                  </a:cubicBezTo>
                  <a:cubicBezTo>
                    <a:pt x="431" y="612"/>
                    <a:pt x="431" y="611"/>
                    <a:pt x="430" y="600"/>
                  </a:cubicBezTo>
                  <a:cubicBezTo>
                    <a:pt x="427" y="576"/>
                    <a:pt x="425" y="553"/>
                    <a:pt x="422" y="530"/>
                  </a:cubicBezTo>
                  <a:cubicBezTo>
                    <a:pt x="421" y="514"/>
                    <a:pt x="420" y="497"/>
                    <a:pt x="418" y="481"/>
                  </a:cubicBezTo>
                  <a:cubicBezTo>
                    <a:pt x="415" y="453"/>
                    <a:pt x="413" y="425"/>
                    <a:pt x="410" y="397"/>
                  </a:cubicBezTo>
                  <a:cubicBezTo>
                    <a:pt x="409" y="392"/>
                    <a:pt x="408" y="387"/>
                    <a:pt x="407" y="382"/>
                  </a:cubicBezTo>
                  <a:cubicBezTo>
                    <a:pt x="407" y="380"/>
                    <a:pt x="409" y="378"/>
                    <a:pt x="410" y="376"/>
                  </a:cubicBezTo>
                  <a:cubicBezTo>
                    <a:pt x="416" y="371"/>
                    <a:pt x="423" y="367"/>
                    <a:pt x="428" y="362"/>
                  </a:cubicBezTo>
                  <a:cubicBezTo>
                    <a:pt x="446" y="346"/>
                    <a:pt x="464" y="330"/>
                    <a:pt x="481" y="314"/>
                  </a:cubicBezTo>
                  <a:cubicBezTo>
                    <a:pt x="496" y="302"/>
                    <a:pt x="510" y="288"/>
                    <a:pt x="521" y="272"/>
                  </a:cubicBezTo>
                  <a:cubicBezTo>
                    <a:pt x="527" y="263"/>
                    <a:pt x="532" y="253"/>
                    <a:pt x="531" y="241"/>
                  </a:cubicBezTo>
                  <a:cubicBezTo>
                    <a:pt x="529" y="217"/>
                    <a:pt x="527" y="193"/>
                    <a:pt x="523" y="170"/>
                  </a:cubicBezTo>
                  <a:close/>
                  <a:moveTo>
                    <a:pt x="229" y="568"/>
                  </a:moveTo>
                  <a:cubicBezTo>
                    <a:pt x="224" y="513"/>
                    <a:pt x="215" y="459"/>
                    <a:pt x="195" y="406"/>
                  </a:cubicBezTo>
                  <a:cubicBezTo>
                    <a:pt x="226" y="415"/>
                    <a:pt x="256" y="415"/>
                    <a:pt x="287" y="406"/>
                  </a:cubicBezTo>
                  <a:cubicBezTo>
                    <a:pt x="258" y="457"/>
                    <a:pt x="238" y="511"/>
                    <a:pt x="229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8AB8CC8-4046-4079-B501-60EA4D7F8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309" y="1752512"/>
              <a:ext cx="1128714" cy="1503365"/>
            </a:xfrm>
            <a:custGeom>
              <a:avLst/>
              <a:gdLst>
                <a:gd name="T0" fmla="*/ 308 w 366"/>
                <a:gd name="T1" fmla="*/ 384 h 483"/>
                <a:gd name="T2" fmla="*/ 298 w 366"/>
                <a:gd name="T3" fmla="*/ 334 h 483"/>
                <a:gd name="T4" fmla="*/ 294 w 366"/>
                <a:gd name="T5" fmla="*/ 309 h 483"/>
                <a:gd name="T6" fmla="*/ 298 w 366"/>
                <a:gd name="T7" fmla="*/ 305 h 483"/>
                <a:gd name="T8" fmla="*/ 346 w 366"/>
                <a:gd name="T9" fmla="*/ 300 h 483"/>
                <a:gd name="T10" fmla="*/ 366 w 366"/>
                <a:gd name="T11" fmla="*/ 298 h 483"/>
                <a:gd name="T12" fmla="*/ 349 w 366"/>
                <a:gd name="T13" fmla="*/ 179 h 483"/>
                <a:gd name="T14" fmla="*/ 324 w 366"/>
                <a:gd name="T15" fmla="*/ 181 h 483"/>
                <a:gd name="T16" fmla="*/ 276 w 366"/>
                <a:gd name="T17" fmla="*/ 186 h 483"/>
                <a:gd name="T18" fmla="*/ 269 w 366"/>
                <a:gd name="T19" fmla="*/ 181 h 483"/>
                <a:gd name="T20" fmla="*/ 262 w 366"/>
                <a:gd name="T21" fmla="*/ 141 h 483"/>
                <a:gd name="T22" fmla="*/ 249 w 366"/>
                <a:gd name="T23" fmla="*/ 72 h 483"/>
                <a:gd name="T24" fmla="*/ 240 w 366"/>
                <a:gd name="T25" fmla="*/ 29 h 483"/>
                <a:gd name="T26" fmla="*/ 201 w 366"/>
                <a:gd name="T27" fmla="*/ 5 h 483"/>
                <a:gd name="T28" fmla="*/ 160 w 366"/>
                <a:gd name="T29" fmla="*/ 12 h 483"/>
                <a:gd name="T30" fmla="*/ 132 w 366"/>
                <a:gd name="T31" fmla="*/ 49 h 483"/>
                <a:gd name="T32" fmla="*/ 137 w 366"/>
                <a:gd name="T33" fmla="*/ 75 h 483"/>
                <a:gd name="T34" fmla="*/ 137 w 366"/>
                <a:gd name="T35" fmla="*/ 79 h 483"/>
                <a:gd name="T36" fmla="*/ 133 w 366"/>
                <a:gd name="T37" fmla="*/ 75 h 483"/>
                <a:gd name="T38" fmla="*/ 102 w 366"/>
                <a:gd name="T39" fmla="*/ 65 h 483"/>
                <a:gd name="T40" fmla="*/ 61 w 366"/>
                <a:gd name="T41" fmla="*/ 73 h 483"/>
                <a:gd name="T42" fmla="*/ 32 w 366"/>
                <a:gd name="T43" fmla="*/ 109 h 483"/>
                <a:gd name="T44" fmla="*/ 37 w 366"/>
                <a:gd name="T45" fmla="*/ 134 h 483"/>
                <a:gd name="T46" fmla="*/ 45 w 366"/>
                <a:gd name="T47" fmla="*/ 180 h 483"/>
                <a:gd name="T48" fmla="*/ 52 w 366"/>
                <a:gd name="T49" fmla="*/ 215 h 483"/>
                <a:gd name="T50" fmla="*/ 48 w 366"/>
                <a:gd name="T51" fmla="*/ 220 h 483"/>
                <a:gd name="T52" fmla="*/ 18 w 366"/>
                <a:gd name="T53" fmla="*/ 226 h 483"/>
                <a:gd name="T54" fmla="*/ 6 w 366"/>
                <a:gd name="T55" fmla="*/ 233 h 483"/>
                <a:gd name="T56" fmla="*/ 2 w 366"/>
                <a:gd name="T57" fmla="*/ 256 h 483"/>
                <a:gd name="T58" fmla="*/ 16 w 366"/>
                <a:gd name="T59" fmla="*/ 326 h 483"/>
                <a:gd name="T60" fmla="*/ 42 w 366"/>
                <a:gd name="T61" fmla="*/ 344 h 483"/>
                <a:gd name="T62" fmla="*/ 71 w 366"/>
                <a:gd name="T63" fmla="*/ 339 h 483"/>
                <a:gd name="T64" fmla="*/ 76 w 366"/>
                <a:gd name="T65" fmla="*/ 342 h 483"/>
                <a:gd name="T66" fmla="*/ 89 w 366"/>
                <a:gd name="T67" fmla="*/ 409 h 483"/>
                <a:gd name="T68" fmla="*/ 95 w 366"/>
                <a:gd name="T69" fmla="*/ 440 h 483"/>
                <a:gd name="T70" fmla="*/ 131 w 366"/>
                <a:gd name="T71" fmla="*/ 460 h 483"/>
                <a:gd name="T72" fmla="*/ 172 w 366"/>
                <a:gd name="T73" fmla="*/ 453 h 483"/>
                <a:gd name="T74" fmla="*/ 198 w 366"/>
                <a:gd name="T75" fmla="*/ 437 h 483"/>
                <a:gd name="T76" fmla="*/ 203 w 366"/>
                <a:gd name="T77" fmla="*/ 425 h 483"/>
                <a:gd name="T78" fmla="*/ 208 w 366"/>
                <a:gd name="T79" fmla="*/ 450 h 483"/>
                <a:gd name="T80" fmla="*/ 247 w 366"/>
                <a:gd name="T81" fmla="*/ 479 h 483"/>
                <a:gd name="T82" fmla="*/ 275 w 366"/>
                <a:gd name="T83" fmla="*/ 474 h 483"/>
                <a:gd name="T84" fmla="*/ 297 w 366"/>
                <a:gd name="T85" fmla="*/ 469 h 483"/>
                <a:gd name="T86" fmla="*/ 317 w 366"/>
                <a:gd name="T87" fmla="*/ 429 h 483"/>
                <a:gd name="T88" fmla="*/ 308 w 366"/>
                <a:gd name="T89" fmla="*/ 38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6" h="483">
                  <a:moveTo>
                    <a:pt x="308" y="384"/>
                  </a:moveTo>
                  <a:cubicBezTo>
                    <a:pt x="305" y="367"/>
                    <a:pt x="301" y="351"/>
                    <a:pt x="298" y="334"/>
                  </a:cubicBezTo>
                  <a:cubicBezTo>
                    <a:pt x="297" y="326"/>
                    <a:pt x="295" y="318"/>
                    <a:pt x="294" y="309"/>
                  </a:cubicBezTo>
                  <a:cubicBezTo>
                    <a:pt x="293" y="306"/>
                    <a:pt x="294" y="305"/>
                    <a:pt x="298" y="305"/>
                  </a:cubicBezTo>
                  <a:cubicBezTo>
                    <a:pt x="314" y="303"/>
                    <a:pt x="330" y="302"/>
                    <a:pt x="346" y="300"/>
                  </a:cubicBezTo>
                  <a:cubicBezTo>
                    <a:pt x="353" y="299"/>
                    <a:pt x="359" y="299"/>
                    <a:pt x="366" y="298"/>
                  </a:cubicBezTo>
                  <a:cubicBezTo>
                    <a:pt x="356" y="259"/>
                    <a:pt x="352" y="219"/>
                    <a:pt x="349" y="179"/>
                  </a:cubicBezTo>
                  <a:cubicBezTo>
                    <a:pt x="340" y="180"/>
                    <a:pt x="332" y="180"/>
                    <a:pt x="324" y="181"/>
                  </a:cubicBezTo>
                  <a:cubicBezTo>
                    <a:pt x="308" y="183"/>
                    <a:pt x="292" y="184"/>
                    <a:pt x="276" y="186"/>
                  </a:cubicBezTo>
                  <a:cubicBezTo>
                    <a:pt x="271" y="186"/>
                    <a:pt x="270" y="185"/>
                    <a:pt x="269" y="181"/>
                  </a:cubicBezTo>
                  <a:cubicBezTo>
                    <a:pt x="267" y="168"/>
                    <a:pt x="265" y="154"/>
                    <a:pt x="262" y="141"/>
                  </a:cubicBezTo>
                  <a:cubicBezTo>
                    <a:pt x="258" y="118"/>
                    <a:pt x="253" y="95"/>
                    <a:pt x="249" y="72"/>
                  </a:cubicBezTo>
                  <a:cubicBezTo>
                    <a:pt x="246" y="58"/>
                    <a:pt x="243" y="43"/>
                    <a:pt x="240" y="29"/>
                  </a:cubicBezTo>
                  <a:cubicBezTo>
                    <a:pt x="237" y="11"/>
                    <a:pt x="219" y="0"/>
                    <a:pt x="201" y="5"/>
                  </a:cubicBezTo>
                  <a:cubicBezTo>
                    <a:pt x="187" y="8"/>
                    <a:pt x="174" y="10"/>
                    <a:pt x="160" y="12"/>
                  </a:cubicBezTo>
                  <a:cubicBezTo>
                    <a:pt x="142" y="15"/>
                    <a:pt x="129" y="31"/>
                    <a:pt x="132" y="49"/>
                  </a:cubicBezTo>
                  <a:cubicBezTo>
                    <a:pt x="133" y="58"/>
                    <a:pt x="135" y="66"/>
                    <a:pt x="137" y="75"/>
                  </a:cubicBezTo>
                  <a:cubicBezTo>
                    <a:pt x="137" y="76"/>
                    <a:pt x="137" y="77"/>
                    <a:pt x="137" y="79"/>
                  </a:cubicBezTo>
                  <a:cubicBezTo>
                    <a:pt x="135" y="77"/>
                    <a:pt x="134" y="76"/>
                    <a:pt x="133" y="75"/>
                  </a:cubicBezTo>
                  <a:cubicBezTo>
                    <a:pt x="125" y="66"/>
                    <a:pt x="114" y="63"/>
                    <a:pt x="102" y="65"/>
                  </a:cubicBezTo>
                  <a:cubicBezTo>
                    <a:pt x="88" y="67"/>
                    <a:pt x="75" y="71"/>
                    <a:pt x="61" y="73"/>
                  </a:cubicBezTo>
                  <a:cubicBezTo>
                    <a:pt x="43" y="75"/>
                    <a:pt x="29" y="90"/>
                    <a:pt x="32" y="109"/>
                  </a:cubicBezTo>
                  <a:cubicBezTo>
                    <a:pt x="33" y="117"/>
                    <a:pt x="35" y="126"/>
                    <a:pt x="37" y="134"/>
                  </a:cubicBezTo>
                  <a:cubicBezTo>
                    <a:pt x="39" y="149"/>
                    <a:pt x="42" y="165"/>
                    <a:pt x="45" y="180"/>
                  </a:cubicBezTo>
                  <a:cubicBezTo>
                    <a:pt x="47" y="191"/>
                    <a:pt x="50" y="203"/>
                    <a:pt x="52" y="215"/>
                  </a:cubicBezTo>
                  <a:cubicBezTo>
                    <a:pt x="52" y="218"/>
                    <a:pt x="52" y="219"/>
                    <a:pt x="48" y="220"/>
                  </a:cubicBezTo>
                  <a:cubicBezTo>
                    <a:pt x="38" y="222"/>
                    <a:pt x="28" y="223"/>
                    <a:pt x="18" y="226"/>
                  </a:cubicBezTo>
                  <a:cubicBezTo>
                    <a:pt x="14" y="227"/>
                    <a:pt x="9" y="230"/>
                    <a:pt x="6" y="233"/>
                  </a:cubicBezTo>
                  <a:cubicBezTo>
                    <a:pt x="0" y="240"/>
                    <a:pt x="0" y="248"/>
                    <a:pt x="2" y="256"/>
                  </a:cubicBezTo>
                  <a:cubicBezTo>
                    <a:pt x="7" y="279"/>
                    <a:pt x="12" y="303"/>
                    <a:pt x="16" y="326"/>
                  </a:cubicBezTo>
                  <a:cubicBezTo>
                    <a:pt x="19" y="338"/>
                    <a:pt x="29" y="346"/>
                    <a:pt x="42" y="344"/>
                  </a:cubicBezTo>
                  <a:cubicBezTo>
                    <a:pt x="52" y="342"/>
                    <a:pt x="61" y="340"/>
                    <a:pt x="71" y="339"/>
                  </a:cubicBezTo>
                  <a:cubicBezTo>
                    <a:pt x="74" y="338"/>
                    <a:pt x="75" y="339"/>
                    <a:pt x="76" y="342"/>
                  </a:cubicBezTo>
                  <a:cubicBezTo>
                    <a:pt x="80" y="364"/>
                    <a:pt x="84" y="387"/>
                    <a:pt x="89" y="409"/>
                  </a:cubicBezTo>
                  <a:cubicBezTo>
                    <a:pt x="91" y="420"/>
                    <a:pt x="92" y="430"/>
                    <a:pt x="95" y="440"/>
                  </a:cubicBezTo>
                  <a:cubicBezTo>
                    <a:pt x="99" y="454"/>
                    <a:pt x="116" y="463"/>
                    <a:pt x="131" y="460"/>
                  </a:cubicBezTo>
                  <a:cubicBezTo>
                    <a:pt x="144" y="457"/>
                    <a:pt x="158" y="455"/>
                    <a:pt x="172" y="453"/>
                  </a:cubicBezTo>
                  <a:cubicBezTo>
                    <a:pt x="183" y="451"/>
                    <a:pt x="192" y="447"/>
                    <a:pt x="198" y="437"/>
                  </a:cubicBezTo>
                  <a:cubicBezTo>
                    <a:pt x="200" y="434"/>
                    <a:pt x="201" y="430"/>
                    <a:pt x="203" y="425"/>
                  </a:cubicBezTo>
                  <a:cubicBezTo>
                    <a:pt x="205" y="434"/>
                    <a:pt x="207" y="442"/>
                    <a:pt x="208" y="450"/>
                  </a:cubicBezTo>
                  <a:cubicBezTo>
                    <a:pt x="210" y="470"/>
                    <a:pt x="227" y="483"/>
                    <a:pt x="247" y="479"/>
                  </a:cubicBezTo>
                  <a:cubicBezTo>
                    <a:pt x="256" y="477"/>
                    <a:pt x="266" y="476"/>
                    <a:pt x="275" y="474"/>
                  </a:cubicBezTo>
                  <a:cubicBezTo>
                    <a:pt x="282" y="472"/>
                    <a:pt x="290" y="472"/>
                    <a:pt x="297" y="469"/>
                  </a:cubicBezTo>
                  <a:cubicBezTo>
                    <a:pt x="314" y="462"/>
                    <a:pt x="320" y="448"/>
                    <a:pt x="317" y="429"/>
                  </a:cubicBezTo>
                  <a:cubicBezTo>
                    <a:pt x="314" y="414"/>
                    <a:pt x="311" y="399"/>
                    <a:pt x="308" y="3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294D949-91D4-44B2-8CA2-30ACD412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924" y="1755687"/>
              <a:ext cx="1150939" cy="1497015"/>
            </a:xfrm>
            <a:custGeom>
              <a:avLst/>
              <a:gdLst>
                <a:gd name="T0" fmla="*/ 350 w 373"/>
                <a:gd name="T1" fmla="*/ 224 h 481"/>
                <a:gd name="T2" fmla="*/ 321 w 373"/>
                <a:gd name="T3" fmla="*/ 218 h 481"/>
                <a:gd name="T4" fmla="*/ 325 w 373"/>
                <a:gd name="T5" fmla="*/ 197 h 481"/>
                <a:gd name="T6" fmla="*/ 333 w 373"/>
                <a:gd name="T7" fmla="*/ 153 h 481"/>
                <a:gd name="T8" fmla="*/ 341 w 373"/>
                <a:gd name="T9" fmla="*/ 113 h 481"/>
                <a:gd name="T10" fmla="*/ 313 w 373"/>
                <a:gd name="T11" fmla="*/ 72 h 481"/>
                <a:gd name="T12" fmla="*/ 273 w 373"/>
                <a:gd name="T13" fmla="*/ 64 h 481"/>
                <a:gd name="T14" fmla="*/ 244 w 373"/>
                <a:gd name="T15" fmla="*/ 71 h 481"/>
                <a:gd name="T16" fmla="*/ 237 w 373"/>
                <a:gd name="T17" fmla="*/ 78 h 481"/>
                <a:gd name="T18" fmla="*/ 237 w 373"/>
                <a:gd name="T19" fmla="*/ 74 h 481"/>
                <a:gd name="T20" fmla="*/ 241 w 373"/>
                <a:gd name="T21" fmla="*/ 49 h 481"/>
                <a:gd name="T22" fmla="*/ 214 w 373"/>
                <a:gd name="T23" fmla="*/ 11 h 481"/>
                <a:gd name="T24" fmla="*/ 172 w 373"/>
                <a:gd name="T25" fmla="*/ 3 h 481"/>
                <a:gd name="T26" fmla="*/ 134 w 373"/>
                <a:gd name="T27" fmla="*/ 24 h 481"/>
                <a:gd name="T28" fmla="*/ 129 w 373"/>
                <a:gd name="T29" fmla="*/ 48 h 481"/>
                <a:gd name="T30" fmla="*/ 116 w 373"/>
                <a:gd name="T31" fmla="*/ 118 h 481"/>
                <a:gd name="T32" fmla="*/ 105 w 373"/>
                <a:gd name="T33" fmla="*/ 177 h 481"/>
                <a:gd name="T34" fmla="*/ 94 w 373"/>
                <a:gd name="T35" fmla="*/ 184 h 481"/>
                <a:gd name="T36" fmla="*/ 92 w 373"/>
                <a:gd name="T37" fmla="*/ 184 h 481"/>
                <a:gd name="T38" fmla="*/ 29 w 373"/>
                <a:gd name="T39" fmla="*/ 178 h 481"/>
                <a:gd name="T40" fmla="*/ 3 w 373"/>
                <a:gd name="T41" fmla="*/ 176 h 481"/>
                <a:gd name="T42" fmla="*/ 2 w 373"/>
                <a:gd name="T43" fmla="*/ 187 h 481"/>
                <a:gd name="T44" fmla="*/ 4 w 373"/>
                <a:gd name="T45" fmla="*/ 199 h 481"/>
                <a:gd name="T46" fmla="*/ 27 w 373"/>
                <a:gd name="T47" fmla="*/ 240 h 481"/>
                <a:gd name="T48" fmla="*/ 33 w 373"/>
                <a:gd name="T49" fmla="*/ 295 h 481"/>
                <a:gd name="T50" fmla="*/ 38 w 373"/>
                <a:gd name="T51" fmla="*/ 300 h 481"/>
                <a:gd name="T52" fmla="*/ 60 w 373"/>
                <a:gd name="T53" fmla="*/ 302 h 481"/>
                <a:gd name="T54" fmla="*/ 81 w 373"/>
                <a:gd name="T55" fmla="*/ 304 h 481"/>
                <a:gd name="T56" fmla="*/ 77 w 373"/>
                <a:gd name="T57" fmla="*/ 322 h 481"/>
                <a:gd name="T58" fmla="*/ 64 w 373"/>
                <a:gd name="T59" fmla="*/ 391 h 481"/>
                <a:gd name="T60" fmla="*/ 56 w 373"/>
                <a:gd name="T61" fmla="*/ 435 h 481"/>
                <a:gd name="T62" fmla="*/ 81 w 373"/>
                <a:gd name="T63" fmla="*/ 469 h 481"/>
                <a:gd name="T64" fmla="*/ 128 w 373"/>
                <a:gd name="T65" fmla="*/ 478 h 481"/>
                <a:gd name="T66" fmla="*/ 164 w 373"/>
                <a:gd name="T67" fmla="*/ 456 h 481"/>
                <a:gd name="T68" fmla="*/ 167 w 373"/>
                <a:gd name="T69" fmla="*/ 441 h 481"/>
                <a:gd name="T70" fmla="*/ 171 w 373"/>
                <a:gd name="T71" fmla="*/ 425 h 481"/>
                <a:gd name="T72" fmla="*/ 172 w 373"/>
                <a:gd name="T73" fmla="*/ 427 h 481"/>
                <a:gd name="T74" fmla="*/ 196 w 373"/>
                <a:gd name="T75" fmla="*/ 450 h 481"/>
                <a:gd name="T76" fmla="*/ 242 w 373"/>
                <a:gd name="T77" fmla="*/ 459 h 481"/>
                <a:gd name="T78" fmla="*/ 280 w 373"/>
                <a:gd name="T79" fmla="*/ 436 h 481"/>
                <a:gd name="T80" fmla="*/ 290 w 373"/>
                <a:gd name="T81" fmla="*/ 385 h 481"/>
                <a:gd name="T82" fmla="*/ 298 w 373"/>
                <a:gd name="T83" fmla="*/ 337 h 481"/>
                <a:gd name="T84" fmla="*/ 303 w 373"/>
                <a:gd name="T85" fmla="*/ 338 h 481"/>
                <a:gd name="T86" fmla="*/ 331 w 373"/>
                <a:gd name="T87" fmla="*/ 343 h 481"/>
                <a:gd name="T88" fmla="*/ 354 w 373"/>
                <a:gd name="T89" fmla="*/ 327 h 481"/>
                <a:gd name="T90" fmla="*/ 359 w 373"/>
                <a:gd name="T91" fmla="*/ 308 h 481"/>
                <a:gd name="T92" fmla="*/ 370 w 373"/>
                <a:gd name="T93" fmla="*/ 254 h 481"/>
                <a:gd name="T94" fmla="*/ 350 w 373"/>
                <a:gd name="T95" fmla="*/ 22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481">
                  <a:moveTo>
                    <a:pt x="350" y="224"/>
                  </a:moveTo>
                  <a:cubicBezTo>
                    <a:pt x="341" y="223"/>
                    <a:pt x="331" y="220"/>
                    <a:pt x="321" y="218"/>
                  </a:cubicBezTo>
                  <a:cubicBezTo>
                    <a:pt x="322" y="211"/>
                    <a:pt x="324" y="204"/>
                    <a:pt x="325" y="197"/>
                  </a:cubicBezTo>
                  <a:cubicBezTo>
                    <a:pt x="328" y="182"/>
                    <a:pt x="330" y="167"/>
                    <a:pt x="333" y="153"/>
                  </a:cubicBezTo>
                  <a:cubicBezTo>
                    <a:pt x="336" y="139"/>
                    <a:pt x="339" y="126"/>
                    <a:pt x="341" y="113"/>
                  </a:cubicBezTo>
                  <a:cubicBezTo>
                    <a:pt x="345" y="91"/>
                    <a:pt x="333" y="75"/>
                    <a:pt x="313" y="72"/>
                  </a:cubicBezTo>
                  <a:cubicBezTo>
                    <a:pt x="299" y="70"/>
                    <a:pt x="286" y="67"/>
                    <a:pt x="273" y="64"/>
                  </a:cubicBezTo>
                  <a:cubicBezTo>
                    <a:pt x="262" y="62"/>
                    <a:pt x="252" y="64"/>
                    <a:pt x="244" y="71"/>
                  </a:cubicBezTo>
                  <a:cubicBezTo>
                    <a:pt x="242" y="73"/>
                    <a:pt x="239" y="75"/>
                    <a:pt x="237" y="78"/>
                  </a:cubicBezTo>
                  <a:cubicBezTo>
                    <a:pt x="237" y="76"/>
                    <a:pt x="236" y="75"/>
                    <a:pt x="237" y="74"/>
                  </a:cubicBezTo>
                  <a:cubicBezTo>
                    <a:pt x="238" y="66"/>
                    <a:pt x="240" y="57"/>
                    <a:pt x="241" y="49"/>
                  </a:cubicBezTo>
                  <a:cubicBezTo>
                    <a:pt x="245" y="30"/>
                    <a:pt x="232" y="14"/>
                    <a:pt x="214" y="11"/>
                  </a:cubicBezTo>
                  <a:cubicBezTo>
                    <a:pt x="200" y="9"/>
                    <a:pt x="186" y="7"/>
                    <a:pt x="172" y="3"/>
                  </a:cubicBezTo>
                  <a:cubicBezTo>
                    <a:pt x="156" y="0"/>
                    <a:pt x="139" y="9"/>
                    <a:pt x="134" y="24"/>
                  </a:cubicBezTo>
                  <a:cubicBezTo>
                    <a:pt x="132" y="32"/>
                    <a:pt x="130" y="40"/>
                    <a:pt x="129" y="48"/>
                  </a:cubicBezTo>
                  <a:cubicBezTo>
                    <a:pt x="125" y="71"/>
                    <a:pt x="120" y="95"/>
                    <a:pt x="116" y="118"/>
                  </a:cubicBezTo>
                  <a:cubicBezTo>
                    <a:pt x="112" y="138"/>
                    <a:pt x="109" y="157"/>
                    <a:pt x="105" y="177"/>
                  </a:cubicBezTo>
                  <a:cubicBezTo>
                    <a:pt x="103" y="186"/>
                    <a:pt x="103" y="186"/>
                    <a:pt x="94" y="184"/>
                  </a:cubicBezTo>
                  <a:cubicBezTo>
                    <a:pt x="94" y="184"/>
                    <a:pt x="93" y="184"/>
                    <a:pt x="92" y="184"/>
                  </a:cubicBezTo>
                  <a:cubicBezTo>
                    <a:pt x="71" y="182"/>
                    <a:pt x="50" y="180"/>
                    <a:pt x="29" y="178"/>
                  </a:cubicBezTo>
                  <a:cubicBezTo>
                    <a:pt x="20" y="177"/>
                    <a:pt x="11" y="177"/>
                    <a:pt x="3" y="176"/>
                  </a:cubicBezTo>
                  <a:cubicBezTo>
                    <a:pt x="2" y="180"/>
                    <a:pt x="1" y="183"/>
                    <a:pt x="2" y="187"/>
                  </a:cubicBezTo>
                  <a:cubicBezTo>
                    <a:pt x="2" y="191"/>
                    <a:pt x="0" y="195"/>
                    <a:pt x="4" y="199"/>
                  </a:cubicBezTo>
                  <a:cubicBezTo>
                    <a:pt x="17" y="210"/>
                    <a:pt x="25" y="223"/>
                    <a:pt x="27" y="240"/>
                  </a:cubicBezTo>
                  <a:cubicBezTo>
                    <a:pt x="28" y="259"/>
                    <a:pt x="31" y="277"/>
                    <a:pt x="33" y="295"/>
                  </a:cubicBezTo>
                  <a:cubicBezTo>
                    <a:pt x="33" y="298"/>
                    <a:pt x="34" y="300"/>
                    <a:pt x="38" y="300"/>
                  </a:cubicBezTo>
                  <a:cubicBezTo>
                    <a:pt x="45" y="301"/>
                    <a:pt x="53" y="301"/>
                    <a:pt x="60" y="302"/>
                  </a:cubicBezTo>
                  <a:cubicBezTo>
                    <a:pt x="67" y="303"/>
                    <a:pt x="73" y="304"/>
                    <a:pt x="81" y="304"/>
                  </a:cubicBezTo>
                  <a:cubicBezTo>
                    <a:pt x="79" y="311"/>
                    <a:pt x="78" y="316"/>
                    <a:pt x="77" y="322"/>
                  </a:cubicBezTo>
                  <a:cubicBezTo>
                    <a:pt x="73" y="345"/>
                    <a:pt x="69" y="368"/>
                    <a:pt x="64" y="391"/>
                  </a:cubicBezTo>
                  <a:cubicBezTo>
                    <a:pt x="62" y="405"/>
                    <a:pt x="59" y="420"/>
                    <a:pt x="56" y="435"/>
                  </a:cubicBezTo>
                  <a:cubicBezTo>
                    <a:pt x="54" y="451"/>
                    <a:pt x="65" y="466"/>
                    <a:pt x="81" y="469"/>
                  </a:cubicBezTo>
                  <a:cubicBezTo>
                    <a:pt x="97" y="472"/>
                    <a:pt x="112" y="475"/>
                    <a:pt x="128" y="478"/>
                  </a:cubicBezTo>
                  <a:cubicBezTo>
                    <a:pt x="144" y="481"/>
                    <a:pt x="160" y="472"/>
                    <a:pt x="164" y="456"/>
                  </a:cubicBezTo>
                  <a:cubicBezTo>
                    <a:pt x="166" y="451"/>
                    <a:pt x="166" y="446"/>
                    <a:pt x="167" y="441"/>
                  </a:cubicBezTo>
                  <a:cubicBezTo>
                    <a:pt x="168" y="436"/>
                    <a:pt x="169" y="431"/>
                    <a:pt x="171" y="425"/>
                  </a:cubicBezTo>
                  <a:cubicBezTo>
                    <a:pt x="171" y="426"/>
                    <a:pt x="172" y="427"/>
                    <a:pt x="172" y="427"/>
                  </a:cubicBezTo>
                  <a:cubicBezTo>
                    <a:pt x="176" y="439"/>
                    <a:pt x="183" y="448"/>
                    <a:pt x="196" y="450"/>
                  </a:cubicBezTo>
                  <a:cubicBezTo>
                    <a:pt x="211" y="453"/>
                    <a:pt x="227" y="455"/>
                    <a:pt x="242" y="459"/>
                  </a:cubicBezTo>
                  <a:cubicBezTo>
                    <a:pt x="256" y="463"/>
                    <a:pt x="276" y="453"/>
                    <a:pt x="280" y="436"/>
                  </a:cubicBezTo>
                  <a:cubicBezTo>
                    <a:pt x="283" y="419"/>
                    <a:pt x="286" y="402"/>
                    <a:pt x="290" y="385"/>
                  </a:cubicBezTo>
                  <a:cubicBezTo>
                    <a:pt x="293" y="369"/>
                    <a:pt x="295" y="354"/>
                    <a:pt x="298" y="337"/>
                  </a:cubicBezTo>
                  <a:cubicBezTo>
                    <a:pt x="301" y="337"/>
                    <a:pt x="302" y="337"/>
                    <a:pt x="303" y="338"/>
                  </a:cubicBezTo>
                  <a:cubicBezTo>
                    <a:pt x="312" y="339"/>
                    <a:pt x="322" y="341"/>
                    <a:pt x="331" y="343"/>
                  </a:cubicBezTo>
                  <a:cubicBezTo>
                    <a:pt x="341" y="345"/>
                    <a:pt x="352" y="338"/>
                    <a:pt x="354" y="327"/>
                  </a:cubicBezTo>
                  <a:cubicBezTo>
                    <a:pt x="356" y="321"/>
                    <a:pt x="357" y="314"/>
                    <a:pt x="359" y="308"/>
                  </a:cubicBezTo>
                  <a:cubicBezTo>
                    <a:pt x="363" y="290"/>
                    <a:pt x="366" y="272"/>
                    <a:pt x="370" y="254"/>
                  </a:cubicBezTo>
                  <a:cubicBezTo>
                    <a:pt x="373" y="239"/>
                    <a:pt x="366" y="227"/>
                    <a:pt x="350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24DBC098-BF91-4613-B9F1-569E6F0E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573" y="1796962"/>
              <a:ext cx="334963" cy="1047752"/>
            </a:xfrm>
            <a:custGeom>
              <a:avLst/>
              <a:gdLst>
                <a:gd name="T0" fmla="*/ 24 w 109"/>
                <a:gd name="T1" fmla="*/ 310 h 337"/>
                <a:gd name="T2" fmla="*/ 40 w 109"/>
                <a:gd name="T3" fmla="*/ 330 h 337"/>
                <a:gd name="T4" fmla="*/ 90 w 109"/>
                <a:gd name="T5" fmla="*/ 332 h 337"/>
                <a:gd name="T6" fmla="*/ 109 w 109"/>
                <a:gd name="T7" fmla="*/ 308 h 337"/>
                <a:gd name="T8" fmla="*/ 108 w 109"/>
                <a:gd name="T9" fmla="*/ 174 h 337"/>
                <a:gd name="T10" fmla="*/ 107 w 109"/>
                <a:gd name="T11" fmla="*/ 174 h 337"/>
                <a:gd name="T12" fmla="*/ 107 w 109"/>
                <a:gd name="T13" fmla="*/ 144 h 337"/>
                <a:gd name="T14" fmla="*/ 107 w 109"/>
                <a:gd name="T15" fmla="*/ 40 h 337"/>
                <a:gd name="T16" fmla="*/ 84 w 109"/>
                <a:gd name="T17" fmla="*/ 7 h 337"/>
                <a:gd name="T18" fmla="*/ 36 w 109"/>
                <a:gd name="T19" fmla="*/ 7 h 337"/>
                <a:gd name="T20" fmla="*/ 11 w 109"/>
                <a:gd name="T21" fmla="*/ 30 h 337"/>
                <a:gd name="T22" fmla="*/ 6 w 109"/>
                <a:gd name="T23" fmla="*/ 53 h 337"/>
                <a:gd name="T24" fmla="*/ 1 w 109"/>
                <a:gd name="T25" fmla="*/ 130 h 337"/>
                <a:gd name="T26" fmla="*/ 8 w 109"/>
                <a:gd name="T27" fmla="*/ 251 h 337"/>
                <a:gd name="T28" fmla="*/ 24 w 109"/>
                <a:gd name="T29" fmla="*/ 31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337">
                  <a:moveTo>
                    <a:pt x="24" y="310"/>
                  </a:moveTo>
                  <a:cubicBezTo>
                    <a:pt x="27" y="319"/>
                    <a:pt x="32" y="326"/>
                    <a:pt x="40" y="330"/>
                  </a:cubicBezTo>
                  <a:cubicBezTo>
                    <a:pt x="57" y="337"/>
                    <a:pt x="73" y="337"/>
                    <a:pt x="90" y="332"/>
                  </a:cubicBezTo>
                  <a:cubicBezTo>
                    <a:pt x="101" y="329"/>
                    <a:pt x="109" y="320"/>
                    <a:pt x="109" y="308"/>
                  </a:cubicBezTo>
                  <a:cubicBezTo>
                    <a:pt x="108" y="263"/>
                    <a:pt x="108" y="219"/>
                    <a:pt x="108" y="174"/>
                  </a:cubicBezTo>
                  <a:cubicBezTo>
                    <a:pt x="108" y="174"/>
                    <a:pt x="108" y="174"/>
                    <a:pt x="107" y="174"/>
                  </a:cubicBezTo>
                  <a:cubicBezTo>
                    <a:pt x="107" y="164"/>
                    <a:pt x="107" y="154"/>
                    <a:pt x="107" y="144"/>
                  </a:cubicBezTo>
                  <a:cubicBezTo>
                    <a:pt x="107" y="109"/>
                    <a:pt x="107" y="75"/>
                    <a:pt x="107" y="40"/>
                  </a:cubicBezTo>
                  <a:cubicBezTo>
                    <a:pt x="107" y="25"/>
                    <a:pt x="97" y="12"/>
                    <a:pt x="84" y="7"/>
                  </a:cubicBezTo>
                  <a:cubicBezTo>
                    <a:pt x="67" y="0"/>
                    <a:pt x="51" y="1"/>
                    <a:pt x="36" y="7"/>
                  </a:cubicBezTo>
                  <a:cubicBezTo>
                    <a:pt x="25" y="12"/>
                    <a:pt x="16" y="18"/>
                    <a:pt x="11" y="30"/>
                  </a:cubicBezTo>
                  <a:cubicBezTo>
                    <a:pt x="9" y="37"/>
                    <a:pt x="7" y="45"/>
                    <a:pt x="6" y="53"/>
                  </a:cubicBezTo>
                  <a:cubicBezTo>
                    <a:pt x="4" y="79"/>
                    <a:pt x="2" y="104"/>
                    <a:pt x="1" y="130"/>
                  </a:cubicBezTo>
                  <a:cubicBezTo>
                    <a:pt x="0" y="170"/>
                    <a:pt x="2" y="210"/>
                    <a:pt x="8" y="251"/>
                  </a:cubicBezTo>
                  <a:cubicBezTo>
                    <a:pt x="11" y="271"/>
                    <a:pt x="15" y="291"/>
                    <a:pt x="24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E5E90B80-8A77-4BB3-8898-EDA1A9814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373" y="1868400"/>
              <a:ext cx="327025" cy="982664"/>
            </a:xfrm>
            <a:custGeom>
              <a:avLst/>
              <a:gdLst>
                <a:gd name="T0" fmla="*/ 0 w 106"/>
                <a:gd name="T1" fmla="*/ 91 h 316"/>
                <a:gd name="T2" fmla="*/ 6 w 106"/>
                <a:gd name="T3" fmla="*/ 177 h 316"/>
                <a:gd name="T4" fmla="*/ 17 w 106"/>
                <a:gd name="T5" fmla="*/ 250 h 316"/>
                <a:gd name="T6" fmla="*/ 33 w 106"/>
                <a:gd name="T7" fmla="*/ 295 h 316"/>
                <a:gd name="T8" fmla="*/ 54 w 106"/>
                <a:gd name="T9" fmla="*/ 313 h 316"/>
                <a:gd name="T10" fmla="*/ 88 w 106"/>
                <a:gd name="T11" fmla="*/ 312 h 316"/>
                <a:gd name="T12" fmla="*/ 105 w 106"/>
                <a:gd name="T13" fmla="*/ 287 h 316"/>
                <a:gd name="T14" fmla="*/ 103 w 106"/>
                <a:gd name="T15" fmla="*/ 258 h 316"/>
                <a:gd name="T16" fmla="*/ 97 w 106"/>
                <a:gd name="T17" fmla="*/ 170 h 316"/>
                <a:gd name="T18" fmla="*/ 91 w 106"/>
                <a:gd name="T19" fmla="*/ 69 h 316"/>
                <a:gd name="T20" fmla="*/ 88 w 106"/>
                <a:gd name="T21" fmla="*/ 29 h 316"/>
                <a:gd name="T22" fmla="*/ 64 w 106"/>
                <a:gd name="T23" fmla="*/ 4 h 316"/>
                <a:gd name="T24" fmla="*/ 1 w 106"/>
                <a:gd name="T25" fmla="*/ 58 h 316"/>
                <a:gd name="T26" fmla="*/ 1 w 106"/>
                <a:gd name="T27" fmla="*/ 90 h 316"/>
                <a:gd name="T28" fmla="*/ 0 w 106"/>
                <a:gd name="T29" fmla="*/ 9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316">
                  <a:moveTo>
                    <a:pt x="0" y="91"/>
                  </a:moveTo>
                  <a:cubicBezTo>
                    <a:pt x="2" y="119"/>
                    <a:pt x="3" y="148"/>
                    <a:pt x="6" y="177"/>
                  </a:cubicBezTo>
                  <a:cubicBezTo>
                    <a:pt x="7" y="202"/>
                    <a:pt x="11" y="226"/>
                    <a:pt x="17" y="250"/>
                  </a:cubicBezTo>
                  <a:cubicBezTo>
                    <a:pt x="21" y="266"/>
                    <a:pt x="26" y="281"/>
                    <a:pt x="33" y="295"/>
                  </a:cubicBezTo>
                  <a:cubicBezTo>
                    <a:pt x="37" y="304"/>
                    <a:pt x="43" y="311"/>
                    <a:pt x="54" y="313"/>
                  </a:cubicBezTo>
                  <a:cubicBezTo>
                    <a:pt x="65" y="316"/>
                    <a:pt x="76" y="316"/>
                    <a:pt x="88" y="312"/>
                  </a:cubicBezTo>
                  <a:cubicBezTo>
                    <a:pt x="98" y="308"/>
                    <a:pt x="106" y="299"/>
                    <a:pt x="105" y="287"/>
                  </a:cubicBezTo>
                  <a:cubicBezTo>
                    <a:pt x="104" y="277"/>
                    <a:pt x="104" y="268"/>
                    <a:pt x="103" y="258"/>
                  </a:cubicBezTo>
                  <a:cubicBezTo>
                    <a:pt x="101" y="229"/>
                    <a:pt x="99" y="199"/>
                    <a:pt x="97" y="170"/>
                  </a:cubicBezTo>
                  <a:cubicBezTo>
                    <a:pt x="95" y="136"/>
                    <a:pt x="93" y="103"/>
                    <a:pt x="91" y="69"/>
                  </a:cubicBezTo>
                  <a:cubicBezTo>
                    <a:pt x="90" y="56"/>
                    <a:pt x="90" y="43"/>
                    <a:pt x="88" y="29"/>
                  </a:cubicBezTo>
                  <a:cubicBezTo>
                    <a:pt x="87" y="14"/>
                    <a:pt x="76" y="6"/>
                    <a:pt x="64" y="4"/>
                  </a:cubicBezTo>
                  <a:cubicBezTo>
                    <a:pt x="33" y="0"/>
                    <a:pt x="1" y="21"/>
                    <a:pt x="1" y="58"/>
                  </a:cubicBezTo>
                  <a:cubicBezTo>
                    <a:pt x="1" y="69"/>
                    <a:pt x="1" y="80"/>
                    <a:pt x="1" y="90"/>
                  </a:cubicBezTo>
                  <a:cubicBezTo>
                    <a:pt x="1" y="91"/>
                    <a:pt x="0" y="91"/>
                    <a:pt x="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D9A4D370-A8BA-4488-AC3B-91506D300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811" y="1749337"/>
              <a:ext cx="350838" cy="541338"/>
            </a:xfrm>
            <a:custGeom>
              <a:avLst/>
              <a:gdLst>
                <a:gd name="T0" fmla="*/ 7 w 114"/>
                <a:gd name="T1" fmla="*/ 160 h 174"/>
                <a:gd name="T2" fmla="*/ 48 w 114"/>
                <a:gd name="T3" fmla="*/ 164 h 174"/>
                <a:gd name="T4" fmla="*/ 109 w 114"/>
                <a:gd name="T5" fmla="*/ 174 h 174"/>
                <a:gd name="T6" fmla="*/ 109 w 114"/>
                <a:gd name="T7" fmla="*/ 171 h 174"/>
                <a:gd name="T8" fmla="*/ 112 w 114"/>
                <a:gd name="T9" fmla="*/ 107 h 174"/>
                <a:gd name="T10" fmla="*/ 114 w 114"/>
                <a:gd name="T11" fmla="*/ 45 h 174"/>
                <a:gd name="T12" fmla="*/ 110 w 114"/>
                <a:gd name="T13" fmla="*/ 28 h 174"/>
                <a:gd name="T14" fmla="*/ 85 w 114"/>
                <a:gd name="T15" fmla="*/ 6 h 174"/>
                <a:gd name="T16" fmla="*/ 36 w 114"/>
                <a:gd name="T17" fmla="*/ 6 h 174"/>
                <a:gd name="T18" fmla="*/ 6 w 114"/>
                <a:gd name="T19" fmla="*/ 49 h 174"/>
                <a:gd name="T20" fmla="*/ 0 w 114"/>
                <a:gd name="T21" fmla="*/ 152 h 174"/>
                <a:gd name="T22" fmla="*/ 7 w 114"/>
                <a:gd name="T23" fmla="*/ 16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74">
                  <a:moveTo>
                    <a:pt x="7" y="160"/>
                  </a:moveTo>
                  <a:cubicBezTo>
                    <a:pt x="20" y="161"/>
                    <a:pt x="34" y="162"/>
                    <a:pt x="48" y="164"/>
                  </a:cubicBezTo>
                  <a:cubicBezTo>
                    <a:pt x="68" y="167"/>
                    <a:pt x="88" y="170"/>
                    <a:pt x="109" y="174"/>
                  </a:cubicBezTo>
                  <a:cubicBezTo>
                    <a:pt x="109" y="173"/>
                    <a:pt x="109" y="172"/>
                    <a:pt x="109" y="171"/>
                  </a:cubicBezTo>
                  <a:cubicBezTo>
                    <a:pt x="110" y="150"/>
                    <a:pt x="111" y="128"/>
                    <a:pt x="112" y="107"/>
                  </a:cubicBezTo>
                  <a:cubicBezTo>
                    <a:pt x="113" y="86"/>
                    <a:pt x="114" y="65"/>
                    <a:pt x="114" y="45"/>
                  </a:cubicBezTo>
                  <a:cubicBezTo>
                    <a:pt x="114" y="39"/>
                    <a:pt x="112" y="33"/>
                    <a:pt x="110" y="28"/>
                  </a:cubicBezTo>
                  <a:cubicBezTo>
                    <a:pt x="105" y="17"/>
                    <a:pt x="96" y="10"/>
                    <a:pt x="85" y="6"/>
                  </a:cubicBezTo>
                  <a:cubicBezTo>
                    <a:pt x="69" y="0"/>
                    <a:pt x="52" y="0"/>
                    <a:pt x="36" y="6"/>
                  </a:cubicBezTo>
                  <a:cubicBezTo>
                    <a:pt x="17" y="14"/>
                    <a:pt x="7" y="29"/>
                    <a:pt x="6" y="49"/>
                  </a:cubicBezTo>
                  <a:cubicBezTo>
                    <a:pt x="3" y="83"/>
                    <a:pt x="2" y="118"/>
                    <a:pt x="0" y="152"/>
                  </a:cubicBezTo>
                  <a:cubicBezTo>
                    <a:pt x="0" y="159"/>
                    <a:pt x="0" y="159"/>
                    <a:pt x="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B28B8ABE-CDC8-46A7-8764-9A1F1050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699" y="1817600"/>
              <a:ext cx="341313" cy="547688"/>
            </a:xfrm>
            <a:custGeom>
              <a:avLst/>
              <a:gdLst>
                <a:gd name="T0" fmla="*/ 4 w 111"/>
                <a:gd name="T1" fmla="*/ 155 h 176"/>
                <a:gd name="T2" fmla="*/ 19 w 111"/>
                <a:gd name="T3" fmla="*/ 158 h 176"/>
                <a:gd name="T4" fmla="*/ 81 w 111"/>
                <a:gd name="T5" fmla="*/ 171 h 176"/>
                <a:gd name="T6" fmla="*/ 105 w 111"/>
                <a:gd name="T7" fmla="*/ 176 h 176"/>
                <a:gd name="T8" fmla="*/ 107 w 111"/>
                <a:gd name="T9" fmla="*/ 159 h 176"/>
                <a:gd name="T10" fmla="*/ 108 w 111"/>
                <a:gd name="T11" fmla="*/ 47 h 176"/>
                <a:gd name="T12" fmla="*/ 99 w 111"/>
                <a:gd name="T13" fmla="*/ 23 h 176"/>
                <a:gd name="T14" fmla="*/ 38 w 111"/>
                <a:gd name="T15" fmla="*/ 5 h 176"/>
                <a:gd name="T16" fmla="*/ 10 w 111"/>
                <a:gd name="T17" fmla="*/ 35 h 176"/>
                <a:gd name="T18" fmla="*/ 4 w 111"/>
                <a:gd name="T19" fmla="*/ 100 h 176"/>
                <a:gd name="T20" fmla="*/ 0 w 111"/>
                <a:gd name="T21" fmla="*/ 150 h 176"/>
                <a:gd name="T22" fmla="*/ 4 w 111"/>
                <a:gd name="T23" fmla="*/ 15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76">
                  <a:moveTo>
                    <a:pt x="4" y="155"/>
                  </a:moveTo>
                  <a:cubicBezTo>
                    <a:pt x="9" y="156"/>
                    <a:pt x="14" y="157"/>
                    <a:pt x="19" y="158"/>
                  </a:cubicBezTo>
                  <a:cubicBezTo>
                    <a:pt x="39" y="162"/>
                    <a:pt x="60" y="166"/>
                    <a:pt x="81" y="171"/>
                  </a:cubicBezTo>
                  <a:cubicBezTo>
                    <a:pt x="89" y="172"/>
                    <a:pt x="96" y="174"/>
                    <a:pt x="105" y="176"/>
                  </a:cubicBezTo>
                  <a:cubicBezTo>
                    <a:pt x="105" y="170"/>
                    <a:pt x="106" y="164"/>
                    <a:pt x="107" y="159"/>
                  </a:cubicBezTo>
                  <a:cubicBezTo>
                    <a:pt x="108" y="122"/>
                    <a:pt x="111" y="84"/>
                    <a:pt x="108" y="47"/>
                  </a:cubicBezTo>
                  <a:cubicBezTo>
                    <a:pt x="107" y="38"/>
                    <a:pt x="105" y="30"/>
                    <a:pt x="99" y="23"/>
                  </a:cubicBezTo>
                  <a:cubicBezTo>
                    <a:pt x="82" y="5"/>
                    <a:pt x="61" y="0"/>
                    <a:pt x="38" y="5"/>
                  </a:cubicBezTo>
                  <a:cubicBezTo>
                    <a:pt x="20" y="10"/>
                    <a:pt x="11" y="21"/>
                    <a:pt x="10" y="35"/>
                  </a:cubicBezTo>
                  <a:cubicBezTo>
                    <a:pt x="7" y="56"/>
                    <a:pt x="5" y="78"/>
                    <a:pt x="4" y="100"/>
                  </a:cubicBezTo>
                  <a:cubicBezTo>
                    <a:pt x="2" y="116"/>
                    <a:pt x="1" y="133"/>
                    <a:pt x="0" y="150"/>
                  </a:cubicBezTo>
                  <a:cubicBezTo>
                    <a:pt x="0" y="153"/>
                    <a:pt x="1" y="154"/>
                    <a:pt x="4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40">
            <a:extLst>
              <a:ext uri="{FF2B5EF4-FFF2-40B4-BE49-F238E27FC236}">
                <a16:creationId xmlns:a16="http://schemas.microsoft.com/office/drawing/2014/main" id="{DB223669-1B0F-4057-A804-5A3830BE8D34}"/>
              </a:ext>
            </a:extLst>
          </p:cNvPr>
          <p:cNvGrpSpPr/>
          <p:nvPr/>
        </p:nvGrpSpPr>
        <p:grpSpPr>
          <a:xfrm>
            <a:off x="595054" y="4174491"/>
            <a:ext cx="509473" cy="390819"/>
            <a:chOff x="7633183" y="2410940"/>
            <a:chExt cx="3983904" cy="3056021"/>
          </a:xfrm>
          <a:solidFill>
            <a:schemeClr val="bg1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719532-B82E-43A9-867C-AE5BFC61842F}"/>
                </a:ext>
              </a:extLst>
            </p:cNvPr>
            <p:cNvSpPr/>
            <p:nvPr/>
          </p:nvSpPr>
          <p:spPr>
            <a:xfrm>
              <a:off x="7633183" y="5154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C549B6-F948-44D4-A7DD-5F6637555183}"/>
                </a:ext>
              </a:extLst>
            </p:cNvPr>
            <p:cNvSpPr/>
            <p:nvPr/>
          </p:nvSpPr>
          <p:spPr>
            <a:xfrm rot="5400000">
              <a:off x="8090383" y="4696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D4EAF1-22B7-4A96-9224-60C3FDA884C7}"/>
                </a:ext>
              </a:extLst>
            </p:cNvPr>
            <p:cNvSpPr/>
            <p:nvPr/>
          </p:nvSpPr>
          <p:spPr>
            <a:xfrm>
              <a:off x="8547583" y="42397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4566F3-172E-49CB-8A80-37609B49371F}"/>
                </a:ext>
              </a:extLst>
            </p:cNvPr>
            <p:cNvSpPr/>
            <p:nvPr/>
          </p:nvSpPr>
          <p:spPr>
            <a:xfrm rot="5400000">
              <a:off x="9004783" y="37825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952FAC-3FFC-4961-80F6-86C02FC733EB}"/>
                </a:ext>
              </a:extLst>
            </p:cNvPr>
            <p:cNvSpPr/>
            <p:nvPr/>
          </p:nvSpPr>
          <p:spPr>
            <a:xfrm>
              <a:off x="9461983" y="33253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9BE9BD-B9D6-4D5B-B503-B442371233D9}"/>
                </a:ext>
              </a:extLst>
            </p:cNvPr>
            <p:cNvSpPr/>
            <p:nvPr/>
          </p:nvSpPr>
          <p:spPr>
            <a:xfrm rot="5400000">
              <a:off x="9919183" y="2868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D0AECB-1034-4049-87CF-FFE1E250530A}"/>
                </a:ext>
              </a:extLst>
            </p:cNvPr>
            <p:cNvSpPr/>
            <p:nvPr/>
          </p:nvSpPr>
          <p:spPr>
            <a:xfrm>
              <a:off x="10376383" y="2410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CE004-C4F2-4150-A0CA-1064A0652C23}"/>
                </a:ext>
              </a:extLst>
            </p:cNvPr>
            <p:cNvSpPr/>
            <p:nvPr/>
          </p:nvSpPr>
          <p:spPr>
            <a:xfrm rot="8102273">
              <a:off x="10231747" y="4650867"/>
              <a:ext cx="1385340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601993-1C69-4295-AF9E-F5C167BABD0F}"/>
                </a:ext>
              </a:extLst>
            </p:cNvPr>
            <p:cNvSpPr/>
            <p:nvPr/>
          </p:nvSpPr>
          <p:spPr>
            <a:xfrm>
              <a:off x="10237576" y="4188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2F1103-8639-47AB-8987-B3C4FF03957F}"/>
                </a:ext>
              </a:extLst>
            </p:cNvPr>
            <p:cNvSpPr/>
            <p:nvPr/>
          </p:nvSpPr>
          <p:spPr>
            <a:xfrm rot="5400000">
              <a:off x="10770083" y="4646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59">
            <a:extLst>
              <a:ext uri="{FF2B5EF4-FFF2-40B4-BE49-F238E27FC236}">
                <a16:creationId xmlns:a16="http://schemas.microsoft.com/office/drawing/2014/main" id="{47F0398E-8E92-4581-9BEF-BDCD7BE62AA4}"/>
              </a:ext>
            </a:extLst>
          </p:cNvPr>
          <p:cNvGrpSpPr/>
          <p:nvPr/>
        </p:nvGrpSpPr>
        <p:grpSpPr>
          <a:xfrm>
            <a:off x="8247947" y="1582726"/>
            <a:ext cx="465677" cy="470919"/>
            <a:chOff x="2010880" y="2246539"/>
            <a:chExt cx="3384551" cy="3422650"/>
          </a:xfrm>
          <a:solidFill>
            <a:schemeClr val="bg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98847DE-B852-4D41-991B-29CFD87C6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0880" y="2246539"/>
              <a:ext cx="3384550" cy="3422650"/>
            </a:xfrm>
            <a:custGeom>
              <a:avLst/>
              <a:gdLst>
                <a:gd name="T0" fmla="*/ 802 w 1098"/>
                <a:gd name="T1" fmla="*/ 525 h 1101"/>
                <a:gd name="T2" fmla="*/ 1063 w 1098"/>
                <a:gd name="T3" fmla="*/ 294 h 1101"/>
                <a:gd name="T4" fmla="*/ 1065 w 1098"/>
                <a:gd name="T5" fmla="*/ 111 h 1101"/>
                <a:gd name="T6" fmla="*/ 883 w 1098"/>
                <a:gd name="T7" fmla="*/ 0 h 1101"/>
                <a:gd name="T8" fmla="*/ 606 w 1098"/>
                <a:gd name="T9" fmla="*/ 229 h 1101"/>
                <a:gd name="T10" fmla="*/ 587 w 1098"/>
                <a:gd name="T11" fmla="*/ 393 h 1101"/>
                <a:gd name="T12" fmla="*/ 660 w 1098"/>
                <a:gd name="T13" fmla="*/ 316 h 1101"/>
                <a:gd name="T14" fmla="*/ 887 w 1098"/>
                <a:gd name="T15" fmla="*/ 91 h 1101"/>
                <a:gd name="T16" fmla="*/ 1005 w 1098"/>
                <a:gd name="T17" fmla="*/ 216 h 1101"/>
                <a:gd name="T18" fmla="*/ 780 w 1098"/>
                <a:gd name="T19" fmla="*/ 436 h 1101"/>
                <a:gd name="T20" fmla="*/ 704 w 1098"/>
                <a:gd name="T21" fmla="*/ 507 h 1101"/>
                <a:gd name="T22" fmla="*/ 439 w 1098"/>
                <a:gd name="T23" fmla="*/ 773 h 1101"/>
                <a:gd name="T24" fmla="*/ 231 w 1098"/>
                <a:gd name="T25" fmla="*/ 997 h 1101"/>
                <a:gd name="T26" fmla="*/ 97 w 1098"/>
                <a:gd name="T27" fmla="*/ 914 h 1101"/>
                <a:gd name="T28" fmla="*/ 296 w 1098"/>
                <a:gd name="T29" fmla="*/ 668 h 1101"/>
                <a:gd name="T30" fmla="*/ 374 w 1098"/>
                <a:gd name="T31" fmla="*/ 606 h 1101"/>
                <a:gd name="T32" fmla="*/ 388 w 1098"/>
                <a:gd name="T33" fmla="*/ 586 h 1101"/>
                <a:gd name="T34" fmla="*/ 142 w 1098"/>
                <a:gd name="T35" fmla="*/ 693 h 1101"/>
                <a:gd name="T36" fmla="*/ 27 w 1098"/>
                <a:gd name="T37" fmla="*/ 979 h 1101"/>
                <a:gd name="T38" fmla="*/ 289 w 1098"/>
                <a:gd name="T39" fmla="*/ 1068 h 1101"/>
                <a:gd name="T40" fmla="*/ 487 w 1098"/>
                <a:gd name="T41" fmla="*/ 871 h 1101"/>
                <a:gd name="T42" fmla="*/ 509 w 1098"/>
                <a:gd name="T43" fmla="*/ 704 h 1101"/>
                <a:gd name="T44" fmla="*/ 472 w 1098"/>
                <a:gd name="T45" fmla="*/ 548 h 1101"/>
                <a:gd name="T46" fmla="*/ 318 w 1098"/>
                <a:gd name="T47" fmla="*/ 686 h 1101"/>
                <a:gd name="T48" fmla="*/ 349 w 1098"/>
                <a:gd name="T49" fmla="*/ 803 h 1101"/>
                <a:gd name="T50" fmla="*/ 547 w 1098"/>
                <a:gd name="T51" fmla="*/ 631 h 1101"/>
                <a:gd name="T52" fmla="*/ 534 w 1098"/>
                <a:gd name="T53" fmla="*/ 599 h 1101"/>
                <a:gd name="T54" fmla="*/ 493 w 1098"/>
                <a:gd name="T55" fmla="*/ 577 h 1101"/>
                <a:gd name="T56" fmla="*/ 648 w 1098"/>
                <a:gd name="T57" fmla="*/ 540 h 1101"/>
                <a:gd name="T58" fmla="*/ 804 w 1098"/>
                <a:gd name="T59" fmla="*/ 374 h 1101"/>
                <a:gd name="T60" fmla="*/ 701 w 1098"/>
                <a:gd name="T61" fmla="*/ 303 h 1101"/>
                <a:gd name="T62" fmla="*/ 558 w 1098"/>
                <a:gd name="T63" fmla="*/ 447 h 1101"/>
                <a:gd name="T64" fmla="*/ 598 w 1098"/>
                <a:gd name="T65" fmla="*/ 454 h 1101"/>
                <a:gd name="T66" fmla="*/ 625 w 1098"/>
                <a:gd name="T67" fmla="*/ 495 h 1101"/>
                <a:gd name="T68" fmla="*/ 633 w 1098"/>
                <a:gd name="T69" fmla="*/ 516 h 1101"/>
                <a:gd name="T70" fmla="*/ 645 w 1098"/>
                <a:gd name="T71" fmla="*/ 543 h 1101"/>
                <a:gd name="T72" fmla="*/ 652 w 1098"/>
                <a:gd name="T73" fmla="*/ 661 h 1101"/>
                <a:gd name="T74" fmla="*/ 764 w 1098"/>
                <a:gd name="T75" fmla="*/ 789 h 1101"/>
                <a:gd name="T76" fmla="*/ 789 w 1098"/>
                <a:gd name="T77" fmla="*/ 765 h 1101"/>
                <a:gd name="T78" fmla="*/ 216 w 1098"/>
                <a:gd name="T79" fmla="*/ 432 h 1101"/>
                <a:gd name="T80" fmla="*/ 322 w 1098"/>
                <a:gd name="T81" fmla="*/ 474 h 1101"/>
                <a:gd name="T82" fmla="*/ 389 w 1098"/>
                <a:gd name="T83" fmla="*/ 456 h 1101"/>
                <a:gd name="T84" fmla="*/ 216 w 1098"/>
                <a:gd name="T85" fmla="*/ 432 h 1101"/>
                <a:gd name="T86" fmla="*/ 672 w 1098"/>
                <a:gd name="T87" fmla="*/ 828 h 1101"/>
                <a:gd name="T88" fmla="*/ 620 w 1098"/>
                <a:gd name="T89" fmla="*/ 695 h 1101"/>
                <a:gd name="T90" fmla="*/ 630 w 1098"/>
                <a:gd name="T91" fmla="*/ 802 h 1101"/>
                <a:gd name="T92" fmla="*/ 668 w 1098"/>
                <a:gd name="T93" fmla="*/ 879 h 1101"/>
                <a:gd name="T94" fmla="*/ 870 w 1098"/>
                <a:gd name="T95" fmla="*/ 679 h 1101"/>
                <a:gd name="T96" fmla="*/ 830 w 1098"/>
                <a:gd name="T97" fmla="*/ 637 h 1101"/>
                <a:gd name="T98" fmla="*/ 695 w 1098"/>
                <a:gd name="T99" fmla="*/ 620 h 1101"/>
                <a:gd name="T100" fmla="*/ 845 w 1098"/>
                <a:gd name="T101" fmla="*/ 677 h 1101"/>
                <a:gd name="T102" fmla="*/ 416 w 1098"/>
                <a:gd name="T103" fmla="*/ 242 h 1101"/>
                <a:gd name="T104" fmla="*/ 455 w 1098"/>
                <a:gd name="T105" fmla="*/ 387 h 1101"/>
                <a:gd name="T106" fmla="*/ 476 w 1098"/>
                <a:gd name="T107" fmla="*/ 333 h 1101"/>
                <a:gd name="T108" fmla="*/ 428 w 1098"/>
                <a:gd name="T109" fmla="*/ 217 h 1101"/>
                <a:gd name="T110" fmla="*/ 318 w 1098"/>
                <a:gd name="T111" fmla="*/ 301 h 1101"/>
                <a:gd name="T112" fmla="*/ 410 w 1098"/>
                <a:gd name="T113" fmla="*/ 435 h 1101"/>
                <a:gd name="T114" fmla="*/ 439 w 1098"/>
                <a:gd name="T115" fmla="*/ 41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8" h="1101">
                  <a:moveTo>
                    <a:pt x="704" y="507"/>
                  </a:moveTo>
                  <a:cubicBezTo>
                    <a:pt x="706" y="509"/>
                    <a:pt x="706" y="510"/>
                    <a:pt x="707" y="510"/>
                  </a:cubicBezTo>
                  <a:cubicBezTo>
                    <a:pt x="737" y="523"/>
                    <a:pt x="769" y="530"/>
                    <a:pt x="802" y="525"/>
                  </a:cubicBezTo>
                  <a:cubicBezTo>
                    <a:pt x="824" y="522"/>
                    <a:pt x="843" y="514"/>
                    <a:pt x="858" y="499"/>
                  </a:cubicBezTo>
                  <a:cubicBezTo>
                    <a:pt x="875" y="483"/>
                    <a:pt x="892" y="466"/>
                    <a:pt x="908" y="449"/>
                  </a:cubicBezTo>
                  <a:cubicBezTo>
                    <a:pt x="960" y="397"/>
                    <a:pt x="1011" y="346"/>
                    <a:pt x="1063" y="294"/>
                  </a:cubicBezTo>
                  <a:cubicBezTo>
                    <a:pt x="1075" y="283"/>
                    <a:pt x="1084" y="269"/>
                    <a:pt x="1089" y="254"/>
                  </a:cubicBezTo>
                  <a:cubicBezTo>
                    <a:pt x="1098" y="228"/>
                    <a:pt x="1098" y="202"/>
                    <a:pt x="1092" y="175"/>
                  </a:cubicBezTo>
                  <a:cubicBezTo>
                    <a:pt x="1087" y="152"/>
                    <a:pt x="1077" y="131"/>
                    <a:pt x="1065" y="111"/>
                  </a:cubicBezTo>
                  <a:cubicBezTo>
                    <a:pt x="1046" y="81"/>
                    <a:pt x="1022" y="57"/>
                    <a:pt x="993" y="37"/>
                  </a:cubicBezTo>
                  <a:cubicBezTo>
                    <a:pt x="977" y="25"/>
                    <a:pt x="959" y="16"/>
                    <a:pt x="940" y="10"/>
                  </a:cubicBezTo>
                  <a:cubicBezTo>
                    <a:pt x="921" y="3"/>
                    <a:pt x="903" y="0"/>
                    <a:pt x="883" y="0"/>
                  </a:cubicBezTo>
                  <a:cubicBezTo>
                    <a:pt x="852" y="0"/>
                    <a:pt x="826" y="9"/>
                    <a:pt x="804" y="31"/>
                  </a:cubicBezTo>
                  <a:cubicBezTo>
                    <a:pt x="770" y="64"/>
                    <a:pt x="736" y="98"/>
                    <a:pt x="702" y="132"/>
                  </a:cubicBezTo>
                  <a:cubicBezTo>
                    <a:pt x="670" y="165"/>
                    <a:pt x="638" y="197"/>
                    <a:pt x="606" y="229"/>
                  </a:cubicBezTo>
                  <a:cubicBezTo>
                    <a:pt x="582" y="252"/>
                    <a:pt x="570" y="279"/>
                    <a:pt x="569" y="311"/>
                  </a:cubicBezTo>
                  <a:cubicBezTo>
                    <a:pt x="569" y="330"/>
                    <a:pt x="572" y="348"/>
                    <a:pt x="577" y="366"/>
                  </a:cubicBezTo>
                  <a:cubicBezTo>
                    <a:pt x="580" y="375"/>
                    <a:pt x="584" y="383"/>
                    <a:pt x="587" y="393"/>
                  </a:cubicBezTo>
                  <a:cubicBezTo>
                    <a:pt x="589" y="392"/>
                    <a:pt x="589" y="391"/>
                    <a:pt x="590" y="391"/>
                  </a:cubicBezTo>
                  <a:cubicBezTo>
                    <a:pt x="612" y="368"/>
                    <a:pt x="635" y="345"/>
                    <a:pt x="658" y="322"/>
                  </a:cubicBezTo>
                  <a:cubicBezTo>
                    <a:pt x="659" y="321"/>
                    <a:pt x="660" y="318"/>
                    <a:pt x="660" y="316"/>
                  </a:cubicBezTo>
                  <a:cubicBezTo>
                    <a:pt x="660" y="309"/>
                    <a:pt x="661" y="303"/>
                    <a:pt x="666" y="297"/>
                  </a:cubicBezTo>
                  <a:cubicBezTo>
                    <a:pt x="732" y="232"/>
                    <a:pt x="798" y="166"/>
                    <a:pt x="863" y="100"/>
                  </a:cubicBezTo>
                  <a:cubicBezTo>
                    <a:pt x="870" y="93"/>
                    <a:pt x="878" y="90"/>
                    <a:pt x="887" y="91"/>
                  </a:cubicBezTo>
                  <a:cubicBezTo>
                    <a:pt x="903" y="92"/>
                    <a:pt x="918" y="98"/>
                    <a:pt x="932" y="106"/>
                  </a:cubicBezTo>
                  <a:cubicBezTo>
                    <a:pt x="960" y="122"/>
                    <a:pt x="982" y="145"/>
                    <a:pt x="996" y="175"/>
                  </a:cubicBezTo>
                  <a:cubicBezTo>
                    <a:pt x="1002" y="188"/>
                    <a:pt x="1005" y="202"/>
                    <a:pt x="1005" y="216"/>
                  </a:cubicBezTo>
                  <a:cubicBezTo>
                    <a:pt x="1004" y="221"/>
                    <a:pt x="1002" y="225"/>
                    <a:pt x="998" y="229"/>
                  </a:cubicBezTo>
                  <a:cubicBezTo>
                    <a:pt x="933" y="295"/>
                    <a:pt x="867" y="361"/>
                    <a:pt x="802" y="427"/>
                  </a:cubicBezTo>
                  <a:cubicBezTo>
                    <a:pt x="796" y="433"/>
                    <a:pt x="789" y="436"/>
                    <a:pt x="780" y="436"/>
                  </a:cubicBezTo>
                  <a:cubicBezTo>
                    <a:pt x="778" y="436"/>
                    <a:pt x="776" y="437"/>
                    <a:pt x="775" y="438"/>
                  </a:cubicBezTo>
                  <a:cubicBezTo>
                    <a:pt x="760" y="452"/>
                    <a:pt x="747" y="466"/>
                    <a:pt x="732" y="480"/>
                  </a:cubicBezTo>
                  <a:cubicBezTo>
                    <a:pt x="723" y="489"/>
                    <a:pt x="714" y="498"/>
                    <a:pt x="704" y="507"/>
                  </a:cubicBezTo>
                  <a:close/>
                  <a:moveTo>
                    <a:pt x="509" y="704"/>
                  </a:moveTo>
                  <a:cubicBezTo>
                    <a:pt x="507" y="706"/>
                    <a:pt x="506" y="706"/>
                    <a:pt x="505" y="707"/>
                  </a:cubicBezTo>
                  <a:cubicBezTo>
                    <a:pt x="483" y="729"/>
                    <a:pt x="461" y="751"/>
                    <a:pt x="439" y="773"/>
                  </a:cubicBezTo>
                  <a:cubicBezTo>
                    <a:pt x="436" y="776"/>
                    <a:pt x="435" y="778"/>
                    <a:pt x="435" y="782"/>
                  </a:cubicBezTo>
                  <a:cubicBezTo>
                    <a:pt x="436" y="789"/>
                    <a:pt x="434" y="795"/>
                    <a:pt x="428" y="801"/>
                  </a:cubicBezTo>
                  <a:cubicBezTo>
                    <a:pt x="362" y="866"/>
                    <a:pt x="297" y="932"/>
                    <a:pt x="231" y="997"/>
                  </a:cubicBezTo>
                  <a:cubicBezTo>
                    <a:pt x="224" y="1004"/>
                    <a:pt x="217" y="1006"/>
                    <a:pt x="208" y="1005"/>
                  </a:cubicBezTo>
                  <a:cubicBezTo>
                    <a:pt x="194" y="1004"/>
                    <a:pt x="181" y="1000"/>
                    <a:pt x="169" y="993"/>
                  </a:cubicBezTo>
                  <a:cubicBezTo>
                    <a:pt x="136" y="975"/>
                    <a:pt x="111" y="949"/>
                    <a:pt x="97" y="914"/>
                  </a:cubicBezTo>
                  <a:cubicBezTo>
                    <a:pt x="93" y="903"/>
                    <a:pt x="90" y="891"/>
                    <a:pt x="91" y="880"/>
                  </a:cubicBezTo>
                  <a:cubicBezTo>
                    <a:pt x="92" y="875"/>
                    <a:pt x="94" y="871"/>
                    <a:pt x="97" y="868"/>
                  </a:cubicBezTo>
                  <a:cubicBezTo>
                    <a:pt x="163" y="801"/>
                    <a:pt x="230" y="735"/>
                    <a:pt x="296" y="668"/>
                  </a:cubicBezTo>
                  <a:cubicBezTo>
                    <a:pt x="301" y="663"/>
                    <a:pt x="307" y="660"/>
                    <a:pt x="315" y="661"/>
                  </a:cubicBezTo>
                  <a:cubicBezTo>
                    <a:pt x="318" y="661"/>
                    <a:pt x="321" y="659"/>
                    <a:pt x="323" y="657"/>
                  </a:cubicBezTo>
                  <a:cubicBezTo>
                    <a:pt x="340" y="640"/>
                    <a:pt x="357" y="623"/>
                    <a:pt x="374" y="606"/>
                  </a:cubicBezTo>
                  <a:cubicBezTo>
                    <a:pt x="380" y="600"/>
                    <a:pt x="386" y="594"/>
                    <a:pt x="391" y="589"/>
                  </a:cubicBezTo>
                  <a:cubicBezTo>
                    <a:pt x="391" y="588"/>
                    <a:pt x="390" y="587"/>
                    <a:pt x="390" y="587"/>
                  </a:cubicBezTo>
                  <a:cubicBezTo>
                    <a:pt x="389" y="587"/>
                    <a:pt x="388" y="586"/>
                    <a:pt x="388" y="586"/>
                  </a:cubicBezTo>
                  <a:cubicBezTo>
                    <a:pt x="359" y="574"/>
                    <a:pt x="329" y="567"/>
                    <a:pt x="298" y="571"/>
                  </a:cubicBezTo>
                  <a:cubicBezTo>
                    <a:pt x="274" y="574"/>
                    <a:pt x="253" y="582"/>
                    <a:pt x="237" y="599"/>
                  </a:cubicBezTo>
                  <a:cubicBezTo>
                    <a:pt x="205" y="630"/>
                    <a:pt x="173" y="661"/>
                    <a:pt x="142" y="693"/>
                  </a:cubicBezTo>
                  <a:cubicBezTo>
                    <a:pt x="107" y="728"/>
                    <a:pt x="72" y="764"/>
                    <a:pt x="36" y="799"/>
                  </a:cubicBezTo>
                  <a:cubicBezTo>
                    <a:pt x="11" y="823"/>
                    <a:pt x="0" y="852"/>
                    <a:pt x="0" y="886"/>
                  </a:cubicBezTo>
                  <a:cubicBezTo>
                    <a:pt x="0" y="920"/>
                    <a:pt x="11" y="951"/>
                    <a:pt x="27" y="979"/>
                  </a:cubicBezTo>
                  <a:cubicBezTo>
                    <a:pt x="49" y="1016"/>
                    <a:pt x="78" y="1046"/>
                    <a:pt x="115" y="1067"/>
                  </a:cubicBezTo>
                  <a:cubicBezTo>
                    <a:pt x="150" y="1088"/>
                    <a:pt x="188" y="1101"/>
                    <a:pt x="231" y="1095"/>
                  </a:cubicBezTo>
                  <a:cubicBezTo>
                    <a:pt x="253" y="1092"/>
                    <a:pt x="273" y="1084"/>
                    <a:pt x="289" y="1068"/>
                  </a:cubicBezTo>
                  <a:cubicBezTo>
                    <a:pt x="300" y="1058"/>
                    <a:pt x="310" y="1047"/>
                    <a:pt x="321" y="1037"/>
                  </a:cubicBezTo>
                  <a:cubicBezTo>
                    <a:pt x="344" y="1013"/>
                    <a:pt x="368" y="990"/>
                    <a:pt x="392" y="966"/>
                  </a:cubicBezTo>
                  <a:cubicBezTo>
                    <a:pt x="423" y="934"/>
                    <a:pt x="454" y="902"/>
                    <a:pt x="487" y="871"/>
                  </a:cubicBezTo>
                  <a:cubicBezTo>
                    <a:pt x="517" y="843"/>
                    <a:pt x="530" y="809"/>
                    <a:pt x="526" y="769"/>
                  </a:cubicBezTo>
                  <a:cubicBezTo>
                    <a:pt x="525" y="756"/>
                    <a:pt x="522" y="743"/>
                    <a:pt x="518" y="730"/>
                  </a:cubicBezTo>
                  <a:cubicBezTo>
                    <a:pt x="516" y="722"/>
                    <a:pt x="512" y="713"/>
                    <a:pt x="509" y="704"/>
                  </a:cubicBezTo>
                  <a:close/>
                  <a:moveTo>
                    <a:pt x="503" y="549"/>
                  </a:moveTo>
                  <a:cubicBezTo>
                    <a:pt x="498" y="550"/>
                    <a:pt x="494" y="551"/>
                    <a:pt x="490" y="552"/>
                  </a:cubicBezTo>
                  <a:cubicBezTo>
                    <a:pt x="483" y="555"/>
                    <a:pt x="477" y="555"/>
                    <a:pt x="472" y="548"/>
                  </a:cubicBezTo>
                  <a:cubicBezTo>
                    <a:pt x="472" y="547"/>
                    <a:pt x="470" y="547"/>
                    <a:pt x="470" y="546"/>
                  </a:cubicBezTo>
                  <a:cubicBezTo>
                    <a:pt x="464" y="543"/>
                    <a:pt x="462" y="543"/>
                    <a:pt x="458" y="547"/>
                  </a:cubicBezTo>
                  <a:cubicBezTo>
                    <a:pt x="411" y="593"/>
                    <a:pt x="365" y="640"/>
                    <a:pt x="318" y="686"/>
                  </a:cubicBezTo>
                  <a:cubicBezTo>
                    <a:pt x="311" y="693"/>
                    <a:pt x="303" y="700"/>
                    <a:pt x="298" y="708"/>
                  </a:cubicBezTo>
                  <a:cubicBezTo>
                    <a:pt x="288" y="723"/>
                    <a:pt x="289" y="739"/>
                    <a:pt x="296" y="755"/>
                  </a:cubicBezTo>
                  <a:cubicBezTo>
                    <a:pt x="306" y="779"/>
                    <a:pt x="324" y="796"/>
                    <a:pt x="349" y="803"/>
                  </a:cubicBezTo>
                  <a:cubicBezTo>
                    <a:pt x="367" y="808"/>
                    <a:pt x="383" y="805"/>
                    <a:pt x="397" y="791"/>
                  </a:cubicBezTo>
                  <a:cubicBezTo>
                    <a:pt x="446" y="741"/>
                    <a:pt x="496" y="692"/>
                    <a:pt x="546" y="642"/>
                  </a:cubicBezTo>
                  <a:cubicBezTo>
                    <a:pt x="549" y="638"/>
                    <a:pt x="550" y="635"/>
                    <a:pt x="547" y="631"/>
                  </a:cubicBezTo>
                  <a:cubicBezTo>
                    <a:pt x="541" y="632"/>
                    <a:pt x="535" y="632"/>
                    <a:pt x="528" y="633"/>
                  </a:cubicBezTo>
                  <a:cubicBezTo>
                    <a:pt x="532" y="624"/>
                    <a:pt x="535" y="617"/>
                    <a:pt x="538" y="609"/>
                  </a:cubicBezTo>
                  <a:cubicBezTo>
                    <a:pt x="540" y="603"/>
                    <a:pt x="541" y="603"/>
                    <a:pt x="534" y="599"/>
                  </a:cubicBezTo>
                  <a:cubicBezTo>
                    <a:pt x="530" y="597"/>
                    <a:pt x="528" y="595"/>
                    <a:pt x="529" y="590"/>
                  </a:cubicBezTo>
                  <a:cubicBezTo>
                    <a:pt x="530" y="586"/>
                    <a:pt x="530" y="581"/>
                    <a:pt x="531" y="577"/>
                  </a:cubicBezTo>
                  <a:cubicBezTo>
                    <a:pt x="518" y="577"/>
                    <a:pt x="506" y="577"/>
                    <a:pt x="493" y="577"/>
                  </a:cubicBezTo>
                  <a:cubicBezTo>
                    <a:pt x="497" y="567"/>
                    <a:pt x="500" y="559"/>
                    <a:pt x="503" y="549"/>
                  </a:cubicBezTo>
                  <a:close/>
                  <a:moveTo>
                    <a:pt x="645" y="543"/>
                  </a:moveTo>
                  <a:cubicBezTo>
                    <a:pt x="647" y="542"/>
                    <a:pt x="648" y="541"/>
                    <a:pt x="648" y="540"/>
                  </a:cubicBezTo>
                  <a:cubicBezTo>
                    <a:pt x="665" y="523"/>
                    <a:pt x="682" y="507"/>
                    <a:pt x="698" y="490"/>
                  </a:cubicBezTo>
                  <a:cubicBezTo>
                    <a:pt x="730" y="458"/>
                    <a:pt x="761" y="427"/>
                    <a:pt x="793" y="395"/>
                  </a:cubicBezTo>
                  <a:cubicBezTo>
                    <a:pt x="799" y="389"/>
                    <a:pt x="803" y="382"/>
                    <a:pt x="804" y="374"/>
                  </a:cubicBezTo>
                  <a:cubicBezTo>
                    <a:pt x="807" y="353"/>
                    <a:pt x="800" y="335"/>
                    <a:pt x="786" y="319"/>
                  </a:cubicBezTo>
                  <a:cubicBezTo>
                    <a:pt x="776" y="307"/>
                    <a:pt x="762" y="298"/>
                    <a:pt x="746" y="293"/>
                  </a:cubicBezTo>
                  <a:cubicBezTo>
                    <a:pt x="730" y="289"/>
                    <a:pt x="714" y="291"/>
                    <a:pt x="701" y="303"/>
                  </a:cubicBezTo>
                  <a:cubicBezTo>
                    <a:pt x="692" y="312"/>
                    <a:pt x="683" y="321"/>
                    <a:pt x="674" y="330"/>
                  </a:cubicBezTo>
                  <a:cubicBezTo>
                    <a:pt x="641" y="364"/>
                    <a:pt x="607" y="398"/>
                    <a:pt x="573" y="433"/>
                  </a:cubicBezTo>
                  <a:cubicBezTo>
                    <a:pt x="568" y="438"/>
                    <a:pt x="563" y="442"/>
                    <a:pt x="558" y="447"/>
                  </a:cubicBezTo>
                  <a:cubicBezTo>
                    <a:pt x="562" y="450"/>
                    <a:pt x="566" y="452"/>
                    <a:pt x="570" y="455"/>
                  </a:cubicBezTo>
                  <a:cubicBezTo>
                    <a:pt x="574" y="459"/>
                    <a:pt x="578" y="459"/>
                    <a:pt x="583" y="458"/>
                  </a:cubicBezTo>
                  <a:cubicBezTo>
                    <a:pt x="588" y="456"/>
                    <a:pt x="593" y="456"/>
                    <a:pt x="598" y="454"/>
                  </a:cubicBezTo>
                  <a:cubicBezTo>
                    <a:pt x="595" y="464"/>
                    <a:pt x="592" y="472"/>
                    <a:pt x="589" y="482"/>
                  </a:cubicBezTo>
                  <a:cubicBezTo>
                    <a:pt x="602" y="482"/>
                    <a:pt x="614" y="482"/>
                    <a:pt x="626" y="482"/>
                  </a:cubicBezTo>
                  <a:cubicBezTo>
                    <a:pt x="626" y="486"/>
                    <a:pt x="626" y="491"/>
                    <a:pt x="625" y="495"/>
                  </a:cubicBezTo>
                  <a:cubicBezTo>
                    <a:pt x="624" y="500"/>
                    <a:pt x="625" y="502"/>
                    <a:pt x="629" y="504"/>
                  </a:cubicBezTo>
                  <a:cubicBezTo>
                    <a:pt x="636" y="508"/>
                    <a:pt x="636" y="508"/>
                    <a:pt x="633" y="515"/>
                  </a:cubicBezTo>
                  <a:cubicBezTo>
                    <a:pt x="633" y="516"/>
                    <a:pt x="633" y="516"/>
                    <a:pt x="633" y="516"/>
                  </a:cubicBezTo>
                  <a:cubicBezTo>
                    <a:pt x="630" y="523"/>
                    <a:pt x="627" y="530"/>
                    <a:pt x="624" y="538"/>
                  </a:cubicBezTo>
                  <a:cubicBezTo>
                    <a:pt x="631" y="537"/>
                    <a:pt x="638" y="537"/>
                    <a:pt x="644" y="536"/>
                  </a:cubicBezTo>
                  <a:cubicBezTo>
                    <a:pt x="644" y="538"/>
                    <a:pt x="645" y="540"/>
                    <a:pt x="645" y="543"/>
                  </a:cubicBezTo>
                  <a:close/>
                  <a:moveTo>
                    <a:pt x="668" y="650"/>
                  </a:moveTo>
                  <a:cubicBezTo>
                    <a:pt x="668" y="650"/>
                    <a:pt x="668" y="651"/>
                    <a:pt x="668" y="651"/>
                  </a:cubicBezTo>
                  <a:cubicBezTo>
                    <a:pt x="660" y="651"/>
                    <a:pt x="655" y="654"/>
                    <a:pt x="652" y="661"/>
                  </a:cubicBezTo>
                  <a:cubicBezTo>
                    <a:pt x="649" y="668"/>
                    <a:pt x="650" y="674"/>
                    <a:pt x="655" y="680"/>
                  </a:cubicBezTo>
                  <a:cubicBezTo>
                    <a:pt x="659" y="684"/>
                    <a:pt x="663" y="688"/>
                    <a:pt x="667" y="692"/>
                  </a:cubicBezTo>
                  <a:cubicBezTo>
                    <a:pt x="700" y="724"/>
                    <a:pt x="732" y="757"/>
                    <a:pt x="764" y="789"/>
                  </a:cubicBezTo>
                  <a:cubicBezTo>
                    <a:pt x="769" y="793"/>
                    <a:pt x="774" y="796"/>
                    <a:pt x="781" y="795"/>
                  </a:cubicBezTo>
                  <a:cubicBezTo>
                    <a:pt x="787" y="793"/>
                    <a:pt x="792" y="789"/>
                    <a:pt x="794" y="783"/>
                  </a:cubicBezTo>
                  <a:cubicBezTo>
                    <a:pt x="796" y="776"/>
                    <a:pt x="794" y="770"/>
                    <a:pt x="789" y="765"/>
                  </a:cubicBezTo>
                  <a:cubicBezTo>
                    <a:pt x="753" y="729"/>
                    <a:pt x="716" y="692"/>
                    <a:pt x="680" y="656"/>
                  </a:cubicBezTo>
                  <a:cubicBezTo>
                    <a:pt x="677" y="653"/>
                    <a:pt x="672" y="652"/>
                    <a:pt x="668" y="650"/>
                  </a:cubicBezTo>
                  <a:close/>
                  <a:moveTo>
                    <a:pt x="216" y="432"/>
                  </a:moveTo>
                  <a:cubicBezTo>
                    <a:pt x="217" y="435"/>
                    <a:pt x="217" y="438"/>
                    <a:pt x="219" y="440"/>
                  </a:cubicBezTo>
                  <a:cubicBezTo>
                    <a:pt x="222" y="447"/>
                    <a:pt x="228" y="449"/>
                    <a:pt x="235" y="450"/>
                  </a:cubicBezTo>
                  <a:cubicBezTo>
                    <a:pt x="264" y="458"/>
                    <a:pt x="293" y="466"/>
                    <a:pt x="322" y="474"/>
                  </a:cubicBezTo>
                  <a:cubicBezTo>
                    <a:pt x="341" y="479"/>
                    <a:pt x="361" y="484"/>
                    <a:pt x="380" y="489"/>
                  </a:cubicBezTo>
                  <a:cubicBezTo>
                    <a:pt x="389" y="492"/>
                    <a:pt x="398" y="486"/>
                    <a:pt x="401" y="476"/>
                  </a:cubicBezTo>
                  <a:cubicBezTo>
                    <a:pt x="403" y="468"/>
                    <a:pt x="397" y="458"/>
                    <a:pt x="389" y="456"/>
                  </a:cubicBezTo>
                  <a:cubicBezTo>
                    <a:pt x="367" y="450"/>
                    <a:pt x="346" y="445"/>
                    <a:pt x="324" y="439"/>
                  </a:cubicBezTo>
                  <a:cubicBezTo>
                    <a:pt x="296" y="431"/>
                    <a:pt x="268" y="424"/>
                    <a:pt x="239" y="416"/>
                  </a:cubicBezTo>
                  <a:cubicBezTo>
                    <a:pt x="228" y="413"/>
                    <a:pt x="217" y="421"/>
                    <a:pt x="216" y="432"/>
                  </a:cubicBezTo>
                  <a:close/>
                  <a:moveTo>
                    <a:pt x="681" y="863"/>
                  </a:moveTo>
                  <a:cubicBezTo>
                    <a:pt x="680" y="860"/>
                    <a:pt x="680" y="858"/>
                    <a:pt x="679" y="855"/>
                  </a:cubicBezTo>
                  <a:cubicBezTo>
                    <a:pt x="677" y="846"/>
                    <a:pt x="674" y="837"/>
                    <a:pt x="672" y="828"/>
                  </a:cubicBezTo>
                  <a:cubicBezTo>
                    <a:pt x="666" y="805"/>
                    <a:pt x="660" y="782"/>
                    <a:pt x="654" y="759"/>
                  </a:cubicBezTo>
                  <a:cubicBezTo>
                    <a:pt x="649" y="743"/>
                    <a:pt x="644" y="726"/>
                    <a:pt x="640" y="710"/>
                  </a:cubicBezTo>
                  <a:cubicBezTo>
                    <a:pt x="638" y="699"/>
                    <a:pt x="627" y="693"/>
                    <a:pt x="620" y="695"/>
                  </a:cubicBezTo>
                  <a:cubicBezTo>
                    <a:pt x="609" y="698"/>
                    <a:pt x="604" y="708"/>
                    <a:pt x="607" y="719"/>
                  </a:cubicBezTo>
                  <a:cubicBezTo>
                    <a:pt x="609" y="723"/>
                    <a:pt x="610" y="727"/>
                    <a:pt x="611" y="732"/>
                  </a:cubicBezTo>
                  <a:cubicBezTo>
                    <a:pt x="617" y="755"/>
                    <a:pt x="624" y="779"/>
                    <a:pt x="630" y="802"/>
                  </a:cubicBezTo>
                  <a:cubicBezTo>
                    <a:pt x="633" y="816"/>
                    <a:pt x="637" y="829"/>
                    <a:pt x="640" y="842"/>
                  </a:cubicBezTo>
                  <a:cubicBezTo>
                    <a:pt x="643" y="851"/>
                    <a:pt x="645" y="860"/>
                    <a:pt x="648" y="869"/>
                  </a:cubicBezTo>
                  <a:cubicBezTo>
                    <a:pt x="651" y="877"/>
                    <a:pt x="660" y="881"/>
                    <a:pt x="668" y="879"/>
                  </a:cubicBezTo>
                  <a:cubicBezTo>
                    <a:pt x="675" y="878"/>
                    <a:pt x="680" y="870"/>
                    <a:pt x="681" y="863"/>
                  </a:cubicBezTo>
                  <a:close/>
                  <a:moveTo>
                    <a:pt x="862" y="681"/>
                  </a:moveTo>
                  <a:cubicBezTo>
                    <a:pt x="864" y="681"/>
                    <a:pt x="867" y="680"/>
                    <a:pt x="870" y="679"/>
                  </a:cubicBezTo>
                  <a:cubicBezTo>
                    <a:pt x="877" y="675"/>
                    <a:pt x="880" y="669"/>
                    <a:pt x="879" y="661"/>
                  </a:cubicBezTo>
                  <a:cubicBezTo>
                    <a:pt x="878" y="654"/>
                    <a:pt x="874" y="650"/>
                    <a:pt x="867" y="648"/>
                  </a:cubicBezTo>
                  <a:cubicBezTo>
                    <a:pt x="855" y="644"/>
                    <a:pt x="842" y="641"/>
                    <a:pt x="830" y="637"/>
                  </a:cubicBezTo>
                  <a:cubicBezTo>
                    <a:pt x="807" y="631"/>
                    <a:pt x="784" y="625"/>
                    <a:pt x="761" y="619"/>
                  </a:cubicBezTo>
                  <a:cubicBezTo>
                    <a:pt x="746" y="615"/>
                    <a:pt x="731" y="611"/>
                    <a:pt x="716" y="607"/>
                  </a:cubicBezTo>
                  <a:cubicBezTo>
                    <a:pt x="707" y="605"/>
                    <a:pt x="697" y="611"/>
                    <a:pt x="695" y="620"/>
                  </a:cubicBezTo>
                  <a:cubicBezTo>
                    <a:pt x="693" y="628"/>
                    <a:pt x="699" y="638"/>
                    <a:pt x="707" y="640"/>
                  </a:cubicBezTo>
                  <a:cubicBezTo>
                    <a:pt x="733" y="647"/>
                    <a:pt x="759" y="654"/>
                    <a:pt x="785" y="661"/>
                  </a:cubicBezTo>
                  <a:cubicBezTo>
                    <a:pt x="805" y="666"/>
                    <a:pt x="825" y="672"/>
                    <a:pt x="845" y="677"/>
                  </a:cubicBezTo>
                  <a:cubicBezTo>
                    <a:pt x="851" y="679"/>
                    <a:pt x="856" y="680"/>
                    <a:pt x="862" y="681"/>
                  </a:cubicBezTo>
                  <a:close/>
                  <a:moveTo>
                    <a:pt x="415" y="234"/>
                  </a:moveTo>
                  <a:cubicBezTo>
                    <a:pt x="415" y="236"/>
                    <a:pt x="416" y="239"/>
                    <a:pt x="416" y="242"/>
                  </a:cubicBezTo>
                  <a:cubicBezTo>
                    <a:pt x="420" y="254"/>
                    <a:pt x="423" y="267"/>
                    <a:pt x="427" y="279"/>
                  </a:cubicBezTo>
                  <a:cubicBezTo>
                    <a:pt x="432" y="299"/>
                    <a:pt x="437" y="318"/>
                    <a:pt x="442" y="338"/>
                  </a:cubicBezTo>
                  <a:cubicBezTo>
                    <a:pt x="446" y="354"/>
                    <a:pt x="451" y="370"/>
                    <a:pt x="455" y="387"/>
                  </a:cubicBezTo>
                  <a:cubicBezTo>
                    <a:pt x="458" y="397"/>
                    <a:pt x="467" y="403"/>
                    <a:pt x="477" y="401"/>
                  </a:cubicBezTo>
                  <a:cubicBezTo>
                    <a:pt x="486" y="398"/>
                    <a:pt x="491" y="388"/>
                    <a:pt x="488" y="378"/>
                  </a:cubicBezTo>
                  <a:cubicBezTo>
                    <a:pt x="484" y="363"/>
                    <a:pt x="480" y="348"/>
                    <a:pt x="476" y="333"/>
                  </a:cubicBezTo>
                  <a:cubicBezTo>
                    <a:pt x="470" y="308"/>
                    <a:pt x="463" y="284"/>
                    <a:pt x="457" y="260"/>
                  </a:cubicBezTo>
                  <a:cubicBezTo>
                    <a:pt x="454" y="249"/>
                    <a:pt x="451" y="238"/>
                    <a:pt x="447" y="227"/>
                  </a:cubicBezTo>
                  <a:cubicBezTo>
                    <a:pt x="445" y="219"/>
                    <a:pt x="436" y="215"/>
                    <a:pt x="428" y="217"/>
                  </a:cubicBezTo>
                  <a:cubicBezTo>
                    <a:pt x="421" y="219"/>
                    <a:pt x="415" y="226"/>
                    <a:pt x="415" y="234"/>
                  </a:cubicBezTo>
                  <a:close/>
                  <a:moveTo>
                    <a:pt x="319" y="300"/>
                  </a:moveTo>
                  <a:cubicBezTo>
                    <a:pt x="318" y="300"/>
                    <a:pt x="318" y="301"/>
                    <a:pt x="318" y="301"/>
                  </a:cubicBezTo>
                  <a:cubicBezTo>
                    <a:pt x="311" y="301"/>
                    <a:pt x="305" y="306"/>
                    <a:pt x="302" y="312"/>
                  </a:cubicBezTo>
                  <a:cubicBezTo>
                    <a:pt x="299" y="320"/>
                    <a:pt x="302" y="326"/>
                    <a:pt x="307" y="332"/>
                  </a:cubicBezTo>
                  <a:cubicBezTo>
                    <a:pt x="341" y="366"/>
                    <a:pt x="376" y="400"/>
                    <a:pt x="410" y="435"/>
                  </a:cubicBezTo>
                  <a:cubicBezTo>
                    <a:pt x="414" y="438"/>
                    <a:pt x="417" y="442"/>
                    <a:pt x="422" y="444"/>
                  </a:cubicBezTo>
                  <a:cubicBezTo>
                    <a:pt x="430" y="448"/>
                    <a:pt x="438" y="444"/>
                    <a:pt x="443" y="437"/>
                  </a:cubicBezTo>
                  <a:cubicBezTo>
                    <a:pt x="446" y="432"/>
                    <a:pt x="446" y="422"/>
                    <a:pt x="439" y="416"/>
                  </a:cubicBezTo>
                  <a:cubicBezTo>
                    <a:pt x="403" y="379"/>
                    <a:pt x="367" y="343"/>
                    <a:pt x="331" y="307"/>
                  </a:cubicBezTo>
                  <a:cubicBezTo>
                    <a:pt x="328" y="304"/>
                    <a:pt x="323" y="302"/>
                    <a:pt x="319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846CCE-2618-43B7-9658-B406ED61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068" y="2246539"/>
              <a:ext cx="1630363" cy="1647825"/>
            </a:xfrm>
            <a:custGeom>
              <a:avLst/>
              <a:gdLst>
                <a:gd name="T0" fmla="*/ 135 w 529"/>
                <a:gd name="T1" fmla="*/ 507 h 530"/>
                <a:gd name="T2" fmla="*/ 163 w 529"/>
                <a:gd name="T3" fmla="*/ 480 h 530"/>
                <a:gd name="T4" fmla="*/ 206 w 529"/>
                <a:gd name="T5" fmla="*/ 438 h 530"/>
                <a:gd name="T6" fmla="*/ 211 w 529"/>
                <a:gd name="T7" fmla="*/ 436 h 530"/>
                <a:gd name="T8" fmla="*/ 233 w 529"/>
                <a:gd name="T9" fmla="*/ 427 h 530"/>
                <a:gd name="T10" fmla="*/ 429 w 529"/>
                <a:gd name="T11" fmla="*/ 229 h 530"/>
                <a:gd name="T12" fmla="*/ 436 w 529"/>
                <a:gd name="T13" fmla="*/ 216 h 530"/>
                <a:gd name="T14" fmla="*/ 427 w 529"/>
                <a:gd name="T15" fmla="*/ 175 h 530"/>
                <a:gd name="T16" fmla="*/ 363 w 529"/>
                <a:gd name="T17" fmla="*/ 106 h 530"/>
                <a:gd name="T18" fmla="*/ 318 w 529"/>
                <a:gd name="T19" fmla="*/ 91 h 530"/>
                <a:gd name="T20" fmla="*/ 294 w 529"/>
                <a:gd name="T21" fmla="*/ 100 h 530"/>
                <a:gd name="T22" fmla="*/ 97 w 529"/>
                <a:gd name="T23" fmla="*/ 297 h 530"/>
                <a:gd name="T24" fmla="*/ 91 w 529"/>
                <a:gd name="T25" fmla="*/ 316 h 530"/>
                <a:gd name="T26" fmla="*/ 89 w 529"/>
                <a:gd name="T27" fmla="*/ 322 h 530"/>
                <a:gd name="T28" fmla="*/ 21 w 529"/>
                <a:gd name="T29" fmla="*/ 391 h 530"/>
                <a:gd name="T30" fmla="*/ 18 w 529"/>
                <a:gd name="T31" fmla="*/ 393 h 530"/>
                <a:gd name="T32" fmla="*/ 8 w 529"/>
                <a:gd name="T33" fmla="*/ 366 h 530"/>
                <a:gd name="T34" fmla="*/ 0 w 529"/>
                <a:gd name="T35" fmla="*/ 311 h 530"/>
                <a:gd name="T36" fmla="*/ 37 w 529"/>
                <a:gd name="T37" fmla="*/ 229 h 530"/>
                <a:gd name="T38" fmla="*/ 133 w 529"/>
                <a:gd name="T39" fmla="*/ 132 h 530"/>
                <a:gd name="T40" fmla="*/ 235 w 529"/>
                <a:gd name="T41" fmla="*/ 31 h 530"/>
                <a:gd name="T42" fmla="*/ 314 w 529"/>
                <a:gd name="T43" fmla="*/ 0 h 530"/>
                <a:gd name="T44" fmla="*/ 371 w 529"/>
                <a:gd name="T45" fmla="*/ 10 h 530"/>
                <a:gd name="T46" fmla="*/ 424 w 529"/>
                <a:gd name="T47" fmla="*/ 37 h 530"/>
                <a:gd name="T48" fmla="*/ 496 w 529"/>
                <a:gd name="T49" fmla="*/ 111 h 530"/>
                <a:gd name="T50" fmla="*/ 523 w 529"/>
                <a:gd name="T51" fmla="*/ 175 h 530"/>
                <a:gd name="T52" fmla="*/ 520 w 529"/>
                <a:gd name="T53" fmla="*/ 254 h 530"/>
                <a:gd name="T54" fmla="*/ 494 w 529"/>
                <a:gd name="T55" fmla="*/ 294 h 530"/>
                <a:gd name="T56" fmla="*/ 339 w 529"/>
                <a:gd name="T57" fmla="*/ 449 h 530"/>
                <a:gd name="T58" fmla="*/ 289 w 529"/>
                <a:gd name="T59" fmla="*/ 499 h 530"/>
                <a:gd name="T60" fmla="*/ 233 w 529"/>
                <a:gd name="T61" fmla="*/ 525 h 530"/>
                <a:gd name="T62" fmla="*/ 138 w 529"/>
                <a:gd name="T63" fmla="*/ 510 h 530"/>
                <a:gd name="T64" fmla="*/ 135 w 529"/>
                <a:gd name="T65" fmla="*/ 50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9" h="530">
                  <a:moveTo>
                    <a:pt x="135" y="507"/>
                  </a:moveTo>
                  <a:cubicBezTo>
                    <a:pt x="145" y="498"/>
                    <a:pt x="154" y="489"/>
                    <a:pt x="163" y="480"/>
                  </a:cubicBezTo>
                  <a:cubicBezTo>
                    <a:pt x="178" y="466"/>
                    <a:pt x="191" y="452"/>
                    <a:pt x="206" y="438"/>
                  </a:cubicBezTo>
                  <a:cubicBezTo>
                    <a:pt x="207" y="437"/>
                    <a:pt x="209" y="436"/>
                    <a:pt x="211" y="436"/>
                  </a:cubicBezTo>
                  <a:cubicBezTo>
                    <a:pt x="220" y="436"/>
                    <a:pt x="227" y="433"/>
                    <a:pt x="233" y="427"/>
                  </a:cubicBezTo>
                  <a:cubicBezTo>
                    <a:pt x="298" y="361"/>
                    <a:pt x="364" y="295"/>
                    <a:pt x="429" y="229"/>
                  </a:cubicBezTo>
                  <a:cubicBezTo>
                    <a:pt x="433" y="225"/>
                    <a:pt x="435" y="221"/>
                    <a:pt x="436" y="216"/>
                  </a:cubicBezTo>
                  <a:cubicBezTo>
                    <a:pt x="436" y="202"/>
                    <a:pt x="433" y="188"/>
                    <a:pt x="427" y="175"/>
                  </a:cubicBezTo>
                  <a:cubicBezTo>
                    <a:pt x="413" y="145"/>
                    <a:pt x="391" y="122"/>
                    <a:pt x="363" y="106"/>
                  </a:cubicBezTo>
                  <a:cubicBezTo>
                    <a:pt x="349" y="98"/>
                    <a:pt x="334" y="92"/>
                    <a:pt x="318" y="91"/>
                  </a:cubicBezTo>
                  <a:cubicBezTo>
                    <a:pt x="309" y="90"/>
                    <a:pt x="301" y="93"/>
                    <a:pt x="294" y="100"/>
                  </a:cubicBezTo>
                  <a:cubicBezTo>
                    <a:pt x="229" y="166"/>
                    <a:pt x="163" y="232"/>
                    <a:pt x="97" y="297"/>
                  </a:cubicBezTo>
                  <a:cubicBezTo>
                    <a:pt x="92" y="303"/>
                    <a:pt x="91" y="309"/>
                    <a:pt x="91" y="316"/>
                  </a:cubicBezTo>
                  <a:cubicBezTo>
                    <a:pt x="91" y="318"/>
                    <a:pt x="90" y="321"/>
                    <a:pt x="89" y="322"/>
                  </a:cubicBezTo>
                  <a:cubicBezTo>
                    <a:pt x="66" y="345"/>
                    <a:pt x="43" y="368"/>
                    <a:pt x="21" y="391"/>
                  </a:cubicBezTo>
                  <a:cubicBezTo>
                    <a:pt x="20" y="391"/>
                    <a:pt x="20" y="392"/>
                    <a:pt x="18" y="393"/>
                  </a:cubicBezTo>
                  <a:cubicBezTo>
                    <a:pt x="15" y="383"/>
                    <a:pt x="11" y="375"/>
                    <a:pt x="8" y="366"/>
                  </a:cubicBezTo>
                  <a:cubicBezTo>
                    <a:pt x="3" y="348"/>
                    <a:pt x="0" y="330"/>
                    <a:pt x="0" y="311"/>
                  </a:cubicBezTo>
                  <a:cubicBezTo>
                    <a:pt x="1" y="279"/>
                    <a:pt x="13" y="252"/>
                    <a:pt x="37" y="229"/>
                  </a:cubicBezTo>
                  <a:cubicBezTo>
                    <a:pt x="69" y="197"/>
                    <a:pt x="101" y="165"/>
                    <a:pt x="133" y="132"/>
                  </a:cubicBezTo>
                  <a:cubicBezTo>
                    <a:pt x="167" y="98"/>
                    <a:pt x="201" y="64"/>
                    <a:pt x="235" y="31"/>
                  </a:cubicBezTo>
                  <a:cubicBezTo>
                    <a:pt x="257" y="9"/>
                    <a:pt x="283" y="0"/>
                    <a:pt x="314" y="0"/>
                  </a:cubicBezTo>
                  <a:cubicBezTo>
                    <a:pt x="334" y="0"/>
                    <a:pt x="352" y="3"/>
                    <a:pt x="371" y="10"/>
                  </a:cubicBezTo>
                  <a:cubicBezTo>
                    <a:pt x="390" y="16"/>
                    <a:pt x="408" y="25"/>
                    <a:pt x="424" y="37"/>
                  </a:cubicBezTo>
                  <a:cubicBezTo>
                    <a:pt x="453" y="57"/>
                    <a:pt x="477" y="81"/>
                    <a:pt x="496" y="111"/>
                  </a:cubicBezTo>
                  <a:cubicBezTo>
                    <a:pt x="508" y="131"/>
                    <a:pt x="518" y="152"/>
                    <a:pt x="523" y="175"/>
                  </a:cubicBezTo>
                  <a:cubicBezTo>
                    <a:pt x="529" y="202"/>
                    <a:pt x="529" y="228"/>
                    <a:pt x="520" y="254"/>
                  </a:cubicBezTo>
                  <a:cubicBezTo>
                    <a:pt x="515" y="269"/>
                    <a:pt x="506" y="283"/>
                    <a:pt x="494" y="294"/>
                  </a:cubicBezTo>
                  <a:cubicBezTo>
                    <a:pt x="442" y="346"/>
                    <a:pt x="391" y="397"/>
                    <a:pt x="339" y="449"/>
                  </a:cubicBezTo>
                  <a:cubicBezTo>
                    <a:pt x="323" y="466"/>
                    <a:pt x="306" y="483"/>
                    <a:pt x="289" y="499"/>
                  </a:cubicBezTo>
                  <a:cubicBezTo>
                    <a:pt x="274" y="514"/>
                    <a:pt x="255" y="522"/>
                    <a:pt x="233" y="525"/>
                  </a:cubicBezTo>
                  <a:cubicBezTo>
                    <a:pt x="200" y="530"/>
                    <a:pt x="168" y="523"/>
                    <a:pt x="138" y="510"/>
                  </a:cubicBezTo>
                  <a:cubicBezTo>
                    <a:pt x="137" y="510"/>
                    <a:pt x="137" y="509"/>
                    <a:pt x="135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77F36245-9721-4A5C-AD86-873DB27E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880" y="4008664"/>
              <a:ext cx="1633538" cy="1660525"/>
            </a:xfrm>
            <a:custGeom>
              <a:avLst/>
              <a:gdLst>
                <a:gd name="T0" fmla="*/ 509 w 530"/>
                <a:gd name="T1" fmla="*/ 137 h 534"/>
                <a:gd name="T2" fmla="*/ 518 w 530"/>
                <a:gd name="T3" fmla="*/ 163 h 534"/>
                <a:gd name="T4" fmla="*/ 526 w 530"/>
                <a:gd name="T5" fmla="*/ 202 h 534"/>
                <a:gd name="T6" fmla="*/ 487 w 530"/>
                <a:gd name="T7" fmla="*/ 304 h 534"/>
                <a:gd name="T8" fmla="*/ 392 w 530"/>
                <a:gd name="T9" fmla="*/ 399 h 534"/>
                <a:gd name="T10" fmla="*/ 321 w 530"/>
                <a:gd name="T11" fmla="*/ 470 h 534"/>
                <a:gd name="T12" fmla="*/ 289 w 530"/>
                <a:gd name="T13" fmla="*/ 501 h 534"/>
                <a:gd name="T14" fmla="*/ 231 w 530"/>
                <a:gd name="T15" fmla="*/ 528 h 534"/>
                <a:gd name="T16" fmla="*/ 115 w 530"/>
                <a:gd name="T17" fmla="*/ 500 h 534"/>
                <a:gd name="T18" fmla="*/ 27 w 530"/>
                <a:gd name="T19" fmla="*/ 412 h 534"/>
                <a:gd name="T20" fmla="*/ 0 w 530"/>
                <a:gd name="T21" fmla="*/ 319 h 534"/>
                <a:gd name="T22" fmla="*/ 36 w 530"/>
                <a:gd name="T23" fmla="*/ 232 h 534"/>
                <a:gd name="T24" fmla="*/ 142 w 530"/>
                <a:gd name="T25" fmla="*/ 126 h 534"/>
                <a:gd name="T26" fmla="*/ 237 w 530"/>
                <a:gd name="T27" fmla="*/ 32 h 534"/>
                <a:gd name="T28" fmla="*/ 298 w 530"/>
                <a:gd name="T29" fmla="*/ 4 h 534"/>
                <a:gd name="T30" fmla="*/ 388 w 530"/>
                <a:gd name="T31" fmla="*/ 19 h 534"/>
                <a:gd name="T32" fmla="*/ 390 w 530"/>
                <a:gd name="T33" fmla="*/ 20 h 534"/>
                <a:gd name="T34" fmla="*/ 391 w 530"/>
                <a:gd name="T35" fmla="*/ 22 h 534"/>
                <a:gd name="T36" fmla="*/ 374 w 530"/>
                <a:gd name="T37" fmla="*/ 39 h 534"/>
                <a:gd name="T38" fmla="*/ 323 w 530"/>
                <a:gd name="T39" fmla="*/ 90 h 534"/>
                <a:gd name="T40" fmla="*/ 315 w 530"/>
                <a:gd name="T41" fmla="*/ 94 h 534"/>
                <a:gd name="T42" fmla="*/ 296 w 530"/>
                <a:gd name="T43" fmla="*/ 101 h 534"/>
                <a:gd name="T44" fmla="*/ 97 w 530"/>
                <a:gd name="T45" fmla="*/ 301 h 534"/>
                <a:gd name="T46" fmla="*/ 91 w 530"/>
                <a:gd name="T47" fmla="*/ 313 h 534"/>
                <a:gd name="T48" fmla="*/ 97 w 530"/>
                <a:gd name="T49" fmla="*/ 347 h 534"/>
                <a:gd name="T50" fmla="*/ 169 w 530"/>
                <a:gd name="T51" fmla="*/ 426 h 534"/>
                <a:gd name="T52" fmla="*/ 208 w 530"/>
                <a:gd name="T53" fmla="*/ 438 h 534"/>
                <a:gd name="T54" fmla="*/ 231 w 530"/>
                <a:gd name="T55" fmla="*/ 430 h 534"/>
                <a:gd name="T56" fmla="*/ 428 w 530"/>
                <a:gd name="T57" fmla="*/ 234 h 534"/>
                <a:gd name="T58" fmla="*/ 435 w 530"/>
                <a:gd name="T59" fmla="*/ 215 h 534"/>
                <a:gd name="T60" fmla="*/ 439 w 530"/>
                <a:gd name="T61" fmla="*/ 206 h 534"/>
                <a:gd name="T62" fmla="*/ 505 w 530"/>
                <a:gd name="T63" fmla="*/ 140 h 534"/>
                <a:gd name="T64" fmla="*/ 509 w 530"/>
                <a:gd name="T65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534">
                  <a:moveTo>
                    <a:pt x="509" y="137"/>
                  </a:moveTo>
                  <a:cubicBezTo>
                    <a:pt x="512" y="146"/>
                    <a:pt x="516" y="155"/>
                    <a:pt x="518" y="163"/>
                  </a:cubicBezTo>
                  <a:cubicBezTo>
                    <a:pt x="522" y="176"/>
                    <a:pt x="525" y="189"/>
                    <a:pt x="526" y="202"/>
                  </a:cubicBezTo>
                  <a:cubicBezTo>
                    <a:pt x="530" y="242"/>
                    <a:pt x="517" y="276"/>
                    <a:pt x="487" y="304"/>
                  </a:cubicBezTo>
                  <a:cubicBezTo>
                    <a:pt x="454" y="335"/>
                    <a:pt x="423" y="367"/>
                    <a:pt x="392" y="399"/>
                  </a:cubicBezTo>
                  <a:cubicBezTo>
                    <a:pt x="368" y="423"/>
                    <a:pt x="344" y="446"/>
                    <a:pt x="321" y="470"/>
                  </a:cubicBezTo>
                  <a:cubicBezTo>
                    <a:pt x="310" y="480"/>
                    <a:pt x="300" y="491"/>
                    <a:pt x="289" y="501"/>
                  </a:cubicBezTo>
                  <a:cubicBezTo>
                    <a:pt x="273" y="517"/>
                    <a:pt x="253" y="525"/>
                    <a:pt x="231" y="528"/>
                  </a:cubicBezTo>
                  <a:cubicBezTo>
                    <a:pt x="188" y="534"/>
                    <a:pt x="150" y="521"/>
                    <a:pt x="115" y="500"/>
                  </a:cubicBezTo>
                  <a:cubicBezTo>
                    <a:pt x="78" y="479"/>
                    <a:pt x="49" y="449"/>
                    <a:pt x="27" y="412"/>
                  </a:cubicBezTo>
                  <a:cubicBezTo>
                    <a:pt x="11" y="384"/>
                    <a:pt x="0" y="353"/>
                    <a:pt x="0" y="319"/>
                  </a:cubicBezTo>
                  <a:cubicBezTo>
                    <a:pt x="0" y="285"/>
                    <a:pt x="11" y="256"/>
                    <a:pt x="36" y="232"/>
                  </a:cubicBezTo>
                  <a:cubicBezTo>
                    <a:pt x="72" y="197"/>
                    <a:pt x="107" y="161"/>
                    <a:pt x="142" y="126"/>
                  </a:cubicBezTo>
                  <a:cubicBezTo>
                    <a:pt x="173" y="94"/>
                    <a:pt x="205" y="63"/>
                    <a:pt x="237" y="32"/>
                  </a:cubicBezTo>
                  <a:cubicBezTo>
                    <a:pt x="253" y="15"/>
                    <a:pt x="274" y="7"/>
                    <a:pt x="298" y="4"/>
                  </a:cubicBezTo>
                  <a:cubicBezTo>
                    <a:pt x="329" y="0"/>
                    <a:pt x="359" y="7"/>
                    <a:pt x="388" y="19"/>
                  </a:cubicBezTo>
                  <a:cubicBezTo>
                    <a:pt x="388" y="19"/>
                    <a:pt x="389" y="20"/>
                    <a:pt x="390" y="20"/>
                  </a:cubicBezTo>
                  <a:cubicBezTo>
                    <a:pt x="390" y="20"/>
                    <a:pt x="391" y="21"/>
                    <a:pt x="391" y="22"/>
                  </a:cubicBezTo>
                  <a:cubicBezTo>
                    <a:pt x="386" y="27"/>
                    <a:pt x="380" y="33"/>
                    <a:pt x="374" y="39"/>
                  </a:cubicBezTo>
                  <a:cubicBezTo>
                    <a:pt x="357" y="56"/>
                    <a:pt x="340" y="73"/>
                    <a:pt x="323" y="90"/>
                  </a:cubicBezTo>
                  <a:cubicBezTo>
                    <a:pt x="321" y="92"/>
                    <a:pt x="318" y="94"/>
                    <a:pt x="315" y="94"/>
                  </a:cubicBezTo>
                  <a:cubicBezTo>
                    <a:pt x="307" y="93"/>
                    <a:pt x="301" y="96"/>
                    <a:pt x="296" y="101"/>
                  </a:cubicBezTo>
                  <a:cubicBezTo>
                    <a:pt x="230" y="168"/>
                    <a:pt x="163" y="234"/>
                    <a:pt x="97" y="301"/>
                  </a:cubicBezTo>
                  <a:cubicBezTo>
                    <a:pt x="94" y="304"/>
                    <a:pt x="92" y="308"/>
                    <a:pt x="91" y="313"/>
                  </a:cubicBezTo>
                  <a:cubicBezTo>
                    <a:pt x="90" y="324"/>
                    <a:pt x="93" y="336"/>
                    <a:pt x="97" y="347"/>
                  </a:cubicBezTo>
                  <a:cubicBezTo>
                    <a:pt x="111" y="382"/>
                    <a:pt x="136" y="408"/>
                    <a:pt x="169" y="426"/>
                  </a:cubicBezTo>
                  <a:cubicBezTo>
                    <a:pt x="181" y="433"/>
                    <a:pt x="194" y="437"/>
                    <a:pt x="208" y="438"/>
                  </a:cubicBezTo>
                  <a:cubicBezTo>
                    <a:pt x="217" y="439"/>
                    <a:pt x="224" y="437"/>
                    <a:pt x="231" y="430"/>
                  </a:cubicBezTo>
                  <a:cubicBezTo>
                    <a:pt x="297" y="365"/>
                    <a:pt x="362" y="299"/>
                    <a:pt x="428" y="234"/>
                  </a:cubicBezTo>
                  <a:cubicBezTo>
                    <a:pt x="434" y="228"/>
                    <a:pt x="436" y="222"/>
                    <a:pt x="435" y="215"/>
                  </a:cubicBezTo>
                  <a:cubicBezTo>
                    <a:pt x="435" y="211"/>
                    <a:pt x="436" y="209"/>
                    <a:pt x="439" y="206"/>
                  </a:cubicBezTo>
                  <a:cubicBezTo>
                    <a:pt x="461" y="184"/>
                    <a:pt x="483" y="162"/>
                    <a:pt x="505" y="140"/>
                  </a:cubicBezTo>
                  <a:cubicBezTo>
                    <a:pt x="506" y="139"/>
                    <a:pt x="507" y="139"/>
                    <a:pt x="50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0F6207EB-4557-4C1E-BFE8-B59557AF7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293" y="3934052"/>
              <a:ext cx="808038" cy="823913"/>
            </a:xfrm>
            <a:custGeom>
              <a:avLst/>
              <a:gdLst>
                <a:gd name="T0" fmla="*/ 215 w 262"/>
                <a:gd name="T1" fmla="*/ 6 h 265"/>
                <a:gd name="T2" fmla="*/ 205 w 262"/>
                <a:gd name="T3" fmla="*/ 34 h 265"/>
                <a:gd name="T4" fmla="*/ 243 w 262"/>
                <a:gd name="T5" fmla="*/ 34 h 265"/>
                <a:gd name="T6" fmla="*/ 241 w 262"/>
                <a:gd name="T7" fmla="*/ 47 h 265"/>
                <a:gd name="T8" fmla="*/ 246 w 262"/>
                <a:gd name="T9" fmla="*/ 56 h 265"/>
                <a:gd name="T10" fmla="*/ 250 w 262"/>
                <a:gd name="T11" fmla="*/ 66 h 265"/>
                <a:gd name="T12" fmla="*/ 240 w 262"/>
                <a:gd name="T13" fmla="*/ 90 h 265"/>
                <a:gd name="T14" fmla="*/ 259 w 262"/>
                <a:gd name="T15" fmla="*/ 88 h 265"/>
                <a:gd name="T16" fmla="*/ 258 w 262"/>
                <a:gd name="T17" fmla="*/ 99 h 265"/>
                <a:gd name="T18" fmla="*/ 109 w 262"/>
                <a:gd name="T19" fmla="*/ 248 h 265"/>
                <a:gd name="T20" fmla="*/ 61 w 262"/>
                <a:gd name="T21" fmla="*/ 260 h 265"/>
                <a:gd name="T22" fmla="*/ 8 w 262"/>
                <a:gd name="T23" fmla="*/ 212 h 265"/>
                <a:gd name="T24" fmla="*/ 10 w 262"/>
                <a:gd name="T25" fmla="*/ 165 h 265"/>
                <a:gd name="T26" fmla="*/ 30 w 262"/>
                <a:gd name="T27" fmla="*/ 143 h 265"/>
                <a:gd name="T28" fmla="*/ 170 w 262"/>
                <a:gd name="T29" fmla="*/ 4 h 265"/>
                <a:gd name="T30" fmla="*/ 182 w 262"/>
                <a:gd name="T31" fmla="*/ 3 h 265"/>
                <a:gd name="T32" fmla="*/ 184 w 262"/>
                <a:gd name="T33" fmla="*/ 5 h 265"/>
                <a:gd name="T34" fmla="*/ 202 w 262"/>
                <a:gd name="T35" fmla="*/ 9 h 265"/>
                <a:gd name="T36" fmla="*/ 215 w 262"/>
                <a:gd name="T37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265">
                  <a:moveTo>
                    <a:pt x="215" y="6"/>
                  </a:moveTo>
                  <a:cubicBezTo>
                    <a:pt x="212" y="16"/>
                    <a:pt x="209" y="24"/>
                    <a:pt x="205" y="34"/>
                  </a:cubicBezTo>
                  <a:cubicBezTo>
                    <a:pt x="218" y="34"/>
                    <a:pt x="230" y="34"/>
                    <a:pt x="243" y="34"/>
                  </a:cubicBezTo>
                  <a:cubicBezTo>
                    <a:pt x="242" y="38"/>
                    <a:pt x="242" y="43"/>
                    <a:pt x="241" y="47"/>
                  </a:cubicBezTo>
                  <a:cubicBezTo>
                    <a:pt x="240" y="52"/>
                    <a:pt x="242" y="54"/>
                    <a:pt x="246" y="56"/>
                  </a:cubicBezTo>
                  <a:cubicBezTo>
                    <a:pt x="253" y="60"/>
                    <a:pt x="252" y="60"/>
                    <a:pt x="250" y="66"/>
                  </a:cubicBezTo>
                  <a:cubicBezTo>
                    <a:pt x="247" y="74"/>
                    <a:pt x="244" y="81"/>
                    <a:pt x="240" y="90"/>
                  </a:cubicBezTo>
                  <a:cubicBezTo>
                    <a:pt x="247" y="89"/>
                    <a:pt x="253" y="89"/>
                    <a:pt x="259" y="88"/>
                  </a:cubicBezTo>
                  <a:cubicBezTo>
                    <a:pt x="262" y="92"/>
                    <a:pt x="261" y="95"/>
                    <a:pt x="258" y="99"/>
                  </a:cubicBezTo>
                  <a:cubicBezTo>
                    <a:pt x="208" y="149"/>
                    <a:pt x="158" y="198"/>
                    <a:pt x="109" y="248"/>
                  </a:cubicBezTo>
                  <a:cubicBezTo>
                    <a:pt x="95" y="262"/>
                    <a:pt x="79" y="265"/>
                    <a:pt x="61" y="260"/>
                  </a:cubicBezTo>
                  <a:cubicBezTo>
                    <a:pt x="36" y="253"/>
                    <a:pt x="18" y="236"/>
                    <a:pt x="8" y="212"/>
                  </a:cubicBezTo>
                  <a:cubicBezTo>
                    <a:pt x="1" y="196"/>
                    <a:pt x="0" y="180"/>
                    <a:pt x="10" y="165"/>
                  </a:cubicBezTo>
                  <a:cubicBezTo>
                    <a:pt x="15" y="157"/>
                    <a:pt x="23" y="150"/>
                    <a:pt x="30" y="143"/>
                  </a:cubicBezTo>
                  <a:cubicBezTo>
                    <a:pt x="77" y="97"/>
                    <a:pt x="123" y="50"/>
                    <a:pt x="170" y="4"/>
                  </a:cubicBezTo>
                  <a:cubicBezTo>
                    <a:pt x="174" y="0"/>
                    <a:pt x="176" y="0"/>
                    <a:pt x="182" y="3"/>
                  </a:cubicBezTo>
                  <a:cubicBezTo>
                    <a:pt x="182" y="4"/>
                    <a:pt x="184" y="4"/>
                    <a:pt x="184" y="5"/>
                  </a:cubicBezTo>
                  <a:cubicBezTo>
                    <a:pt x="189" y="12"/>
                    <a:pt x="195" y="12"/>
                    <a:pt x="202" y="9"/>
                  </a:cubicBezTo>
                  <a:cubicBezTo>
                    <a:pt x="206" y="8"/>
                    <a:pt x="210" y="7"/>
                    <a:pt x="2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EBEF28AF-CFEA-47CD-B2CB-E274F171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143" y="3145064"/>
              <a:ext cx="768350" cy="788988"/>
            </a:xfrm>
            <a:custGeom>
              <a:avLst/>
              <a:gdLst>
                <a:gd name="T0" fmla="*/ 87 w 249"/>
                <a:gd name="T1" fmla="*/ 254 h 254"/>
                <a:gd name="T2" fmla="*/ 86 w 249"/>
                <a:gd name="T3" fmla="*/ 247 h 254"/>
                <a:gd name="T4" fmla="*/ 66 w 249"/>
                <a:gd name="T5" fmla="*/ 249 h 254"/>
                <a:gd name="T6" fmla="*/ 75 w 249"/>
                <a:gd name="T7" fmla="*/ 227 h 254"/>
                <a:gd name="T8" fmla="*/ 75 w 249"/>
                <a:gd name="T9" fmla="*/ 226 h 254"/>
                <a:gd name="T10" fmla="*/ 71 w 249"/>
                <a:gd name="T11" fmla="*/ 215 h 254"/>
                <a:gd name="T12" fmla="*/ 67 w 249"/>
                <a:gd name="T13" fmla="*/ 206 h 254"/>
                <a:gd name="T14" fmla="*/ 68 w 249"/>
                <a:gd name="T15" fmla="*/ 193 h 254"/>
                <a:gd name="T16" fmla="*/ 31 w 249"/>
                <a:gd name="T17" fmla="*/ 193 h 254"/>
                <a:gd name="T18" fmla="*/ 40 w 249"/>
                <a:gd name="T19" fmla="*/ 165 h 254"/>
                <a:gd name="T20" fmla="*/ 25 w 249"/>
                <a:gd name="T21" fmla="*/ 169 h 254"/>
                <a:gd name="T22" fmla="*/ 12 w 249"/>
                <a:gd name="T23" fmla="*/ 166 h 254"/>
                <a:gd name="T24" fmla="*/ 0 w 249"/>
                <a:gd name="T25" fmla="*/ 158 h 254"/>
                <a:gd name="T26" fmla="*/ 15 w 249"/>
                <a:gd name="T27" fmla="*/ 144 h 254"/>
                <a:gd name="T28" fmla="*/ 116 w 249"/>
                <a:gd name="T29" fmla="*/ 41 h 254"/>
                <a:gd name="T30" fmla="*/ 143 w 249"/>
                <a:gd name="T31" fmla="*/ 14 h 254"/>
                <a:gd name="T32" fmla="*/ 188 w 249"/>
                <a:gd name="T33" fmla="*/ 4 h 254"/>
                <a:gd name="T34" fmla="*/ 228 w 249"/>
                <a:gd name="T35" fmla="*/ 30 h 254"/>
                <a:gd name="T36" fmla="*/ 246 w 249"/>
                <a:gd name="T37" fmla="*/ 85 h 254"/>
                <a:gd name="T38" fmla="*/ 235 w 249"/>
                <a:gd name="T39" fmla="*/ 106 h 254"/>
                <a:gd name="T40" fmla="*/ 140 w 249"/>
                <a:gd name="T41" fmla="*/ 201 h 254"/>
                <a:gd name="T42" fmla="*/ 90 w 249"/>
                <a:gd name="T43" fmla="*/ 251 h 254"/>
                <a:gd name="T44" fmla="*/ 87 w 249"/>
                <a:gd name="T4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9" h="254">
                  <a:moveTo>
                    <a:pt x="87" y="254"/>
                  </a:moveTo>
                  <a:cubicBezTo>
                    <a:pt x="87" y="251"/>
                    <a:pt x="86" y="249"/>
                    <a:pt x="86" y="247"/>
                  </a:cubicBezTo>
                  <a:cubicBezTo>
                    <a:pt x="80" y="248"/>
                    <a:pt x="73" y="248"/>
                    <a:pt x="66" y="249"/>
                  </a:cubicBezTo>
                  <a:cubicBezTo>
                    <a:pt x="69" y="241"/>
                    <a:pt x="72" y="234"/>
                    <a:pt x="75" y="227"/>
                  </a:cubicBezTo>
                  <a:cubicBezTo>
                    <a:pt x="75" y="227"/>
                    <a:pt x="75" y="227"/>
                    <a:pt x="75" y="226"/>
                  </a:cubicBezTo>
                  <a:cubicBezTo>
                    <a:pt x="78" y="219"/>
                    <a:pt x="78" y="219"/>
                    <a:pt x="71" y="215"/>
                  </a:cubicBezTo>
                  <a:cubicBezTo>
                    <a:pt x="67" y="213"/>
                    <a:pt x="66" y="211"/>
                    <a:pt x="67" y="206"/>
                  </a:cubicBezTo>
                  <a:cubicBezTo>
                    <a:pt x="68" y="202"/>
                    <a:pt x="68" y="197"/>
                    <a:pt x="68" y="193"/>
                  </a:cubicBezTo>
                  <a:cubicBezTo>
                    <a:pt x="56" y="193"/>
                    <a:pt x="44" y="193"/>
                    <a:pt x="31" y="193"/>
                  </a:cubicBezTo>
                  <a:cubicBezTo>
                    <a:pt x="34" y="183"/>
                    <a:pt x="37" y="175"/>
                    <a:pt x="40" y="165"/>
                  </a:cubicBezTo>
                  <a:cubicBezTo>
                    <a:pt x="35" y="167"/>
                    <a:pt x="30" y="167"/>
                    <a:pt x="25" y="169"/>
                  </a:cubicBezTo>
                  <a:cubicBezTo>
                    <a:pt x="20" y="170"/>
                    <a:pt x="16" y="170"/>
                    <a:pt x="12" y="166"/>
                  </a:cubicBezTo>
                  <a:cubicBezTo>
                    <a:pt x="8" y="163"/>
                    <a:pt x="4" y="161"/>
                    <a:pt x="0" y="158"/>
                  </a:cubicBezTo>
                  <a:cubicBezTo>
                    <a:pt x="5" y="153"/>
                    <a:pt x="10" y="149"/>
                    <a:pt x="15" y="144"/>
                  </a:cubicBezTo>
                  <a:cubicBezTo>
                    <a:pt x="49" y="109"/>
                    <a:pt x="83" y="75"/>
                    <a:pt x="116" y="41"/>
                  </a:cubicBezTo>
                  <a:cubicBezTo>
                    <a:pt x="125" y="32"/>
                    <a:pt x="134" y="23"/>
                    <a:pt x="143" y="14"/>
                  </a:cubicBezTo>
                  <a:cubicBezTo>
                    <a:pt x="156" y="2"/>
                    <a:pt x="172" y="0"/>
                    <a:pt x="188" y="4"/>
                  </a:cubicBezTo>
                  <a:cubicBezTo>
                    <a:pt x="204" y="9"/>
                    <a:pt x="218" y="18"/>
                    <a:pt x="228" y="30"/>
                  </a:cubicBezTo>
                  <a:cubicBezTo>
                    <a:pt x="242" y="46"/>
                    <a:pt x="249" y="64"/>
                    <a:pt x="246" y="85"/>
                  </a:cubicBezTo>
                  <a:cubicBezTo>
                    <a:pt x="245" y="93"/>
                    <a:pt x="241" y="100"/>
                    <a:pt x="235" y="106"/>
                  </a:cubicBezTo>
                  <a:cubicBezTo>
                    <a:pt x="203" y="138"/>
                    <a:pt x="172" y="169"/>
                    <a:pt x="140" y="201"/>
                  </a:cubicBezTo>
                  <a:cubicBezTo>
                    <a:pt x="124" y="218"/>
                    <a:pt x="107" y="234"/>
                    <a:pt x="90" y="251"/>
                  </a:cubicBezTo>
                  <a:cubicBezTo>
                    <a:pt x="90" y="252"/>
                    <a:pt x="89" y="253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8519E02-3653-4B58-920B-A8D9017AF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130" y="4267427"/>
              <a:ext cx="454025" cy="454025"/>
            </a:xfrm>
            <a:custGeom>
              <a:avLst/>
              <a:gdLst>
                <a:gd name="T0" fmla="*/ 19 w 147"/>
                <a:gd name="T1" fmla="*/ 0 h 146"/>
                <a:gd name="T2" fmla="*/ 31 w 147"/>
                <a:gd name="T3" fmla="*/ 6 h 146"/>
                <a:gd name="T4" fmla="*/ 140 w 147"/>
                <a:gd name="T5" fmla="*/ 115 h 146"/>
                <a:gd name="T6" fmla="*/ 145 w 147"/>
                <a:gd name="T7" fmla="*/ 133 h 146"/>
                <a:gd name="T8" fmla="*/ 132 w 147"/>
                <a:gd name="T9" fmla="*/ 145 h 146"/>
                <a:gd name="T10" fmla="*/ 115 w 147"/>
                <a:gd name="T11" fmla="*/ 139 h 146"/>
                <a:gd name="T12" fmla="*/ 18 w 147"/>
                <a:gd name="T13" fmla="*/ 42 h 146"/>
                <a:gd name="T14" fmla="*/ 6 w 147"/>
                <a:gd name="T15" fmla="*/ 30 h 146"/>
                <a:gd name="T16" fmla="*/ 3 w 147"/>
                <a:gd name="T17" fmla="*/ 11 h 146"/>
                <a:gd name="T18" fmla="*/ 19 w 147"/>
                <a:gd name="T19" fmla="*/ 1 h 146"/>
                <a:gd name="T20" fmla="*/ 19 w 147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9" y="0"/>
                  </a:moveTo>
                  <a:cubicBezTo>
                    <a:pt x="23" y="2"/>
                    <a:pt x="28" y="3"/>
                    <a:pt x="31" y="6"/>
                  </a:cubicBezTo>
                  <a:cubicBezTo>
                    <a:pt x="67" y="42"/>
                    <a:pt x="104" y="79"/>
                    <a:pt x="140" y="115"/>
                  </a:cubicBezTo>
                  <a:cubicBezTo>
                    <a:pt x="145" y="120"/>
                    <a:pt x="147" y="126"/>
                    <a:pt x="145" y="133"/>
                  </a:cubicBezTo>
                  <a:cubicBezTo>
                    <a:pt x="143" y="139"/>
                    <a:pt x="138" y="143"/>
                    <a:pt x="132" y="145"/>
                  </a:cubicBezTo>
                  <a:cubicBezTo>
                    <a:pt x="125" y="146"/>
                    <a:pt x="120" y="143"/>
                    <a:pt x="115" y="139"/>
                  </a:cubicBezTo>
                  <a:cubicBezTo>
                    <a:pt x="83" y="107"/>
                    <a:pt x="51" y="74"/>
                    <a:pt x="18" y="42"/>
                  </a:cubicBezTo>
                  <a:cubicBezTo>
                    <a:pt x="14" y="38"/>
                    <a:pt x="10" y="34"/>
                    <a:pt x="6" y="30"/>
                  </a:cubicBezTo>
                  <a:cubicBezTo>
                    <a:pt x="1" y="24"/>
                    <a:pt x="0" y="18"/>
                    <a:pt x="3" y="11"/>
                  </a:cubicBezTo>
                  <a:cubicBezTo>
                    <a:pt x="6" y="4"/>
                    <a:pt x="11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8C23A0B5-02CC-46C1-93A3-4C415E9D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043" y="3530827"/>
              <a:ext cx="576263" cy="244475"/>
            </a:xfrm>
            <a:custGeom>
              <a:avLst/>
              <a:gdLst>
                <a:gd name="T0" fmla="*/ 0 w 187"/>
                <a:gd name="T1" fmla="*/ 19 h 79"/>
                <a:gd name="T2" fmla="*/ 23 w 187"/>
                <a:gd name="T3" fmla="*/ 3 h 79"/>
                <a:gd name="T4" fmla="*/ 108 w 187"/>
                <a:gd name="T5" fmla="*/ 26 h 79"/>
                <a:gd name="T6" fmla="*/ 173 w 187"/>
                <a:gd name="T7" fmla="*/ 43 h 79"/>
                <a:gd name="T8" fmla="*/ 185 w 187"/>
                <a:gd name="T9" fmla="*/ 63 h 79"/>
                <a:gd name="T10" fmla="*/ 164 w 187"/>
                <a:gd name="T11" fmla="*/ 76 h 79"/>
                <a:gd name="T12" fmla="*/ 106 w 187"/>
                <a:gd name="T13" fmla="*/ 61 h 79"/>
                <a:gd name="T14" fmla="*/ 19 w 187"/>
                <a:gd name="T15" fmla="*/ 37 h 79"/>
                <a:gd name="T16" fmla="*/ 3 w 187"/>
                <a:gd name="T17" fmla="*/ 27 h 79"/>
                <a:gd name="T18" fmla="*/ 0 w 187"/>
                <a:gd name="T1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79">
                  <a:moveTo>
                    <a:pt x="0" y="19"/>
                  </a:moveTo>
                  <a:cubicBezTo>
                    <a:pt x="1" y="8"/>
                    <a:pt x="12" y="0"/>
                    <a:pt x="23" y="3"/>
                  </a:cubicBezTo>
                  <a:cubicBezTo>
                    <a:pt x="52" y="11"/>
                    <a:pt x="80" y="18"/>
                    <a:pt x="108" y="26"/>
                  </a:cubicBezTo>
                  <a:cubicBezTo>
                    <a:pt x="130" y="32"/>
                    <a:pt x="151" y="37"/>
                    <a:pt x="173" y="43"/>
                  </a:cubicBezTo>
                  <a:cubicBezTo>
                    <a:pt x="181" y="45"/>
                    <a:pt x="187" y="55"/>
                    <a:pt x="185" y="63"/>
                  </a:cubicBezTo>
                  <a:cubicBezTo>
                    <a:pt x="182" y="73"/>
                    <a:pt x="173" y="79"/>
                    <a:pt x="164" y="76"/>
                  </a:cubicBezTo>
                  <a:cubicBezTo>
                    <a:pt x="145" y="71"/>
                    <a:pt x="125" y="66"/>
                    <a:pt x="106" y="61"/>
                  </a:cubicBezTo>
                  <a:cubicBezTo>
                    <a:pt x="77" y="53"/>
                    <a:pt x="48" y="45"/>
                    <a:pt x="19" y="37"/>
                  </a:cubicBezTo>
                  <a:cubicBezTo>
                    <a:pt x="12" y="36"/>
                    <a:pt x="6" y="34"/>
                    <a:pt x="3" y="27"/>
                  </a:cubicBezTo>
                  <a:cubicBezTo>
                    <a:pt x="1" y="25"/>
                    <a:pt x="1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700B5E77-9895-41A7-B85D-9F6628BF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018" y="4400777"/>
              <a:ext cx="236538" cy="584200"/>
            </a:xfrm>
            <a:custGeom>
              <a:avLst/>
              <a:gdLst>
                <a:gd name="T0" fmla="*/ 77 w 77"/>
                <a:gd name="T1" fmla="*/ 170 h 188"/>
                <a:gd name="T2" fmla="*/ 64 w 77"/>
                <a:gd name="T3" fmla="*/ 186 h 188"/>
                <a:gd name="T4" fmla="*/ 44 w 77"/>
                <a:gd name="T5" fmla="*/ 176 h 188"/>
                <a:gd name="T6" fmla="*/ 36 w 77"/>
                <a:gd name="T7" fmla="*/ 149 h 188"/>
                <a:gd name="T8" fmla="*/ 26 w 77"/>
                <a:gd name="T9" fmla="*/ 109 h 188"/>
                <a:gd name="T10" fmla="*/ 7 w 77"/>
                <a:gd name="T11" fmla="*/ 39 h 188"/>
                <a:gd name="T12" fmla="*/ 3 w 77"/>
                <a:gd name="T13" fmla="*/ 26 h 188"/>
                <a:gd name="T14" fmla="*/ 16 w 77"/>
                <a:gd name="T15" fmla="*/ 2 h 188"/>
                <a:gd name="T16" fmla="*/ 36 w 77"/>
                <a:gd name="T17" fmla="*/ 17 h 188"/>
                <a:gd name="T18" fmla="*/ 50 w 77"/>
                <a:gd name="T19" fmla="*/ 66 h 188"/>
                <a:gd name="T20" fmla="*/ 68 w 77"/>
                <a:gd name="T21" fmla="*/ 135 h 188"/>
                <a:gd name="T22" fmla="*/ 75 w 77"/>
                <a:gd name="T23" fmla="*/ 162 h 188"/>
                <a:gd name="T24" fmla="*/ 77 w 77"/>
                <a:gd name="T25" fmla="*/ 17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88">
                  <a:moveTo>
                    <a:pt x="77" y="170"/>
                  </a:moveTo>
                  <a:cubicBezTo>
                    <a:pt x="76" y="177"/>
                    <a:pt x="71" y="185"/>
                    <a:pt x="64" y="186"/>
                  </a:cubicBezTo>
                  <a:cubicBezTo>
                    <a:pt x="56" y="188"/>
                    <a:pt x="47" y="184"/>
                    <a:pt x="44" y="176"/>
                  </a:cubicBezTo>
                  <a:cubicBezTo>
                    <a:pt x="41" y="167"/>
                    <a:pt x="39" y="158"/>
                    <a:pt x="36" y="149"/>
                  </a:cubicBezTo>
                  <a:cubicBezTo>
                    <a:pt x="33" y="136"/>
                    <a:pt x="29" y="123"/>
                    <a:pt x="26" y="109"/>
                  </a:cubicBezTo>
                  <a:cubicBezTo>
                    <a:pt x="20" y="86"/>
                    <a:pt x="13" y="62"/>
                    <a:pt x="7" y="39"/>
                  </a:cubicBezTo>
                  <a:cubicBezTo>
                    <a:pt x="6" y="34"/>
                    <a:pt x="5" y="30"/>
                    <a:pt x="3" y="26"/>
                  </a:cubicBezTo>
                  <a:cubicBezTo>
                    <a:pt x="0" y="15"/>
                    <a:pt x="5" y="5"/>
                    <a:pt x="16" y="2"/>
                  </a:cubicBezTo>
                  <a:cubicBezTo>
                    <a:pt x="23" y="0"/>
                    <a:pt x="34" y="6"/>
                    <a:pt x="36" y="17"/>
                  </a:cubicBezTo>
                  <a:cubicBezTo>
                    <a:pt x="40" y="33"/>
                    <a:pt x="45" y="50"/>
                    <a:pt x="50" y="66"/>
                  </a:cubicBezTo>
                  <a:cubicBezTo>
                    <a:pt x="56" y="89"/>
                    <a:pt x="62" y="112"/>
                    <a:pt x="68" y="135"/>
                  </a:cubicBezTo>
                  <a:cubicBezTo>
                    <a:pt x="70" y="144"/>
                    <a:pt x="73" y="153"/>
                    <a:pt x="75" y="162"/>
                  </a:cubicBezTo>
                  <a:cubicBezTo>
                    <a:pt x="76" y="165"/>
                    <a:pt x="76" y="167"/>
                    <a:pt x="77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57FEB31-CD4C-4994-AABE-9ED9DA0B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655" y="4127727"/>
              <a:ext cx="576263" cy="234950"/>
            </a:xfrm>
            <a:custGeom>
              <a:avLst/>
              <a:gdLst>
                <a:gd name="T0" fmla="*/ 169 w 187"/>
                <a:gd name="T1" fmla="*/ 76 h 76"/>
                <a:gd name="T2" fmla="*/ 152 w 187"/>
                <a:gd name="T3" fmla="*/ 72 h 76"/>
                <a:gd name="T4" fmla="*/ 92 w 187"/>
                <a:gd name="T5" fmla="*/ 56 h 76"/>
                <a:gd name="T6" fmla="*/ 14 w 187"/>
                <a:gd name="T7" fmla="*/ 35 h 76"/>
                <a:gd name="T8" fmla="*/ 2 w 187"/>
                <a:gd name="T9" fmla="*/ 15 h 76"/>
                <a:gd name="T10" fmla="*/ 23 w 187"/>
                <a:gd name="T11" fmla="*/ 2 h 76"/>
                <a:gd name="T12" fmla="*/ 68 w 187"/>
                <a:gd name="T13" fmla="*/ 14 h 76"/>
                <a:gd name="T14" fmla="*/ 137 w 187"/>
                <a:gd name="T15" fmla="*/ 32 h 76"/>
                <a:gd name="T16" fmla="*/ 174 w 187"/>
                <a:gd name="T17" fmla="*/ 43 h 76"/>
                <a:gd name="T18" fmla="*/ 186 w 187"/>
                <a:gd name="T19" fmla="*/ 56 h 76"/>
                <a:gd name="T20" fmla="*/ 177 w 187"/>
                <a:gd name="T21" fmla="*/ 74 h 76"/>
                <a:gd name="T22" fmla="*/ 169 w 187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6">
                  <a:moveTo>
                    <a:pt x="169" y="76"/>
                  </a:moveTo>
                  <a:cubicBezTo>
                    <a:pt x="163" y="75"/>
                    <a:pt x="158" y="74"/>
                    <a:pt x="152" y="72"/>
                  </a:cubicBezTo>
                  <a:cubicBezTo>
                    <a:pt x="132" y="67"/>
                    <a:pt x="112" y="61"/>
                    <a:pt x="92" y="56"/>
                  </a:cubicBezTo>
                  <a:cubicBezTo>
                    <a:pt x="66" y="49"/>
                    <a:pt x="40" y="42"/>
                    <a:pt x="14" y="35"/>
                  </a:cubicBezTo>
                  <a:cubicBezTo>
                    <a:pt x="6" y="33"/>
                    <a:pt x="0" y="23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8" y="6"/>
                    <a:pt x="53" y="10"/>
                    <a:pt x="68" y="14"/>
                  </a:cubicBezTo>
                  <a:cubicBezTo>
                    <a:pt x="91" y="20"/>
                    <a:pt x="114" y="26"/>
                    <a:pt x="137" y="32"/>
                  </a:cubicBezTo>
                  <a:cubicBezTo>
                    <a:pt x="149" y="36"/>
                    <a:pt x="162" y="39"/>
                    <a:pt x="174" y="43"/>
                  </a:cubicBezTo>
                  <a:cubicBezTo>
                    <a:pt x="181" y="45"/>
                    <a:pt x="185" y="49"/>
                    <a:pt x="186" y="56"/>
                  </a:cubicBezTo>
                  <a:cubicBezTo>
                    <a:pt x="187" y="64"/>
                    <a:pt x="184" y="70"/>
                    <a:pt x="177" y="74"/>
                  </a:cubicBezTo>
                  <a:cubicBezTo>
                    <a:pt x="174" y="75"/>
                    <a:pt x="171" y="76"/>
                    <a:pt x="1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6E29811-C3A0-4C15-B39F-3B0B9C5A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405" y="2914877"/>
              <a:ext cx="233363" cy="584200"/>
            </a:xfrm>
            <a:custGeom>
              <a:avLst/>
              <a:gdLst>
                <a:gd name="T0" fmla="*/ 0 w 76"/>
                <a:gd name="T1" fmla="*/ 19 h 188"/>
                <a:gd name="T2" fmla="*/ 13 w 76"/>
                <a:gd name="T3" fmla="*/ 2 h 188"/>
                <a:gd name="T4" fmla="*/ 32 w 76"/>
                <a:gd name="T5" fmla="*/ 12 h 188"/>
                <a:gd name="T6" fmla="*/ 42 w 76"/>
                <a:gd name="T7" fmla="*/ 45 h 188"/>
                <a:gd name="T8" fmla="*/ 61 w 76"/>
                <a:gd name="T9" fmla="*/ 118 h 188"/>
                <a:gd name="T10" fmla="*/ 73 w 76"/>
                <a:gd name="T11" fmla="*/ 163 h 188"/>
                <a:gd name="T12" fmla="*/ 62 w 76"/>
                <a:gd name="T13" fmla="*/ 186 h 188"/>
                <a:gd name="T14" fmla="*/ 40 w 76"/>
                <a:gd name="T15" fmla="*/ 172 h 188"/>
                <a:gd name="T16" fmla="*/ 27 w 76"/>
                <a:gd name="T17" fmla="*/ 123 h 188"/>
                <a:gd name="T18" fmla="*/ 12 w 76"/>
                <a:gd name="T19" fmla="*/ 64 h 188"/>
                <a:gd name="T20" fmla="*/ 1 w 76"/>
                <a:gd name="T21" fmla="*/ 27 h 188"/>
                <a:gd name="T22" fmla="*/ 0 w 76"/>
                <a:gd name="T23" fmla="*/ 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88">
                  <a:moveTo>
                    <a:pt x="0" y="19"/>
                  </a:moveTo>
                  <a:cubicBezTo>
                    <a:pt x="0" y="11"/>
                    <a:pt x="6" y="4"/>
                    <a:pt x="13" y="2"/>
                  </a:cubicBezTo>
                  <a:cubicBezTo>
                    <a:pt x="21" y="0"/>
                    <a:pt x="30" y="4"/>
                    <a:pt x="32" y="12"/>
                  </a:cubicBezTo>
                  <a:cubicBezTo>
                    <a:pt x="36" y="23"/>
                    <a:pt x="39" y="34"/>
                    <a:pt x="42" y="45"/>
                  </a:cubicBezTo>
                  <a:cubicBezTo>
                    <a:pt x="48" y="69"/>
                    <a:pt x="55" y="93"/>
                    <a:pt x="61" y="118"/>
                  </a:cubicBezTo>
                  <a:cubicBezTo>
                    <a:pt x="65" y="133"/>
                    <a:pt x="69" y="148"/>
                    <a:pt x="73" y="163"/>
                  </a:cubicBezTo>
                  <a:cubicBezTo>
                    <a:pt x="76" y="173"/>
                    <a:pt x="71" y="183"/>
                    <a:pt x="62" y="186"/>
                  </a:cubicBezTo>
                  <a:cubicBezTo>
                    <a:pt x="52" y="188"/>
                    <a:pt x="43" y="182"/>
                    <a:pt x="40" y="172"/>
                  </a:cubicBezTo>
                  <a:cubicBezTo>
                    <a:pt x="36" y="155"/>
                    <a:pt x="31" y="139"/>
                    <a:pt x="27" y="123"/>
                  </a:cubicBezTo>
                  <a:cubicBezTo>
                    <a:pt x="22" y="103"/>
                    <a:pt x="17" y="84"/>
                    <a:pt x="12" y="64"/>
                  </a:cubicBezTo>
                  <a:cubicBezTo>
                    <a:pt x="8" y="52"/>
                    <a:pt x="5" y="39"/>
                    <a:pt x="1" y="27"/>
                  </a:cubicBezTo>
                  <a:cubicBezTo>
                    <a:pt x="1" y="24"/>
                    <a:pt x="0" y="21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71CD4A39-EAE7-4012-90AB-B19C3A13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218" y="3179989"/>
              <a:ext cx="452438" cy="458788"/>
            </a:xfrm>
            <a:custGeom>
              <a:avLst/>
              <a:gdLst>
                <a:gd name="T0" fmla="*/ 20 w 147"/>
                <a:gd name="T1" fmla="*/ 0 h 148"/>
                <a:gd name="T2" fmla="*/ 32 w 147"/>
                <a:gd name="T3" fmla="*/ 7 h 148"/>
                <a:gd name="T4" fmla="*/ 140 w 147"/>
                <a:gd name="T5" fmla="*/ 116 h 148"/>
                <a:gd name="T6" fmla="*/ 144 w 147"/>
                <a:gd name="T7" fmla="*/ 137 h 148"/>
                <a:gd name="T8" fmla="*/ 123 w 147"/>
                <a:gd name="T9" fmla="*/ 144 h 148"/>
                <a:gd name="T10" fmla="*/ 111 w 147"/>
                <a:gd name="T11" fmla="*/ 135 h 148"/>
                <a:gd name="T12" fmla="*/ 8 w 147"/>
                <a:gd name="T13" fmla="*/ 32 h 148"/>
                <a:gd name="T14" fmla="*/ 3 w 147"/>
                <a:gd name="T15" fmla="*/ 12 h 148"/>
                <a:gd name="T16" fmla="*/ 19 w 147"/>
                <a:gd name="T17" fmla="*/ 1 h 148"/>
                <a:gd name="T18" fmla="*/ 20 w 147"/>
                <a:gd name="T1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8">
                  <a:moveTo>
                    <a:pt x="20" y="0"/>
                  </a:moveTo>
                  <a:cubicBezTo>
                    <a:pt x="24" y="2"/>
                    <a:pt x="29" y="4"/>
                    <a:pt x="32" y="7"/>
                  </a:cubicBezTo>
                  <a:cubicBezTo>
                    <a:pt x="68" y="43"/>
                    <a:pt x="104" y="79"/>
                    <a:pt x="140" y="116"/>
                  </a:cubicBezTo>
                  <a:cubicBezTo>
                    <a:pt x="147" y="122"/>
                    <a:pt x="147" y="132"/>
                    <a:pt x="144" y="137"/>
                  </a:cubicBezTo>
                  <a:cubicBezTo>
                    <a:pt x="139" y="144"/>
                    <a:pt x="131" y="148"/>
                    <a:pt x="123" y="144"/>
                  </a:cubicBezTo>
                  <a:cubicBezTo>
                    <a:pt x="118" y="142"/>
                    <a:pt x="115" y="138"/>
                    <a:pt x="111" y="135"/>
                  </a:cubicBezTo>
                  <a:cubicBezTo>
                    <a:pt x="77" y="100"/>
                    <a:pt x="42" y="66"/>
                    <a:pt x="8" y="32"/>
                  </a:cubicBezTo>
                  <a:cubicBezTo>
                    <a:pt x="3" y="26"/>
                    <a:pt x="0" y="20"/>
                    <a:pt x="3" y="12"/>
                  </a:cubicBezTo>
                  <a:cubicBezTo>
                    <a:pt x="6" y="6"/>
                    <a:pt x="12" y="1"/>
                    <a:pt x="19" y="1"/>
                  </a:cubicBezTo>
                  <a:cubicBezTo>
                    <a:pt x="19" y="1"/>
                    <a:pt x="19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76">
            <a:extLst>
              <a:ext uri="{FF2B5EF4-FFF2-40B4-BE49-F238E27FC236}">
                <a16:creationId xmlns:a16="http://schemas.microsoft.com/office/drawing/2014/main" id="{CC0644AF-592F-498F-AE15-20CCAE0A680D}"/>
              </a:ext>
            </a:extLst>
          </p:cNvPr>
          <p:cNvGrpSpPr/>
          <p:nvPr/>
        </p:nvGrpSpPr>
        <p:grpSpPr>
          <a:xfrm>
            <a:off x="8247284" y="3965048"/>
            <a:ext cx="466340" cy="410955"/>
            <a:chOff x="2341563" y="119063"/>
            <a:chExt cx="7512050" cy="661987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B9C9B22-AE80-476E-9846-F24C89A6A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563" y="119063"/>
              <a:ext cx="7512050" cy="6619875"/>
            </a:xfrm>
            <a:custGeom>
              <a:avLst/>
              <a:gdLst>
                <a:gd name="T0" fmla="*/ 2422 w 2440"/>
                <a:gd name="T1" fmla="*/ 1985 h 2132"/>
                <a:gd name="T2" fmla="*/ 2422 w 2440"/>
                <a:gd name="T3" fmla="*/ 1985 h 2132"/>
                <a:gd name="T4" fmla="*/ 1305 w 2440"/>
                <a:gd name="T5" fmla="*/ 49 h 2132"/>
                <a:gd name="T6" fmla="*/ 1220 w 2440"/>
                <a:gd name="T7" fmla="*/ 0 h 2132"/>
                <a:gd name="T8" fmla="*/ 1135 w 2440"/>
                <a:gd name="T9" fmla="*/ 49 h 2132"/>
                <a:gd name="T10" fmla="*/ 17 w 2440"/>
                <a:gd name="T11" fmla="*/ 1985 h 2132"/>
                <a:gd name="T12" fmla="*/ 17 w 2440"/>
                <a:gd name="T13" fmla="*/ 2083 h 2132"/>
                <a:gd name="T14" fmla="*/ 102 w 2440"/>
                <a:gd name="T15" fmla="*/ 2132 h 2132"/>
                <a:gd name="T16" fmla="*/ 2337 w 2440"/>
                <a:gd name="T17" fmla="*/ 2132 h 2132"/>
                <a:gd name="T18" fmla="*/ 2422 w 2440"/>
                <a:gd name="T19" fmla="*/ 2083 h 2132"/>
                <a:gd name="T20" fmla="*/ 2422 w 2440"/>
                <a:gd name="T21" fmla="*/ 1985 h 2132"/>
                <a:gd name="T22" fmla="*/ 340 w 2440"/>
                <a:gd name="T23" fmla="*/ 1897 h 2132"/>
                <a:gd name="T24" fmla="*/ 1220 w 2440"/>
                <a:gd name="T25" fmla="*/ 373 h 2132"/>
                <a:gd name="T26" fmla="*/ 2100 w 2440"/>
                <a:gd name="T27" fmla="*/ 1897 h 2132"/>
                <a:gd name="T28" fmla="*/ 340 w 2440"/>
                <a:gd name="T29" fmla="*/ 1897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0" h="2132">
                  <a:moveTo>
                    <a:pt x="2422" y="1985"/>
                  </a:moveTo>
                  <a:cubicBezTo>
                    <a:pt x="2422" y="1985"/>
                    <a:pt x="2422" y="1985"/>
                    <a:pt x="2422" y="1985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287" y="19"/>
                    <a:pt x="1255" y="0"/>
                    <a:pt x="1220" y="0"/>
                  </a:cubicBezTo>
                  <a:cubicBezTo>
                    <a:pt x="1185" y="0"/>
                    <a:pt x="1152" y="19"/>
                    <a:pt x="1135" y="49"/>
                  </a:cubicBezTo>
                  <a:cubicBezTo>
                    <a:pt x="17" y="1985"/>
                    <a:pt x="17" y="1985"/>
                    <a:pt x="17" y="1985"/>
                  </a:cubicBezTo>
                  <a:cubicBezTo>
                    <a:pt x="0" y="2015"/>
                    <a:pt x="0" y="2053"/>
                    <a:pt x="17" y="2083"/>
                  </a:cubicBezTo>
                  <a:cubicBezTo>
                    <a:pt x="35" y="2113"/>
                    <a:pt x="67" y="2132"/>
                    <a:pt x="102" y="2132"/>
                  </a:cubicBezTo>
                  <a:cubicBezTo>
                    <a:pt x="2337" y="2132"/>
                    <a:pt x="2337" y="2132"/>
                    <a:pt x="2337" y="2132"/>
                  </a:cubicBezTo>
                  <a:cubicBezTo>
                    <a:pt x="2372" y="2132"/>
                    <a:pt x="2405" y="2113"/>
                    <a:pt x="2422" y="2083"/>
                  </a:cubicBezTo>
                  <a:cubicBezTo>
                    <a:pt x="2440" y="2053"/>
                    <a:pt x="2440" y="2015"/>
                    <a:pt x="2422" y="1985"/>
                  </a:cubicBezTo>
                  <a:close/>
                  <a:moveTo>
                    <a:pt x="340" y="1897"/>
                  </a:moveTo>
                  <a:cubicBezTo>
                    <a:pt x="1220" y="373"/>
                    <a:pt x="1220" y="373"/>
                    <a:pt x="1220" y="373"/>
                  </a:cubicBezTo>
                  <a:cubicBezTo>
                    <a:pt x="2100" y="1897"/>
                    <a:pt x="2100" y="1897"/>
                    <a:pt x="2100" y="1897"/>
                  </a:cubicBezTo>
                  <a:lnTo>
                    <a:pt x="340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45D406A-82C1-4D3D-9FC5-7A4EBEE4E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6" y="2305051"/>
              <a:ext cx="746125" cy="2393950"/>
            </a:xfrm>
            <a:custGeom>
              <a:avLst/>
              <a:gdLst>
                <a:gd name="T0" fmla="*/ 32 w 242"/>
                <a:gd name="T1" fmla="*/ 635 h 771"/>
                <a:gd name="T2" fmla="*/ 57 w 242"/>
                <a:gd name="T3" fmla="*/ 737 h 771"/>
                <a:gd name="T4" fmla="*/ 117 w 242"/>
                <a:gd name="T5" fmla="*/ 771 h 771"/>
                <a:gd name="T6" fmla="*/ 125 w 242"/>
                <a:gd name="T7" fmla="*/ 771 h 771"/>
                <a:gd name="T8" fmla="*/ 185 w 242"/>
                <a:gd name="T9" fmla="*/ 737 h 771"/>
                <a:gd name="T10" fmla="*/ 209 w 242"/>
                <a:gd name="T11" fmla="*/ 635 h 771"/>
                <a:gd name="T12" fmla="*/ 235 w 242"/>
                <a:gd name="T13" fmla="*/ 280 h 771"/>
                <a:gd name="T14" fmla="*/ 242 w 242"/>
                <a:gd name="T15" fmla="*/ 131 h 771"/>
                <a:gd name="T16" fmla="*/ 207 w 242"/>
                <a:gd name="T17" fmla="*/ 35 h 771"/>
                <a:gd name="T18" fmla="*/ 121 w 242"/>
                <a:gd name="T19" fmla="*/ 0 h 771"/>
                <a:gd name="T20" fmla="*/ 34 w 242"/>
                <a:gd name="T21" fmla="*/ 35 h 771"/>
                <a:gd name="T22" fmla="*/ 0 w 242"/>
                <a:gd name="T23" fmla="*/ 131 h 771"/>
                <a:gd name="T24" fmla="*/ 7 w 242"/>
                <a:gd name="T25" fmla="*/ 280 h 771"/>
                <a:gd name="T26" fmla="*/ 32 w 242"/>
                <a:gd name="T27" fmla="*/ 63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771">
                  <a:moveTo>
                    <a:pt x="32" y="635"/>
                  </a:moveTo>
                  <a:cubicBezTo>
                    <a:pt x="37" y="681"/>
                    <a:pt x="45" y="715"/>
                    <a:pt x="57" y="737"/>
                  </a:cubicBezTo>
                  <a:cubicBezTo>
                    <a:pt x="68" y="760"/>
                    <a:pt x="88" y="771"/>
                    <a:pt x="117" y="771"/>
                  </a:cubicBezTo>
                  <a:cubicBezTo>
                    <a:pt x="125" y="771"/>
                    <a:pt x="125" y="771"/>
                    <a:pt x="125" y="771"/>
                  </a:cubicBezTo>
                  <a:cubicBezTo>
                    <a:pt x="154" y="771"/>
                    <a:pt x="174" y="760"/>
                    <a:pt x="185" y="737"/>
                  </a:cubicBezTo>
                  <a:cubicBezTo>
                    <a:pt x="196" y="715"/>
                    <a:pt x="204" y="681"/>
                    <a:pt x="209" y="635"/>
                  </a:cubicBezTo>
                  <a:cubicBezTo>
                    <a:pt x="235" y="280"/>
                    <a:pt x="235" y="280"/>
                    <a:pt x="235" y="280"/>
                  </a:cubicBezTo>
                  <a:cubicBezTo>
                    <a:pt x="240" y="210"/>
                    <a:pt x="242" y="161"/>
                    <a:pt x="242" y="131"/>
                  </a:cubicBezTo>
                  <a:cubicBezTo>
                    <a:pt x="242" y="90"/>
                    <a:pt x="230" y="58"/>
                    <a:pt x="207" y="35"/>
                  </a:cubicBezTo>
                  <a:cubicBezTo>
                    <a:pt x="185" y="13"/>
                    <a:pt x="153" y="0"/>
                    <a:pt x="121" y="0"/>
                  </a:cubicBezTo>
                  <a:cubicBezTo>
                    <a:pt x="88" y="0"/>
                    <a:pt x="57" y="13"/>
                    <a:pt x="34" y="35"/>
                  </a:cubicBezTo>
                  <a:cubicBezTo>
                    <a:pt x="11" y="58"/>
                    <a:pt x="0" y="90"/>
                    <a:pt x="0" y="131"/>
                  </a:cubicBezTo>
                  <a:cubicBezTo>
                    <a:pt x="0" y="161"/>
                    <a:pt x="2" y="210"/>
                    <a:pt x="7" y="280"/>
                  </a:cubicBezTo>
                  <a:lnTo>
                    <a:pt x="32" y="6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42ABD9CA-30E5-4A5D-BBFA-285B69C10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763" y="4978401"/>
              <a:ext cx="757238" cy="76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Oval 72">
            <a:extLst>
              <a:ext uri="{FF2B5EF4-FFF2-40B4-BE49-F238E27FC236}">
                <a16:creationId xmlns:a16="http://schemas.microsoft.com/office/drawing/2014/main" id="{E40BAE83-7BCB-4668-A63F-52A2F6F9137E}"/>
              </a:ext>
            </a:extLst>
          </p:cNvPr>
          <p:cNvSpPr/>
          <p:nvPr/>
        </p:nvSpPr>
        <p:spPr>
          <a:xfrm>
            <a:off x="11294504" y="72036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117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4454A-B44C-4EAB-98E3-EBDD39A746DC}"/>
              </a:ext>
            </a:extLst>
          </p:cNvPr>
          <p:cNvSpPr txBox="1"/>
          <p:nvPr/>
        </p:nvSpPr>
        <p:spPr>
          <a:xfrm>
            <a:off x="8239679" y="3041413"/>
            <a:ext cx="3141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srgbClr val="FFFFFF"/>
                </a:solidFill>
                <a:latin typeface="Open Sans" panose="020B0606030504020204" pitchFamily="34" charset="0"/>
              </a:rPr>
              <a:t>Udemy</a:t>
            </a:r>
            <a:r>
              <a:rPr lang="fr-FR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</a:rPr>
              <a:t>3,843 employés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E-learning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>
                <a:solidFill>
                  <a:srgbClr val="FFFFFF"/>
                </a:solidFill>
                <a:latin typeface="Noto Sans" panose="020B0502040504020204" pitchFamily="34"/>
              </a:rPr>
              <a:t>Financement total 223M$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58B99-3CD8-4207-A9F4-517E72F0A750}"/>
              </a:ext>
            </a:extLst>
          </p:cNvPr>
          <p:cNvSpPr txBox="1"/>
          <p:nvPr/>
        </p:nvSpPr>
        <p:spPr>
          <a:xfrm>
            <a:off x="8305118" y="5227264"/>
            <a:ext cx="3306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Udacity</a:t>
            </a:r>
            <a:r>
              <a:rPr lang="fr-FR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fr-FR" sz="1600" dirty="0" smtClean="0">
                <a:solidFill>
                  <a:srgbClr val="FFFFFF"/>
                </a:solidFill>
                <a:latin typeface="Noto Sans" panose="020B0502040504020204" pitchFamily="34"/>
              </a:rPr>
              <a:t>:</a:t>
            </a:r>
            <a:endParaRPr lang="fr-FR" sz="1600" dirty="0">
              <a:solidFill>
                <a:srgbClr val="FFFFFF"/>
              </a:solidFill>
              <a:latin typeface="Noto Sans" panose="020B0502040504020204" pitchFamily="34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FFFFFF"/>
                </a:solidFill>
                <a:latin typeface="Noto Sans" panose="020B0502040504020204" pitchFamily="34"/>
              </a:rPr>
              <a:t>1,947 employés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E-learning</a:t>
            </a:r>
            <a:endParaRPr lang="fr-FR" sz="1600" dirty="0" smtClean="0">
              <a:solidFill>
                <a:srgbClr val="FFFFFF"/>
              </a:solidFill>
              <a:latin typeface="Noto Sans" panose="020B0502040504020204" pitchFamily="34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FFFFFF"/>
                </a:solidFill>
                <a:latin typeface="Noto Sans" panose="020B0502040504020204" pitchFamily="34"/>
              </a:rPr>
              <a:t>Financement total </a:t>
            </a:r>
            <a:r>
              <a:rPr lang="fr-FR" sz="1600" dirty="0" smtClean="0">
                <a:solidFill>
                  <a:srgbClr val="FFFFFF"/>
                </a:solidFill>
                <a:latin typeface="Noto Sans" panose="020B0502040504020204" pitchFamily="34"/>
              </a:rPr>
              <a:t>174,2$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7AFAA3-E0E7-443E-8F0B-A0F6FD232A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16" y="3611418"/>
            <a:ext cx="4969569" cy="2527818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E732A49F-9639-44AC-AE05-6A681ECB2FB0}"/>
              </a:ext>
            </a:extLst>
          </p:cNvPr>
          <p:cNvSpPr txBox="1"/>
          <p:nvPr/>
        </p:nvSpPr>
        <p:spPr>
          <a:xfrm>
            <a:off x="8239679" y="1171658"/>
            <a:ext cx="327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Coursera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2,127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employés</a:t>
            </a:r>
            <a:endParaRPr lang="en-US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E-learning</a:t>
            </a:r>
            <a:endParaRPr lang="en-US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CA </a:t>
            </a:r>
            <a:r>
              <a:rPr lang="en-US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140M$</a:t>
            </a:r>
            <a:endParaRPr lang="en-US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8" y="1293973"/>
            <a:ext cx="2549930" cy="9562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60" y="2945121"/>
            <a:ext cx="2549930" cy="1274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3782" y="6319871"/>
            <a:ext cx="245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Source: https</a:t>
            </a:r>
            <a:r>
              <a:rPr lang="fr-FR" dirty="0">
                <a:solidFill>
                  <a:schemeClr val="bg1"/>
                </a:solidFill>
              </a:rPr>
              <a:t>://craft.co/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6569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CONCURRENTS DE ACADEMY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60" y="5013238"/>
            <a:ext cx="2552338" cy="13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3705" y="694156"/>
            <a:ext cx="6184113" cy="6086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1025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GRAPHIQUE DE CORRELATION ENTRE LES INDACTEURS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5" y="694156"/>
            <a:ext cx="6091750" cy="60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268324" y="2640469"/>
            <a:ext cx="7995308" cy="859540"/>
            <a:chOff x="1966572" y="1963813"/>
            <a:chExt cx="7995308" cy="859540"/>
          </a:xfrm>
        </p:grpSpPr>
        <p:sp>
          <p:nvSpPr>
            <p:cNvPr id="6" name="Arrow: Pentagon 1">
              <a:extLst>
                <a:ext uri="{FF2B5EF4-FFF2-40B4-BE49-F238E27FC236}">
                  <a16:creationId xmlns:a16="http://schemas.microsoft.com/office/drawing/2014/main" id="{E20D09A7-83DA-47D7-8835-65AA6E22E227}"/>
                </a:ext>
              </a:extLst>
            </p:cNvPr>
            <p:cNvSpPr/>
            <p:nvPr/>
          </p:nvSpPr>
          <p:spPr>
            <a:xfrm>
              <a:off x="1966572" y="1963813"/>
              <a:ext cx="1483031" cy="85954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75430F2-C29B-490A-A12B-C953EE76E860}"/>
                </a:ext>
              </a:extLst>
            </p:cNvPr>
            <p:cNvGrpSpPr/>
            <p:nvPr/>
          </p:nvGrpSpPr>
          <p:grpSpPr>
            <a:xfrm>
              <a:off x="3146658" y="1963813"/>
              <a:ext cx="6815222" cy="859540"/>
              <a:chOff x="2189480" y="2153920"/>
              <a:chExt cx="7213599" cy="1137920"/>
            </a:xfrm>
          </p:grpSpPr>
          <p:sp>
            <p:nvSpPr>
              <p:cNvPr id="10" name="Arrow: Chevron 2">
                <a:extLst>
                  <a:ext uri="{FF2B5EF4-FFF2-40B4-BE49-F238E27FC236}">
                    <a16:creationId xmlns:a16="http://schemas.microsoft.com/office/drawing/2014/main" id="{E4902C58-E153-4BF7-950A-D1AAB4AFC98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E41742-CF4A-4F94-8B35-9ACD7CFFA56B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26">
              <a:extLst>
                <a:ext uri="{FF2B5EF4-FFF2-40B4-BE49-F238E27FC236}">
                  <a16:creationId xmlns:a16="http://schemas.microsoft.com/office/drawing/2014/main" id="{72A83EA8-E44D-4CC9-982F-1B8B609D21F2}"/>
                </a:ext>
              </a:extLst>
            </p:cNvPr>
            <p:cNvSpPr txBox="1"/>
            <p:nvPr/>
          </p:nvSpPr>
          <p:spPr>
            <a:xfrm>
              <a:off x="2033804" y="203411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TextBox 31">
              <a:extLst>
                <a:ext uri="{FF2B5EF4-FFF2-40B4-BE49-F238E27FC236}">
                  <a16:creationId xmlns:a16="http://schemas.microsoft.com/office/drawing/2014/main" id="{6622EE78-8826-4D13-896F-3CE387814C90}"/>
                </a:ext>
              </a:extLst>
            </p:cNvPr>
            <p:cNvSpPr txBox="1"/>
            <p:nvPr/>
          </p:nvSpPr>
          <p:spPr>
            <a:xfrm>
              <a:off x="3840052" y="209452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PROLEMATIQUE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ET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PRESENTATION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 DE DEONNEES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702A7D-9A1F-4CAE-AE58-D3DE04514342}"/>
              </a:ext>
            </a:extLst>
          </p:cNvPr>
          <p:cNvSpPr/>
          <p:nvPr/>
        </p:nvSpPr>
        <p:spPr>
          <a:xfrm>
            <a:off x="665371" y="6577064"/>
            <a:ext cx="1004383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CF6F33-6B63-4DD4-B66A-AA4A445DF051}"/>
              </a:ext>
            </a:extLst>
          </p:cNvPr>
          <p:cNvGrpSpPr/>
          <p:nvPr/>
        </p:nvGrpSpPr>
        <p:grpSpPr>
          <a:xfrm>
            <a:off x="3892051" y="5555457"/>
            <a:ext cx="8071349" cy="1095308"/>
            <a:chOff x="2986063" y="1636900"/>
            <a:chExt cx="25746297" cy="41756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8F035F9-17BD-4763-B205-A49315DAA24B}"/>
                </a:ext>
              </a:extLst>
            </p:cNvPr>
            <p:cNvGrpSpPr/>
            <p:nvPr/>
          </p:nvGrpSpPr>
          <p:grpSpPr>
            <a:xfrm rot="16200000">
              <a:off x="14133096" y="-9061546"/>
              <a:ext cx="3900818" cy="25297710"/>
              <a:chOff x="3785178" y="3660119"/>
              <a:chExt cx="2108200" cy="13672172"/>
            </a:xfrm>
            <a:solidFill>
              <a:schemeClr val="bg1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1640B5-EF54-4C7D-BE47-084F45C2F862}"/>
                  </a:ext>
                </a:extLst>
              </p:cNvPr>
              <p:cNvSpPr/>
              <p:nvPr/>
            </p:nvSpPr>
            <p:spPr>
              <a:xfrm rot="2700000">
                <a:off x="3841095" y="4474516"/>
                <a:ext cx="2026170" cy="3973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 15">
                <a:extLst>
                  <a:ext uri="{FF2B5EF4-FFF2-40B4-BE49-F238E27FC236}">
                    <a16:creationId xmlns:a16="http://schemas.microsoft.com/office/drawing/2014/main" id="{219CE6CD-7AD3-4F42-81EA-766BFA84F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5178" y="15170116"/>
                <a:ext cx="2108200" cy="2162175"/>
              </a:xfrm>
              <a:custGeom>
                <a:avLst/>
                <a:gdLst>
                  <a:gd name="T0" fmla="*/ 54 w 663"/>
                  <a:gd name="T1" fmla="*/ 111 h 679"/>
                  <a:gd name="T2" fmla="*/ 93 w 663"/>
                  <a:gd name="T3" fmla="*/ 193 h 679"/>
                  <a:gd name="T4" fmla="*/ 102 w 663"/>
                  <a:gd name="T5" fmla="*/ 211 h 679"/>
                  <a:gd name="T6" fmla="*/ 514 w 663"/>
                  <a:gd name="T7" fmla="*/ 623 h 679"/>
                  <a:gd name="T8" fmla="*/ 592 w 663"/>
                  <a:gd name="T9" fmla="*/ 649 h 679"/>
                  <a:gd name="T10" fmla="*/ 644 w 663"/>
                  <a:gd name="T11" fmla="*/ 597 h 679"/>
                  <a:gd name="T12" fmla="*/ 645 w 663"/>
                  <a:gd name="T13" fmla="*/ 535 h 679"/>
                  <a:gd name="T14" fmla="*/ 217 w 663"/>
                  <a:gd name="T15" fmla="*/ 107 h 679"/>
                  <a:gd name="T16" fmla="*/ 207 w 663"/>
                  <a:gd name="T17" fmla="*/ 99 h 679"/>
                  <a:gd name="T18" fmla="*/ 188 w 663"/>
                  <a:gd name="T19" fmla="*/ 89 h 679"/>
                  <a:gd name="T20" fmla="*/ 124 w 663"/>
                  <a:gd name="T21" fmla="*/ 59 h 679"/>
                  <a:gd name="T22" fmla="*/ 61 w 663"/>
                  <a:gd name="T23" fmla="*/ 29 h 679"/>
                  <a:gd name="T24" fmla="*/ 4 w 663"/>
                  <a:gd name="T25" fmla="*/ 1 h 679"/>
                  <a:gd name="T26" fmla="*/ 0 w 663"/>
                  <a:gd name="T27" fmla="*/ 0 h 679"/>
                  <a:gd name="T28" fmla="*/ 33 w 663"/>
                  <a:gd name="T29" fmla="*/ 68 h 679"/>
                  <a:gd name="T30" fmla="*/ 54 w 663"/>
                  <a:gd name="T31" fmla="*/ 111 h 679"/>
                  <a:gd name="T32" fmla="*/ 579 w 663"/>
                  <a:gd name="T33" fmla="*/ 499 h 679"/>
                  <a:gd name="T34" fmla="*/ 629 w 663"/>
                  <a:gd name="T35" fmla="*/ 550 h 679"/>
                  <a:gd name="T36" fmla="*/ 630 w 663"/>
                  <a:gd name="T37" fmla="*/ 582 h 679"/>
                  <a:gd name="T38" fmla="*/ 582 w 663"/>
                  <a:gd name="T39" fmla="*/ 629 h 679"/>
                  <a:gd name="T40" fmla="*/ 552 w 663"/>
                  <a:gd name="T41" fmla="*/ 630 h 679"/>
                  <a:gd name="T42" fmla="*/ 487 w 663"/>
                  <a:gd name="T43" fmla="*/ 565 h 679"/>
                  <a:gd name="T44" fmla="*/ 485 w 663"/>
                  <a:gd name="T45" fmla="*/ 563 h 679"/>
                  <a:gd name="T46" fmla="*/ 563 w 663"/>
                  <a:gd name="T47" fmla="*/ 484 h 679"/>
                  <a:gd name="T48" fmla="*/ 579 w 663"/>
                  <a:gd name="T49" fmla="*/ 499 h 679"/>
                  <a:gd name="T50" fmla="*/ 189 w 663"/>
                  <a:gd name="T51" fmla="*/ 140 h 679"/>
                  <a:gd name="T52" fmla="*/ 202 w 663"/>
                  <a:gd name="T53" fmla="*/ 141 h 679"/>
                  <a:gd name="T54" fmla="*/ 295 w 663"/>
                  <a:gd name="T55" fmla="*/ 234 h 679"/>
                  <a:gd name="T56" fmla="*/ 531 w 663"/>
                  <a:gd name="T57" fmla="*/ 471 h 679"/>
                  <a:gd name="T58" fmla="*/ 530 w 663"/>
                  <a:gd name="T59" fmla="*/ 482 h 679"/>
                  <a:gd name="T60" fmla="*/ 519 w 663"/>
                  <a:gd name="T61" fmla="*/ 482 h 679"/>
                  <a:gd name="T62" fmla="*/ 475 w 663"/>
                  <a:gd name="T63" fmla="*/ 438 h 679"/>
                  <a:gd name="T64" fmla="*/ 350 w 663"/>
                  <a:gd name="T65" fmla="*/ 312 h 679"/>
                  <a:gd name="T66" fmla="*/ 201 w 663"/>
                  <a:gd name="T67" fmla="*/ 164 h 679"/>
                  <a:gd name="T68" fmla="*/ 190 w 663"/>
                  <a:gd name="T69" fmla="*/ 153 h 679"/>
                  <a:gd name="T70" fmla="*/ 189 w 663"/>
                  <a:gd name="T71" fmla="*/ 140 h 679"/>
                  <a:gd name="T72" fmla="*/ 208 w 663"/>
                  <a:gd name="T73" fmla="*/ 244 h 679"/>
                  <a:gd name="T74" fmla="*/ 348 w 663"/>
                  <a:gd name="T75" fmla="*/ 383 h 679"/>
                  <a:gd name="T76" fmla="*/ 481 w 663"/>
                  <a:gd name="T77" fmla="*/ 517 h 679"/>
                  <a:gd name="T78" fmla="*/ 481 w 663"/>
                  <a:gd name="T79" fmla="*/ 531 h 679"/>
                  <a:gd name="T80" fmla="*/ 469 w 663"/>
                  <a:gd name="T81" fmla="*/ 528 h 679"/>
                  <a:gd name="T82" fmla="*/ 409 w 663"/>
                  <a:gd name="T83" fmla="*/ 468 h 679"/>
                  <a:gd name="T84" fmla="*/ 221 w 663"/>
                  <a:gd name="T85" fmla="*/ 280 h 679"/>
                  <a:gd name="T86" fmla="*/ 140 w 663"/>
                  <a:gd name="T87" fmla="*/ 199 h 679"/>
                  <a:gd name="T88" fmla="*/ 141 w 663"/>
                  <a:gd name="T89" fmla="*/ 184 h 679"/>
                  <a:gd name="T90" fmla="*/ 150 w 663"/>
                  <a:gd name="T91" fmla="*/ 186 h 679"/>
                  <a:gd name="T92" fmla="*/ 208 w 663"/>
                  <a:gd name="T93" fmla="*/ 244 h 679"/>
                  <a:gd name="T94" fmla="*/ 63 w 663"/>
                  <a:gd name="T95" fmla="*/ 86 h 679"/>
                  <a:gd name="T96" fmla="*/ 87 w 663"/>
                  <a:gd name="T97" fmla="*/ 62 h 679"/>
                  <a:gd name="T98" fmla="*/ 94 w 663"/>
                  <a:gd name="T99" fmla="*/ 61 h 679"/>
                  <a:gd name="T100" fmla="*/ 163 w 663"/>
                  <a:gd name="T101" fmla="*/ 94 h 679"/>
                  <a:gd name="T102" fmla="*/ 175 w 663"/>
                  <a:gd name="T103" fmla="*/ 100 h 679"/>
                  <a:gd name="T104" fmla="*/ 152 w 663"/>
                  <a:gd name="T105" fmla="*/ 107 h 679"/>
                  <a:gd name="T106" fmla="*/ 143 w 663"/>
                  <a:gd name="T107" fmla="*/ 142 h 679"/>
                  <a:gd name="T108" fmla="*/ 109 w 663"/>
                  <a:gd name="T109" fmla="*/ 152 h 679"/>
                  <a:gd name="T110" fmla="*/ 101 w 663"/>
                  <a:gd name="T111" fmla="*/ 175 h 679"/>
                  <a:gd name="T112" fmla="*/ 93 w 663"/>
                  <a:gd name="T113" fmla="*/ 158 h 679"/>
                  <a:gd name="T114" fmla="*/ 62 w 663"/>
                  <a:gd name="T115" fmla="*/ 94 h 679"/>
                  <a:gd name="T116" fmla="*/ 63 w 663"/>
                  <a:gd name="T117" fmla="*/ 8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3" h="679">
                    <a:moveTo>
                      <a:pt x="54" y="111"/>
                    </a:moveTo>
                    <a:cubicBezTo>
                      <a:pt x="67" y="138"/>
                      <a:pt x="80" y="166"/>
                      <a:pt x="93" y="193"/>
                    </a:cubicBezTo>
                    <a:cubicBezTo>
                      <a:pt x="96" y="199"/>
                      <a:pt x="98" y="206"/>
                      <a:pt x="102" y="211"/>
                    </a:cubicBezTo>
                    <a:cubicBezTo>
                      <a:pt x="130" y="239"/>
                      <a:pt x="457" y="564"/>
                      <a:pt x="514" y="623"/>
                    </a:cubicBezTo>
                    <a:cubicBezTo>
                      <a:pt x="531" y="640"/>
                      <a:pt x="558" y="679"/>
                      <a:pt x="592" y="649"/>
                    </a:cubicBezTo>
                    <a:cubicBezTo>
                      <a:pt x="593" y="649"/>
                      <a:pt x="639" y="602"/>
                      <a:pt x="644" y="597"/>
                    </a:cubicBezTo>
                    <a:cubicBezTo>
                      <a:pt x="663" y="581"/>
                      <a:pt x="662" y="552"/>
                      <a:pt x="645" y="535"/>
                    </a:cubicBezTo>
                    <a:cubicBezTo>
                      <a:pt x="590" y="480"/>
                      <a:pt x="250" y="140"/>
                      <a:pt x="217" y="107"/>
                    </a:cubicBezTo>
                    <a:cubicBezTo>
                      <a:pt x="214" y="104"/>
                      <a:pt x="211" y="101"/>
                      <a:pt x="207" y="99"/>
                    </a:cubicBezTo>
                    <a:cubicBezTo>
                      <a:pt x="201" y="95"/>
                      <a:pt x="194" y="93"/>
                      <a:pt x="188" y="89"/>
                    </a:cubicBezTo>
                    <a:cubicBezTo>
                      <a:pt x="166" y="79"/>
                      <a:pt x="145" y="69"/>
                      <a:pt x="124" y="59"/>
                    </a:cubicBezTo>
                    <a:cubicBezTo>
                      <a:pt x="103" y="49"/>
                      <a:pt x="82" y="39"/>
                      <a:pt x="61" y="29"/>
                    </a:cubicBezTo>
                    <a:cubicBezTo>
                      <a:pt x="42" y="20"/>
                      <a:pt x="23" y="10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11" y="23"/>
                      <a:pt x="22" y="46"/>
                      <a:pt x="33" y="68"/>
                    </a:cubicBezTo>
                    <a:cubicBezTo>
                      <a:pt x="40" y="82"/>
                      <a:pt x="47" y="96"/>
                      <a:pt x="54" y="111"/>
                    </a:cubicBezTo>
                    <a:close/>
                    <a:moveTo>
                      <a:pt x="579" y="499"/>
                    </a:moveTo>
                    <a:cubicBezTo>
                      <a:pt x="596" y="516"/>
                      <a:pt x="613" y="533"/>
                      <a:pt x="629" y="550"/>
                    </a:cubicBezTo>
                    <a:cubicBezTo>
                      <a:pt x="640" y="560"/>
                      <a:pt x="640" y="572"/>
                      <a:pt x="630" y="582"/>
                    </a:cubicBezTo>
                    <a:cubicBezTo>
                      <a:pt x="614" y="598"/>
                      <a:pt x="598" y="614"/>
                      <a:pt x="582" y="629"/>
                    </a:cubicBezTo>
                    <a:cubicBezTo>
                      <a:pt x="573" y="639"/>
                      <a:pt x="561" y="639"/>
                      <a:pt x="552" y="630"/>
                    </a:cubicBezTo>
                    <a:cubicBezTo>
                      <a:pt x="530" y="608"/>
                      <a:pt x="508" y="586"/>
                      <a:pt x="487" y="565"/>
                    </a:cubicBezTo>
                    <a:cubicBezTo>
                      <a:pt x="486" y="564"/>
                      <a:pt x="485" y="563"/>
                      <a:pt x="485" y="563"/>
                    </a:cubicBezTo>
                    <a:cubicBezTo>
                      <a:pt x="511" y="537"/>
                      <a:pt x="537" y="511"/>
                      <a:pt x="563" y="484"/>
                    </a:cubicBezTo>
                    <a:cubicBezTo>
                      <a:pt x="568" y="489"/>
                      <a:pt x="574" y="494"/>
                      <a:pt x="579" y="499"/>
                    </a:cubicBezTo>
                    <a:close/>
                    <a:moveTo>
                      <a:pt x="189" y="140"/>
                    </a:moveTo>
                    <a:cubicBezTo>
                      <a:pt x="192" y="137"/>
                      <a:pt x="198" y="137"/>
                      <a:pt x="202" y="141"/>
                    </a:cubicBezTo>
                    <a:cubicBezTo>
                      <a:pt x="233" y="172"/>
                      <a:pt x="264" y="203"/>
                      <a:pt x="295" y="234"/>
                    </a:cubicBezTo>
                    <a:cubicBezTo>
                      <a:pt x="365" y="304"/>
                      <a:pt x="528" y="466"/>
                      <a:pt x="531" y="471"/>
                    </a:cubicBezTo>
                    <a:cubicBezTo>
                      <a:pt x="534" y="475"/>
                      <a:pt x="533" y="479"/>
                      <a:pt x="530" y="482"/>
                    </a:cubicBezTo>
                    <a:cubicBezTo>
                      <a:pt x="527" y="485"/>
                      <a:pt x="522" y="485"/>
                      <a:pt x="519" y="482"/>
                    </a:cubicBezTo>
                    <a:cubicBezTo>
                      <a:pt x="475" y="438"/>
                      <a:pt x="475" y="438"/>
                      <a:pt x="475" y="438"/>
                    </a:cubicBezTo>
                    <a:cubicBezTo>
                      <a:pt x="350" y="312"/>
                      <a:pt x="350" y="312"/>
                      <a:pt x="350" y="312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1" y="164"/>
                      <a:pt x="194" y="157"/>
                      <a:pt x="190" y="153"/>
                    </a:cubicBezTo>
                    <a:cubicBezTo>
                      <a:pt x="186" y="148"/>
                      <a:pt x="185" y="144"/>
                      <a:pt x="189" y="140"/>
                    </a:cubicBezTo>
                    <a:close/>
                    <a:moveTo>
                      <a:pt x="208" y="244"/>
                    </a:moveTo>
                    <a:cubicBezTo>
                      <a:pt x="255" y="290"/>
                      <a:pt x="301" y="337"/>
                      <a:pt x="348" y="383"/>
                    </a:cubicBezTo>
                    <a:cubicBezTo>
                      <a:pt x="383" y="418"/>
                      <a:pt x="476" y="511"/>
                      <a:pt x="481" y="517"/>
                    </a:cubicBezTo>
                    <a:cubicBezTo>
                      <a:pt x="486" y="522"/>
                      <a:pt x="486" y="527"/>
                      <a:pt x="481" y="531"/>
                    </a:cubicBezTo>
                    <a:cubicBezTo>
                      <a:pt x="477" y="533"/>
                      <a:pt x="473" y="532"/>
                      <a:pt x="469" y="528"/>
                    </a:cubicBezTo>
                    <a:cubicBezTo>
                      <a:pt x="449" y="508"/>
                      <a:pt x="429" y="488"/>
                      <a:pt x="409" y="468"/>
                    </a:cubicBezTo>
                    <a:cubicBezTo>
                      <a:pt x="346" y="405"/>
                      <a:pt x="284" y="343"/>
                      <a:pt x="221" y="280"/>
                    </a:cubicBezTo>
                    <a:cubicBezTo>
                      <a:pt x="194" y="253"/>
                      <a:pt x="167" y="226"/>
                      <a:pt x="140" y="199"/>
                    </a:cubicBezTo>
                    <a:cubicBezTo>
                      <a:pt x="134" y="193"/>
                      <a:pt x="134" y="186"/>
                      <a:pt x="141" y="184"/>
                    </a:cubicBezTo>
                    <a:cubicBezTo>
                      <a:pt x="145" y="182"/>
                      <a:pt x="148" y="184"/>
                      <a:pt x="150" y="186"/>
                    </a:cubicBezTo>
                    <a:cubicBezTo>
                      <a:pt x="170" y="205"/>
                      <a:pt x="189" y="224"/>
                      <a:pt x="208" y="244"/>
                    </a:cubicBezTo>
                    <a:close/>
                    <a:moveTo>
                      <a:pt x="63" y="86"/>
                    </a:moveTo>
                    <a:cubicBezTo>
                      <a:pt x="72" y="79"/>
                      <a:pt x="79" y="70"/>
                      <a:pt x="87" y="62"/>
                    </a:cubicBezTo>
                    <a:cubicBezTo>
                      <a:pt x="89" y="60"/>
                      <a:pt x="91" y="60"/>
                      <a:pt x="94" y="61"/>
                    </a:cubicBezTo>
                    <a:cubicBezTo>
                      <a:pt x="117" y="72"/>
                      <a:pt x="140" y="83"/>
                      <a:pt x="163" y="94"/>
                    </a:cubicBezTo>
                    <a:cubicBezTo>
                      <a:pt x="167" y="96"/>
                      <a:pt x="171" y="98"/>
                      <a:pt x="175" y="100"/>
                    </a:cubicBezTo>
                    <a:cubicBezTo>
                      <a:pt x="172" y="105"/>
                      <a:pt x="172" y="105"/>
                      <a:pt x="152" y="107"/>
                    </a:cubicBezTo>
                    <a:cubicBezTo>
                      <a:pt x="155" y="120"/>
                      <a:pt x="153" y="132"/>
                      <a:pt x="143" y="142"/>
                    </a:cubicBezTo>
                    <a:cubicBezTo>
                      <a:pt x="134" y="151"/>
                      <a:pt x="122" y="154"/>
                      <a:pt x="109" y="152"/>
                    </a:cubicBezTo>
                    <a:cubicBezTo>
                      <a:pt x="107" y="159"/>
                      <a:pt x="109" y="168"/>
                      <a:pt x="101" y="175"/>
                    </a:cubicBezTo>
                    <a:cubicBezTo>
                      <a:pt x="98" y="169"/>
                      <a:pt x="96" y="164"/>
                      <a:pt x="93" y="158"/>
                    </a:cubicBezTo>
                    <a:cubicBezTo>
                      <a:pt x="83" y="137"/>
                      <a:pt x="72" y="116"/>
                      <a:pt x="62" y="94"/>
                    </a:cubicBezTo>
                    <a:cubicBezTo>
                      <a:pt x="61" y="91"/>
                      <a:pt x="60" y="89"/>
                      <a:pt x="63" y="8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7C2BDFE-4201-49D1-85EA-F8AFDB7DDF1C}"/>
                </a:ext>
              </a:extLst>
            </p:cNvPr>
            <p:cNvSpPr/>
            <p:nvPr/>
          </p:nvSpPr>
          <p:spPr>
            <a:xfrm rot="13506354">
              <a:off x="3044174" y="5509837"/>
              <a:ext cx="244588" cy="36080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56B85C-38E1-4E1B-A905-8DE2AFA39E03}"/>
              </a:ext>
            </a:extLst>
          </p:cNvPr>
          <p:cNvSpPr txBox="1"/>
          <p:nvPr/>
        </p:nvSpPr>
        <p:spPr>
          <a:xfrm>
            <a:off x="224179" y="672000"/>
            <a:ext cx="912556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Contexte</a:t>
            </a:r>
            <a:r>
              <a:rPr lang="en-US" sz="3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ACADEMY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une start-up de la </a:t>
            </a:r>
            <a:r>
              <a:rPr lang="fr-FR" sz="20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EdTech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fr-FR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ropose </a:t>
            </a: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contenus de formation en ligne pour un public de niveau lycée et </a:t>
            </a:r>
            <a:r>
              <a:rPr lang="fr-FR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université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fr-FR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</a:t>
            </a:r>
            <a:r>
              <a:rPr lang="fr-FR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 expansion à l’international</a:t>
            </a:r>
            <a:endParaRPr lang="fr-FR" sz="2000" dirty="0">
              <a:solidFill>
                <a:srgbClr val="FFFFFF"/>
              </a:solidFill>
              <a:latin typeface="Noto Sans" panose="020B0502040504020204" pitchFamily="34"/>
            </a:endParaRPr>
          </a:p>
          <a:p>
            <a:pPr lvl="0">
              <a:defRPr/>
            </a:pPr>
            <a:endParaRPr lang="en-GB" sz="2400" dirty="0" smtClean="0">
              <a:solidFill>
                <a:srgbClr val="FFFFFF"/>
              </a:solidFill>
              <a:latin typeface="Noto Sans" panose="020B0502040504020204" pitchFamily="34"/>
            </a:endParaRPr>
          </a:p>
          <a:p>
            <a:pPr lvl="0">
              <a:defRPr/>
            </a:pPr>
            <a:r>
              <a:rPr lang="en-GB" sz="2400" dirty="0" err="1" smtClean="0">
                <a:solidFill>
                  <a:srgbClr val="FFFFFF"/>
                </a:solidFill>
                <a:latin typeface="Noto Sans" panose="020B0502040504020204" pitchFamily="34"/>
              </a:rPr>
              <a:t>Problématique</a:t>
            </a:r>
            <a:endParaRPr lang="en-GB" sz="2400" dirty="0" smtClean="0">
              <a:solidFill>
                <a:srgbClr val="FFFFFF"/>
              </a:solidFill>
              <a:latin typeface="Noto Sans" panose="020B0502040504020204" pitchFamily="3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Quels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sont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les pays à fort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ptentiel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Quelle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sera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l’evolution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ce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potential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Dans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quell pays 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Academy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peut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opérer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en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premier?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</a:endParaRPr>
          </a:p>
          <a:p>
            <a:pPr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</a:rPr>
              <a:t>Missions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Valider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la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qualité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du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jeu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de données de la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banque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mondiale</a:t>
            </a:r>
            <a:endParaRPr lang="en-GB" sz="2000" dirty="0" smtClean="0">
              <a:solidFill>
                <a:srgbClr val="FFFFFF"/>
              </a:solidFill>
              <a:latin typeface="Noto Sans" panose="020B0502040504020204" pitchFamily="3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Décrire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les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informations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dans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ce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jeu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de données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Selectionner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les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informations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pertienentes</a:t>
            </a:r>
            <a:endParaRPr lang="en-GB" sz="2000" dirty="0" smtClean="0">
              <a:solidFill>
                <a:srgbClr val="FFFFFF"/>
              </a:solidFill>
              <a:latin typeface="Noto Sans" panose="020B0502040504020204" pitchFamily="3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Déterminer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l’orders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de grandeurs des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indicateurs</a:t>
            </a: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  <a:latin typeface="Noto Sans" panose="020B0502040504020204" pitchFamily="34"/>
              </a:rPr>
              <a:t>statistqiues</a:t>
            </a:r>
            <a:endParaRPr lang="en-GB" sz="2000" dirty="0" smtClean="0">
              <a:solidFill>
                <a:srgbClr val="FFFFFF"/>
              </a:solidFill>
              <a:latin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1D74EE-4C4A-488C-A739-C2B0011ED59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0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Rappel de la problématique</a:t>
            </a:r>
            <a:endParaRPr lang="fr-FR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256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1" y="114654"/>
            <a:ext cx="545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DESCRPTION</a:t>
            </a: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DONNEES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80685"/>
              </p:ext>
            </p:extLst>
          </p:nvPr>
        </p:nvGraphicFramePr>
        <p:xfrm>
          <a:off x="987617" y="1320712"/>
          <a:ext cx="889508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6050">
                  <a:extLst>
                    <a:ext uri="{9D8B030D-6E8A-4147-A177-3AD203B41FA5}">
                      <a16:colId xmlns:a16="http://schemas.microsoft.com/office/drawing/2014/main" val="3431772297"/>
                    </a:ext>
                  </a:extLst>
                </a:gridCol>
                <a:gridCol w="1181982">
                  <a:extLst>
                    <a:ext uri="{9D8B030D-6E8A-4147-A177-3AD203B41FA5}">
                      <a16:colId xmlns:a16="http://schemas.microsoft.com/office/drawing/2014/main" val="2494519002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3063332546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2927822761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4259799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lignes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colonnes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aseline="0" dirty="0" smtClean="0"/>
                        <a:t> % de </a:t>
                      </a:r>
                      <a:r>
                        <a:rPr lang="fr-FR" baseline="0" dirty="0" err="1" smtClean="0"/>
                        <a:t>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2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EdStatsCountry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7 378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238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31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28%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EdStatsData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62 085 100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88 6930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70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86%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EdStatsCountry-Series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2 452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613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25 %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0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EdStatsFootNote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3 218 190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643 638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20%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0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EdStatsSries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76 965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3 665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72 %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9192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35356" y="3901564"/>
            <a:ext cx="9272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|&gt; 5 fichiers de la banque mondiale: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bg1"/>
                </a:solidFill>
              </a:rPr>
              <a:t>Country : contient la liste pays, groupe de pays et régions avec quelques  économiques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Data : 3 600 indicateurs mesurées sur les pays et régions de puis 1970 jusqu'en 2100. Il contient des projections concernant les années futures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Country-</a:t>
            </a:r>
            <a:r>
              <a:rPr lang="fr-FR" dirty="0" err="1">
                <a:solidFill>
                  <a:schemeClr val="bg1"/>
                </a:solidFill>
              </a:rPr>
              <a:t>Series</a:t>
            </a:r>
            <a:r>
              <a:rPr lang="fr-FR" dirty="0">
                <a:solidFill>
                  <a:schemeClr val="bg1"/>
                </a:solidFill>
              </a:rPr>
              <a:t>: contient les pays catégorisés par série et la </a:t>
            </a:r>
            <a:r>
              <a:rPr lang="fr-FR" dirty="0" smtClean="0">
                <a:solidFill>
                  <a:schemeClr val="bg1"/>
                </a:solidFill>
              </a:rPr>
              <a:t>so</a:t>
            </a:r>
            <a:r>
              <a:rPr lang="fr-FR" dirty="0">
                <a:solidFill>
                  <a:schemeClr val="bg1"/>
                </a:solidFill>
              </a:rPr>
              <a:t>urce de cette </a:t>
            </a:r>
            <a:r>
              <a:rPr lang="fr-FR" dirty="0" smtClean="0">
                <a:solidFill>
                  <a:schemeClr val="bg1"/>
                </a:solidFill>
              </a:rPr>
              <a:t>catégorisation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 err="1" smtClean="0">
                <a:solidFill>
                  <a:schemeClr val="bg1"/>
                </a:solidFill>
              </a:rPr>
              <a:t>Series</a:t>
            </a:r>
            <a:r>
              <a:rPr lang="fr-FR" dirty="0" smtClean="0">
                <a:solidFill>
                  <a:schemeClr val="bg1"/>
                </a:solidFill>
              </a:rPr>
              <a:t> :  contient  les informations supplémentaire surs l’ensemble des indicateurs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 err="1" smtClean="0">
                <a:solidFill>
                  <a:schemeClr val="bg1"/>
                </a:solidFill>
              </a:rPr>
              <a:t>FootNote</a:t>
            </a:r>
            <a:r>
              <a:rPr lang="fr-FR" dirty="0">
                <a:solidFill>
                  <a:schemeClr val="bg1"/>
                </a:solidFill>
              </a:rPr>
              <a:t>: contient une </a:t>
            </a:r>
            <a:r>
              <a:rPr lang="fr-FR" dirty="0" smtClean="0">
                <a:solidFill>
                  <a:schemeClr val="bg1"/>
                </a:solidFill>
              </a:rPr>
              <a:t>description </a:t>
            </a:r>
            <a:r>
              <a:rPr lang="fr-FR" dirty="0">
                <a:solidFill>
                  <a:schemeClr val="bg1"/>
                </a:solidFill>
              </a:rPr>
              <a:t>plus détaillée de contenu de fichier </a:t>
            </a:r>
            <a:r>
              <a:rPr lang="fr-FR" dirty="0" smtClean="0">
                <a:solidFill>
                  <a:schemeClr val="bg1"/>
                </a:solidFill>
              </a:rPr>
              <a:t>EdStatsCountry-Series.csv </a:t>
            </a:r>
            <a:r>
              <a:rPr lang="fr-FR" dirty="0">
                <a:solidFill>
                  <a:schemeClr val="bg1"/>
                </a:solidFill>
              </a:rPr>
              <a:t>sur la </a:t>
            </a:r>
            <a:r>
              <a:rPr lang="fr-FR" dirty="0" smtClean="0">
                <a:solidFill>
                  <a:schemeClr val="bg1"/>
                </a:solidFill>
              </a:rPr>
              <a:t>période </a:t>
            </a:r>
            <a:r>
              <a:rPr lang="fr-FR" dirty="0">
                <a:solidFill>
                  <a:schemeClr val="bg1"/>
                </a:solidFill>
              </a:rPr>
              <a:t>de 1970 à 2050</a:t>
            </a:r>
          </a:p>
        </p:txBody>
      </p:sp>
    </p:spTree>
    <p:extLst>
      <p:ext uri="{BB962C8B-B14F-4D97-AF65-F5344CB8AC3E}">
        <p14:creationId xmlns:p14="http://schemas.microsoft.com/office/powerpoint/2010/main" val="24193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966572" y="3486041"/>
            <a:ext cx="7995308" cy="859540"/>
            <a:chOff x="1966572" y="3486041"/>
            <a:chExt cx="7995308" cy="859540"/>
          </a:xfrm>
        </p:grpSpPr>
        <p:grpSp>
          <p:nvGrpSpPr>
            <p:cNvPr id="13" name="Groupe 12"/>
            <p:cNvGrpSpPr/>
            <p:nvPr/>
          </p:nvGrpSpPr>
          <p:grpSpPr>
            <a:xfrm>
              <a:off x="1966572" y="3486041"/>
              <a:ext cx="7995308" cy="859540"/>
              <a:chOff x="1966572" y="3486041"/>
              <a:chExt cx="7995308" cy="859540"/>
            </a:xfrm>
          </p:grpSpPr>
          <p:sp>
            <p:nvSpPr>
              <p:cNvPr id="15" name="Arrow: Pentagon 16">
                <a:extLst>
                  <a:ext uri="{FF2B5EF4-FFF2-40B4-BE49-F238E27FC236}">
                    <a16:creationId xmlns:a16="http://schemas.microsoft.com/office/drawing/2014/main" id="{BF9B6AB6-6147-424D-8F82-81A2B273645F}"/>
                  </a:ext>
                </a:extLst>
              </p:cNvPr>
              <p:cNvSpPr/>
              <p:nvPr/>
            </p:nvSpPr>
            <p:spPr>
              <a:xfrm>
                <a:off x="1966572" y="3486041"/>
                <a:ext cx="1483031" cy="859540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" name="Group 17">
                <a:extLst>
                  <a:ext uri="{FF2B5EF4-FFF2-40B4-BE49-F238E27FC236}">
                    <a16:creationId xmlns:a16="http://schemas.microsoft.com/office/drawing/2014/main" id="{E733BE8E-BFBE-43EA-A9FD-BD45F197DD84}"/>
                  </a:ext>
                </a:extLst>
              </p:cNvPr>
              <p:cNvGrpSpPr/>
              <p:nvPr/>
            </p:nvGrpSpPr>
            <p:grpSpPr>
              <a:xfrm>
                <a:off x="3146658" y="3486041"/>
                <a:ext cx="6815222" cy="859540"/>
                <a:chOff x="2189480" y="2153920"/>
                <a:chExt cx="7213599" cy="1137920"/>
              </a:xfrm>
              <a:solidFill>
                <a:schemeClr val="accent5"/>
              </a:solidFill>
            </p:grpSpPr>
            <p:sp>
              <p:nvSpPr>
                <p:cNvPr id="18" name="Arrow: Chevron 18">
                  <a:extLst>
                    <a:ext uri="{FF2B5EF4-FFF2-40B4-BE49-F238E27FC236}">
                      <a16:creationId xmlns:a16="http://schemas.microsoft.com/office/drawing/2014/main" id="{1E05DB33-7027-4243-B2B1-AE959B934587}"/>
                    </a:ext>
                  </a:extLst>
                </p:cNvPr>
                <p:cNvSpPr/>
                <p:nvPr/>
              </p:nvSpPr>
              <p:spPr>
                <a:xfrm>
                  <a:off x="2189480" y="2153920"/>
                  <a:ext cx="7172960" cy="113792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CAB0D8-22D4-44B8-BBE1-517EC44C45DC}"/>
                    </a:ext>
                  </a:extLst>
                </p:cNvPr>
                <p:cNvSpPr/>
                <p:nvPr/>
              </p:nvSpPr>
              <p:spPr>
                <a:xfrm>
                  <a:off x="7779408" y="2153920"/>
                  <a:ext cx="1623671" cy="11379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TextBox 29">
                <a:extLst>
                  <a:ext uri="{FF2B5EF4-FFF2-40B4-BE49-F238E27FC236}">
                    <a16:creationId xmlns:a16="http://schemas.microsoft.com/office/drawing/2014/main" id="{0FB775DB-7BDA-40F8-8943-FE3A0A82B375}"/>
                  </a:ext>
                </a:extLst>
              </p:cNvPr>
              <p:cNvSpPr txBox="1"/>
              <p:nvPr/>
            </p:nvSpPr>
            <p:spPr>
              <a:xfrm>
                <a:off x="2033804" y="356186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fr-FR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2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BB2D7612-B51C-417D-8AB4-D43CA5AFCC99}"/>
                </a:ext>
              </a:extLst>
            </p:cNvPr>
            <p:cNvSpPr txBox="1"/>
            <p:nvPr/>
          </p:nvSpPr>
          <p:spPr>
            <a:xfrm>
              <a:off x="3840052" y="3617512"/>
              <a:ext cx="4648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Open Sans" panose="020B0606030504020204" pitchFamily="34" charset="0"/>
                </a:rPr>
                <a:t>INDICATEURS PERTINENTS &amp; ANALYSE EXPLORATOIRE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6257" y="-889982"/>
            <a:ext cx="7316473" cy="4600148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BDB4D-0C97-4B8E-9FB1-D40CEF97AF52}"/>
              </a:ext>
            </a:extLst>
          </p:cNvPr>
          <p:cNvSpPr/>
          <p:nvPr/>
        </p:nvSpPr>
        <p:spPr>
          <a:xfrm rot="20132376">
            <a:off x="-74808" y="3978787"/>
            <a:ext cx="5600999" cy="4222781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5379323 w 10216360"/>
              <a:gd name="connsiteY0" fmla="*/ 0 h 6819816"/>
              <a:gd name="connsiteX1" fmla="*/ 10216360 w 10216360"/>
              <a:gd name="connsiteY1" fmla="*/ 1609 h 6819816"/>
              <a:gd name="connsiteX2" fmla="*/ 10216360 w 10216360"/>
              <a:gd name="connsiteY2" fmla="*/ 6819816 h 6819816"/>
              <a:gd name="connsiteX3" fmla="*/ 0 w 10216360"/>
              <a:gd name="connsiteY3" fmla="*/ 6819816 h 6819816"/>
              <a:gd name="connsiteX4" fmla="*/ 5379323 w 10216360"/>
              <a:gd name="connsiteY4" fmla="*/ 0 h 6819816"/>
              <a:gd name="connsiteX0" fmla="*/ 0 w 4837037"/>
              <a:gd name="connsiteY0" fmla="*/ 0 h 6819816"/>
              <a:gd name="connsiteX1" fmla="*/ 4837037 w 4837037"/>
              <a:gd name="connsiteY1" fmla="*/ 1609 h 6819816"/>
              <a:gd name="connsiteX2" fmla="*/ 4837037 w 4837037"/>
              <a:gd name="connsiteY2" fmla="*/ 6819816 h 6819816"/>
              <a:gd name="connsiteX3" fmla="*/ 385340 w 4837037"/>
              <a:gd name="connsiteY3" fmla="*/ 4544876 h 6819816"/>
              <a:gd name="connsiteX4" fmla="*/ 0 w 4837037"/>
              <a:gd name="connsiteY4" fmla="*/ 0 h 6819816"/>
              <a:gd name="connsiteX0" fmla="*/ 744242 w 5581279"/>
              <a:gd name="connsiteY0" fmla="*/ 0 h 6819816"/>
              <a:gd name="connsiteX1" fmla="*/ 5581279 w 5581279"/>
              <a:gd name="connsiteY1" fmla="*/ 1609 h 6819816"/>
              <a:gd name="connsiteX2" fmla="*/ 5581279 w 5581279"/>
              <a:gd name="connsiteY2" fmla="*/ 6819816 h 6819816"/>
              <a:gd name="connsiteX3" fmla="*/ 0 w 5581279"/>
              <a:gd name="connsiteY3" fmla="*/ 1645204 h 6819816"/>
              <a:gd name="connsiteX4" fmla="*/ 744242 w 5581279"/>
              <a:gd name="connsiteY4" fmla="*/ 0 h 6819816"/>
              <a:gd name="connsiteX0" fmla="*/ 744242 w 5581279"/>
              <a:gd name="connsiteY0" fmla="*/ 0 h 3556264"/>
              <a:gd name="connsiteX1" fmla="*/ 5581279 w 5581279"/>
              <a:gd name="connsiteY1" fmla="*/ 1609 h 3556264"/>
              <a:gd name="connsiteX2" fmla="*/ 5538071 w 5581279"/>
              <a:gd name="connsiteY2" fmla="*/ 3556264 h 3556264"/>
              <a:gd name="connsiteX3" fmla="*/ 0 w 5581279"/>
              <a:gd name="connsiteY3" fmla="*/ 1645204 h 3556264"/>
              <a:gd name="connsiteX4" fmla="*/ 744242 w 5581279"/>
              <a:gd name="connsiteY4" fmla="*/ 0 h 3556264"/>
              <a:gd name="connsiteX0" fmla="*/ 744242 w 5581279"/>
              <a:gd name="connsiteY0" fmla="*/ 0 h 4244065"/>
              <a:gd name="connsiteX1" fmla="*/ 5581279 w 5581279"/>
              <a:gd name="connsiteY1" fmla="*/ 1609 h 4244065"/>
              <a:gd name="connsiteX2" fmla="*/ 5568526 w 5581279"/>
              <a:gd name="connsiteY2" fmla="*/ 4244065 h 4244065"/>
              <a:gd name="connsiteX3" fmla="*/ 0 w 5581279"/>
              <a:gd name="connsiteY3" fmla="*/ 1645204 h 4244065"/>
              <a:gd name="connsiteX4" fmla="*/ 744242 w 5581279"/>
              <a:gd name="connsiteY4" fmla="*/ 0 h 4244065"/>
              <a:gd name="connsiteX0" fmla="*/ 744242 w 5581279"/>
              <a:gd name="connsiteY0" fmla="*/ 0 h 3660689"/>
              <a:gd name="connsiteX1" fmla="*/ 5581279 w 5581279"/>
              <a:gd name="connsiteY1" fmla="*/ 1609 h 3660689"/>
              <a:gd name="connsiteX2" fmla="*/ 5436260 w 5581279"/>
              <a:gd name="connsiteY2" fmla="*/ 3660689 h 3660689"/>
              <a:gd name="connsiteX3" fmla="*/ 0 w 5581279"/>
              <a:gd name="connsiteY3" fmla="*/ 1645204 h 3660689"/>
              <a:gd name="connsiteX4" fmla="*/ 744242 w 5581279"/>
              <a:gd name="connsiteY4" fmla="*/ 0 h 3660689"/>
              <a:gd name="connsiteX0" fmla="*/ 744242 w 5581279"/>
              <a:gd name="connsiteY0" fmla="*/ 0 h 4222781"/>
              <a:gd name="connsiteX1" fmla="*/ 5581279 w 5581279"/>
              <a:gd name="connsiteY1" fmla="*/ 1609 h 4222781"/>
              <a:gd name="connsiteX2" fmla="*/ 5567744 w 5581279"/>
              <a:gd name="connsiteY2" fmla="*/ 4222781 h 4222781"/>
              <a:gd name="connsiteX3" fmla="*/ 0 w 5581279"/>
              <a:gd name="connsiteY3" fmla="*/ 1645204 h 4222781"/>
              <a:gd name="connsiteX4" fmla="*/ 744242 w 5581279"/>
              <a:gd name="connsiteY4" fmla="*/ 0 h 4222781"/>
              <a:gd name="connsiteX0" fmla="*/ 763962 w 5600999"/>
              <a:gd name="connsiteY0" fmla="*/ 0 h 4222781"/>
              <a:gd name="connsiteX1" fmla="*/ 5600999 w 5600999"/>
              <a:gd name="connsiteY1" fmla="*/ 1609 h 4222781"/>
              <a:gd name="connsiteX2" fmla="*/ 5587464 w 5600999"/>
              <a:gd name="connsiteY2" fmla="*/ 4222781 h 4222781"/>
              <a:gd name="connsiteX3" fmla="*/ 0 w 5600999"/>
              <a:gd name="connsiteY3" fmla="*/ 1688554 h 4222781"/>
              <a:gd name="connsiteX4" fmla="*/ 763962 w 5600999"/>
              <a:gd name="connsiteY4" fmla="*/ 0 h 42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999" h="4222781">
                <a:moveTo>
                  <a:pt x="763962" y="0"/>
                </a:moveTo>
                <a:lnTo>
                  <a:pt x="5600999" y="1609"/>
                </a:lnTo>
                <a:cubicBezTo>
                  <a:pt x="5596487" y="1408666"/>
                  <a:pt x="5591976" y="2815724"/>
                  <a:pt x="5587464" y="4222781"/>
                </a:cubicBezTo>
                <a:lnTo>
                  <a:pt x="0" y="1688554"/>
                </a:lnTo>
                <a:lnTo>
                  <a:pt x="7639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AC4A42-C286-4210-AACA-FF60F9069255}"/>
              </a:ext>
            </a:extLst>
          </p:cNvPr>
          <p:cNvSpPr/>
          <p:nvPr/>
        </p:nvSpPr>
        <p:spPr>
          <a:xfrm rot="20132376">
            <a:off x="5955418" y="3551949"/>
            <a:ext cx="7449300" cy="4237557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11 w 10216471"/>
              <a:gd name="connsiteY0" fmla="*/ 0 h 6818207"/>
              <a:gd name="connsiteX1" fmla="*/ 10216471 w 10216471"/>
              <a:gd name="connsiteY1" fmla="*/ 0 h 6818207"/>
              <a:gd name="connsiteX2" fmla="*/ 10216471 w 10216471"/>
              <a:gd name="connsiteY2" fmla="*/ 6818207 h 6818207"/>
              <a:gd name="connsiteX3" fmla="*/ 0 w 10216471"/>
              <a:gd name="connsiteY3" fmla="*/ 1711634 h 6818207"/>
              <a:gd name="connsiteX4" fmla="*/ 111 w 10216471"/>
              <a:gd name="connsiteY4" fmla="*/ 0 h 6818207"/>
              <a:gd name="connsiteX0" fmla="*/ 111 w 10216471"/>
              <a:gd name="connsiteY0" fmla="*/ 0 h 2835995"/>
              <a:gd name="connsiteX1" fmla="*/ 10216471 w 10216471"/>
              <a:gd name="connsiteY1" fmla="*/ 0 h 2835995"/>
              <a:gd name="connsiteX2" fmla="*/ 5602937 w 10216471"/>
              <a:gd name="connsiteY2" fmla="*/ 2835995 h 2835995"/>
              <a:gd name="connsiteX3" fmla="*/ 0 w 10216471"/>
              <a:gd name="connsiteY3" fmla="*/ 1711634 h 2835995"/>
              <a:gd name="connsiteX4" fmla="*/ 111 w 10216471"/>
              <a:gd name="connsiteY4" fmla="*/ 0 h 2835995"/>
              <a:gd name="connsiteX0" fmla="*/ 111 w 10216471"/>
              <a:gd name="connsiteY0" fmla="*/ 0 h 4237556"/>
              <a:gd name="connsiteX1" fmla="*/ 10216471 w 10216471"/>
              <a:gd name="connsiteY1" fmla="*/ 0 h 4237556"/>
              <a:gd name="connsiteX2" fmla="*/ 5509516 w 10216471"/>
              <a:gd name="connsiteY2" fmla="*/ 4237556 h 4237556"/>
              <a:gd name="connsiteX3" fmla="*/ 0 w 10216471"/>
              <a:gd name="connsiteY3" fmla="*/ 1711634 h 4237556"/>
              <a:gd name="connsiteX4" fmla="*/ 111 w 10216471"/>
              <a:gd name="connsiteY4" fmla="*/ 0 h 4237556"/>
              <a:gd name="connsiteX0" fmla="*/ 111 w 6490726"/>
              <a:gd name="connsiteY0" fmla="*/ 0 h 4237556"/>
              <a:gd name="connsiteX1" fmla="*/ 6490726 w 6490726"/>
              <a:gd name="connsiteY1" fmla="*/ 921236 h 4237556"/>
              <a:gd name="connsiteX2" fmla="*/ 5509516 w 6490726"/>
              <a:gd name="connsiteY2" fmla="*/ 4237556 h 4237556"/>
              <a:gd name="connsiteX3" fmla="*/ 0 w 6490726"/>
              <a:gd name="connsiteY3" fmla="*/ 1711634 h 4237556"/>
              <a:gd name="connsiteX4" fmla="*/ 111 w 6490726"/>
              <a:gd name="connsiteY4" fmla="*/ 0 h 4237556"/>
              <a:gd name="connsiteX0" fmla="*/ 111 w 7454287"/>
              <a:gd name="connsiteY0" fmla="*/ 792 h 4238348"/>
              <a:gd name="connsiteX1" fmla="*/ 7454287 w 7454287"/>
              <a:gd name="connsiteY1" fmla="*/ 0 h 4238348"/>
              <a:gd name="connsiteX2" fmla="*/ 5509516 w 7454287"/>
              <a:gd name="connsiteY2" fmla="*/ 4238348 h 4238348"/>
              <a:gd name="connsiteX3" fmla="*/ 0 w 7454287"/>
              <a:gd name="connsiteY3" fmla="*/ 1712426 h 4238348"/>
              <a:gd name="connsiteX4" fmla="*/ 111 w 7454287"/>
              <a:gd name="connsiteY4" fmla="*/ 792 h 4238348"/>
              <a:gd name="connsiteX0" fmla="*/ 11943 w 7466119"/>
              <a:gd name="connsiteY0" fmla="*/ 792 h 4238348"/>
              <a:gd name="connsiteX1" fmla="*/ 7466119 w 7466119"/>
              <a:gd name="connsiteY1" fmla="*/ 0 h 4238348"/>
              <a:gd name="connsiteX2" fmla="*/ 5521348 w 7466119"/>
              <a:gd name="connsiteY2" fmla="*/ 4238348 h 4238348"/>
              <a:gd name="connsiteX3" fmla="*/ 0 w 7466119"/>
              <a:gd name="connsiteY3" fmla="*/ 1738436 h 4238348"/>
              <a:gd name="connsiteX4" fmla="*/ 11943 w 7466119"/>
              <a:gd name="connsiteY4" fmla="*/ 792 h 4238348"/>
              <a:gd name="connsiteX0" fmla="*/ 11943 w 7332634"/>
              <a:gd name="connsiteY0" fmla="*/ 0 h 4237556"/>
              <a:gd name="connsiteX1" fmla="*/ 7332634 w 7332634"/>
              <a:gd name="connsiteY1" fmla="*/ 1272 h 4237556"/>
              <a:gd name="connsiteX2" fmla="*/ 5521348 w 7332634"/>
              <a:gd name="connsiteY2" fmla="*/ 4237556 h 4237556"/>
              <a:gd name="connsiteX3" fmla="*/ 0 w 7332634"/>
              <a:gd name="connsiteY3" fmla="*/ 1737644 h 4237556"/>
              <a:gd name="connsiteX4" fmla="*/ 11943 w 7332634"/>
              <a:gd name="connsiteY4" fmla="*/ 0 h 4237556"/>
              <a:gd name="connsiteX0" fmla="*/ 11943 w 7449300"/>
              <a:gd name="connsiteY0" fmla="*/ 0 h 4237556"/>
              <a:gd name="connsiteX1" fmla="*/ 7449300 w 7449300"/>
              <a:gd name="connsiteY1" fmla="*/ 5510 h 4237556"/>
              <a:gd name="connsiteX2" fmla="*/ 5521348 w 7449300"/>
              <a:gd name="connsiteY2" fmla="*/ 4237556 h 4237556"/>
              <a:gd name="connsiteX3" fmla="*/ 0 w 7449300"/>
              <a:gd name="connsiteY3" fmla="*/ 1737644 h 4237556"/>
              <a:gd name="connsiteX4" fmla="*/ 11943 w 7449300"/>
              <a:gd name="connsiteY4" fmla="*/ 0 h 4237556"/>
              <a:gd name="connsiteX0" fmla="*/ 11943 w 7449300"/>
              <a:gd name="connsiteY0" fmla="*/ 0 h 3766631"/>
              <a:gd name="connsiteX1" fmla="*/ 7449300 w 7449300"/>
              <a:gd name="connsiteY1" fmla="*/ 5510 h 3766631"/>
              <a:gd name="connsiteX2" fmla="*/ 5344905 w 7449300"/>
              <a:gd name="connsiteY2" fmla="*/ 3766631 h 3766631"/>
              <a:gd name="connsiteX3" fmla="*/ 0 w 7449300"/>
              <a:gd name="connsiteY3" fmla="*/ 1737644 h 3766631"/>
              <a:gd name="connsiteX4" fmla="*/ 11943 w 7449300"/>
              <a:gd name="connsiteY4" fmla="*/ 0 h 3766631"/>
              <a:gd name="connsiteX0" fmla="*/ 11943 w 7449300"/>
              <a:gd name="connsiteY0" fmla="*/ 0 h 4237557"/>
              <a:gd name="connsiteX1" fmla="*/ 7449300 w 7449300"/>
              <a:gd name="connsiteY1" fmla="*/ 5510 h 4237557"/>
              <a:gd name="connsiteX2" fmla="*/ 5521348 w 7449300"/>
              <a:gd name="connsiteY2" fmla="*/ 4237557 h 4237557"/>
              <a:gd name="connsiteX3" fmla="*/ 0 w 7449300"/>
              <a:gd name="connsiteY3" fmla="*/ 1737644 h 4237557"/>
              <a:gd name="connsiteX4" fmla="*/ 11943 w 7449300"/>
              <a:gd name="connsiteY4" fmla="*/ 0 h 423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300" h="4237557">
                <a:moveTo>
                  <a:pt x="11943" y="0"/>
                </a:moveTo>
                <a:lnTo>
                  <a:pt x="7449300" y="5510"/>
                </a:lnTo>
                <a:lnTo>
                  <a:pt x="5521348" y="4237557"/>
                </a:lnTo>
                <a:lnTo>
                  <a:pt x="0" y="1737644"/>
                </a:lnTo>
                <a:lnTo>
                  <a:pt x="119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1642" y="-1422955"/>
            <a:ext cx="5866882" cy="4679469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F232D-FAED-4EBA-AF9E-886F160D1176}"/>
              </a:ext>
            </a:extLst>
          </p:cNvPr>
          <p:cNvSpPr txBox="1"/>
          <p:nvPr/>
        </p:nvSpPr>
        <p:spPr>
          <a:xfrm>
            <a:off x="4528425" y="987320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39FB3-1BC3-4549-91A1-687D7612A06D}"/>
              </a:ext>
            </a:extLst>
          </p:cNvPr>
          <p:cNvSpPr txBox="1"/>
          <p:nvPr/>
        </p:nvSpPr>
        <p:spPr>
          <a:xfrm>
            <a:off x="7218440" y="2432780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E0AF7-C526-45DF-B379-A68937F7C333}"/>
              </a:ext>
            </a:extLst>
          </p:cNvPr>
          <p:cNvSpPr txBox="1"/>
          <p:nvPr/>
        </p:nvSpPr>
        <p:spPr>
          <a:xfrm>
            <a:off x="5851405" y="4997961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4F672-2525-4E1A-AD1E-7C8514ADEB7D}"/>
              </a:ext>
            </a:extLst>
          </p:cNvPr>
          <p:cNvSpPr txBox="1"/>
          <p:nvPr/>
        </p:nvSpPr>
        <p:spPr>
          <a:xfrm>
            <a:off x="3043152" y="3584789"/>
            <a:ext cx="17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51D41-35AA-4DAE-B4FB-F31A6AF4FCE2}"/>
              </a:ext>
            </a:extLst>
          </p:cNvPr>
          <p:cNvSpPr txBox="1"/>
          <p:nvPr/>
        </p:nvSpPr>
        <p:spPr>
          <a:xfrm>
            <a:off x="1123862" y="1402818"/>
            <a:ext cx="345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3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DEMOGRAPHIE</a:t>
            </a:r>
            <a:endParaRPr lang="en-GB" sz="32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A06A8-D60B-431D-81F9-32E33AC12CCE}"/>
              </a:ext>
            </a:extLst>
          </p:cNvPr>
          <p:cNvSpPr txBox="1"/>
          <p:nvPr/>
        </p:nvSpPr>
        <p:spPr>
          <a:xfrm>
            <a:off x="7703853" y="1090682"/>
            <a:ext cx="3501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TECHNOLOGIE</a:t>
            </a:r>
            <a:endParaRPr lang="en-GB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715D1-C756-442F-A053-BDE95ED3EA31}"/>
              </a:ext>
            </a:extLst>
          </p:cNvPr>
          <p:cNvSpPr txBox="1"/>
          <p:nvPr/>
        </p:nvSpPr>
        <p:spPr>
          <a:xfrm>
            <a:off x="7928860" y="4935091"/>
            <a:ext cx="3583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3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POLITIQUE PUBLIQUE DE L’EDUCATION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962A0-44FC-46A7-8C84-C904BEA66175}"/>
              </a:ext>
            </a:extLst>
          </p:cNvPr>
          <p:cNvSpPr txBox="1"/>
          <p:nvPr/>
        </p:nvSpPr>
        <p:spPr>
          <a:xfrm>
            <a:off x="1608141" y="5037448"/>
            <a:ext cx="32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GB" sz="3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ECONOMIQUE</a:t>
            </a:r>
            <a:endParaRPr lang="en-GB" sz="32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01864D-0A5D-4A38-A568-B89C1E96268B}"/>
              </a:ext>
            </a:extLst>
          </p:cNvPr>
          <p:cNvGrpSpPr/>
          <p:nvPr/>
        </p:nvGrpSpPr>
        <p:grpSpPr>
          <a:xfrm>
            <a:off x="5397500" y="2879482"/>
            <a:ext cx="1397000" cy="1248718"/>
            <a:chOff x="5418138" y="4568825"/>
            <a:chExt cx="568325" cy="508001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ED45FCF-A87D-4C14-9791-2DFBB6506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0610122E-DD75-4759-BA15-393F25E38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D480AA8-1BD9-482A-8B0F-1FE2670EF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C7ED2FFB-65E4-43FD-B086-86A7D396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1" y="114654"/>
            <a:ext cx="545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FACTEURS </a:t>
            </a: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PERTINENTS</a:t>
            </a:r>
          </a:p>
        </p:txBody>
      </p:sp>
    </p:spTree>
    <p:extLst>
      <p:ext uri="{BB962C8B-B14F-4D97-AF65-F5344CB8AC3E}">
        <p14:creationId xmlns:p14="http://schemas.microsoft.com/office/powerpoint/2010/main" val="1621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796" y="2247881"/>
            <a:ext cx="4347947" cy="2895508"/>
          </a:xfrm>
          <a:prstGeom prst="rect">
            <a:avLst/>
          </a:prstGeom>
        </p:spPr>
      </p:pic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719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POPULATION ENTRE 15 ET 24 ANS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56120" y="3040380"/>
            <a:ext cx="490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Distribution moins aplatie que la distribution normale et étalée à droite.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Forte variations d’un pays à un autre;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Population des pays est majoritairement supérieure à la moyenne mondiale.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647090" y="4540469"/>
            <a:ext cx="1072055" cy="531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6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719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POPULATION ENTRE 15 ET 24 ANS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5" y="1098449"/>
            <a:ext cx="4318368" cy="294731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151552" y="1752354"/>
            <a:ext cx="4907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Régions présentant le plus potentiel: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Asie de sud, Amérique du </a:t>
            </a:r>
            <a:r>
              <a:rPr lang="fr-FR" dirty="0" smtClean="0">
                <a:solidFill>
                  <a:schemeClr val="bg1"/>
                </a:solidFill>
              </a:rPr>
              <a:t>nord et l’Asie </a:t>
            </a:r>
            <a:r>
              <a:rPr lang="fr-FR" dirty="0" smtClean="0">
                <a:solidFill>
                  <a:schemeClr val="bg1"/>
                </a:solidFill>
              </a:rPr>
              <a:t>de l’Est et Pacific.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Région content le plus de pays: Europe , </a:t>
            </a:r>
            <a:r>
              <a:rPr lang="fr-FR" dirty="0">
                <a:solidFill>
                  <a:schemeClr val="bg1"/>
                </a:solidFill>
              </a:rPr>
              <a:t>l’Afrique </a:t>
            </a:r>
            <a:r>
              <a:rPr lang="fr-FR" dirty="0" smtClean="0">
                <a:solidFill>
                  <a:schemeClr val="bg1"/>
                </a:solidFill>
              </a:rPr>
              <a:t>subsaharienne et l’Amérique latine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Ecart type important: Asie de sud 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plus de disparité entre pays ( il y a des pays moins importants que d’autres)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1191</Words>
  <Application>Microsoft Office PowerPoint</Application>
  <PresentationFormat>Grand écran</PresentationFormat>
  <Paragraphs>303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Noto Sans</vt:lpstr>
      <vt:lpstr>Open Sans</vt:lpstr>
      <vt:lpstr>Wingdings</vt:lpstr>
      <vt:lpstr>Thème Office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Maxence Faure</dc:creator>
  <cp:lastModifiedBy>abdulmaged al-khulaifi</cp:lastModifiedBy>
  <cp:revision>400</cp:revision>
  <dcterms:created xsi:type="dcterms:W3CDTF">2020-09-01T08:07:01Z</dcterms:created>
  <dcterms:modified xsi:type="dcterms:W3CDTF">2020-11-20T19:52:39Z</dcterms:modified>
</cp:coreProperties>
</file>