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18826552930883"/>
          <c:y val="2.938034188034188E-2"/>
          <c:w val="0.8306208078156897"/>
          <c:h val="0.8272391732283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'github-job-postings.xlsx	'!$B$1</c:f>
              <c:strCache>
                <c:ptCount val="1"/>
                <c:pt idx="0">
                  <c:v>GitHub Job Postings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'github-job-postings.xlsx	'!$A$2:$A$13</c:f>
              <c:strCache>
                <c:ptCount val="12"/>
                <c:pt idx="0">
                  <c:v>MySQL Server</c:v>
                </c:pt>
                <c:pt idx="1">
                  <c:v>MongoDB</c:v>
                </c:pt>
                <c:pt idx="2">
                  <c:v>Oracle</c:v>
                </c:pt>
                <c:pt idx="3">
                  <c:v>PostgreSQL</c:v>
                </c:pt>
                <c:pt idx="4">
                  <c:v>SQL Server</c:v>
                </c:pt>
                <c:pt idx="5">
                  <c:v>C++</c:v>
                </c:pt>
                <c:pt idx="6">
                  <c:v>C#</c:v>
                </c:pt>
                <c:pt idx="7">
                  <c:v>Scala</c:v>
                </c:pt>
                <c:pt idx="8">
                  <c:v>Python</c:v>
                </c:pt>
                <c:pt idx="9">
                  <c:v>JavaScript</c:v>
                </c:pt>
                <c:pt idx="10">
                  <c:v>Java </c:v>
                </c:pt>
                <c:pt idx="11">
                  <c:v>C</c:v>
                </c:pt>
              </c:strCache>
            </c:strRef>
          </c:cat>
          <c:val>
            <c:numRef>
              <c:f>'github-job-postings.xlsx	'!$B$2:$B$13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14</c:v>
                </c:pt>
                <c:pt idx="5">
                  <c:v>19</c:v>
                </c:pt>
                <c:pt idx="6">
                  <c:v>20</c:v>
                </c:pt>
                <c:pt idx="7">
                  <c:v>47</c:v>
                </c:pt>
                <c:pt idx="8">
                  <c:v>48</c:v>
                </c:pt>
                <c:pt idx="9">
                  <c:v>66</c:v>
                </c:pt>
                <c:pt idx="10">
                  <c:v>88</c:v>
                </c:pt>
                <c:pt idx="11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F-43CF-857F-53F7C3733D1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73644432"/>
        <c:axId val="573641152"/>
      </c:barChart>
      <c:catAx>
        <c:axId val="5736444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aseline="0" dirty="0">
                    <a:solidFill>
                      <a:schemeClr val="tx1"/>
                    </a:solidFill>
                  </a:rPr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641152"/>
        <c:crosses val="autoZero"/>
        <c:auto val="1"/>
        <c:lblAlgn val="ctr"/>
        <c:lblOffset val="100"/>
        <c:noMultiLvlLbl val="0"/>
      </c:catAx>
      <c:valAx>
        <c:axId val="57364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aseline="0" dirty="0">
                    <a:solidFill>
                      <a:schemeClr val="tx1"/>
                    </a:solidFill>
                  </a:rPr>
                  <a:t>Number of Job Postings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64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'popular-languages.csv'!$B$1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'popular-languages.csv'!$A$2:$A$11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'popular-languages.csv'!$B$2:$B$11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E-4A15-9C60-BE8F731B8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0197176"/>
        <c:axId val="580198488"/>
      </c:barChart>
      <c:catAx>
        <c:axId val="580197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aseline="0">
                    <a:solidFill>
                      <a:schemeClr val="tx1"/>
                    </a:solidFill>
                  </a:rPr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8488"/>
        <c:crosses val="autoZero"/>
        <c:auto val="1"/>
        <c:lblAlgn val="ctr"/>
        <c:lblOffset val="100"/>
        <c:noMultiLvlLbl val="0"/>
      </c:catAx>
      <c:valAx>
        <c:axId val="580198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aseline="0">
                    <a:solidFill>
                      <a:schemeClr val="tx1"/>
                    </a:solidFill>
                  </a:rPr>
                  <a:t>Average Annual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7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6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6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20:43:3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6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3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23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0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06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0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8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9E381F-BB63-587C-3BB4-2667451669A8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08503F-EA60-0369-3FAE-0D6B7228D19A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D52387-A22D-B7E8-0AA6-8F77C964AAE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E78C44-820A-E9FE-7025-48F8B63CEE2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9648D0-0ED9-C85E-7387-6B0E10CE209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F8875F-D3E2-0F9B-4EEB-A64BCAF0F76B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9C0900-B2DF-8A2F-3B93-CE326FD9090D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275025-F007-D652-C1A7-671F42FB129E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8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0A900-63B1-8C78-39E9-D3E7FFC05AF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CFF0E-1D71-7068-FC0B-A61FB8F21A8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272F6C-4072-02EA-D5F5-B19B30C40EA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16548f63-07fa-45be-ab3c-a42463e6e0ae/view/7438f41a3aad6dfe56c3e6e407cb2f5379342c59b1bb865285867b4906697597f03a1ac5c82e4f0cde18026bf0bd475fcc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18498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on Emerging Technology Skills and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6532" y="3928516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Monotype Corsiva" panose="03010101010201010101" pitchFamily="66" charset="0"/>
              </a:rPr>
              <a:t>Abdulmajeed Yusuf</a:t>
            </a:r>
            <a:endParaRPr lang="en-US" sz="3200" dirty="0"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dirty="0"/>
              <a:t>April 10th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Interest in MySQL, Microsoft SQL Server and SQLite will decrease in the future year</a:t>
            </a:r>
          </a:p>
          <a:p>
            <a:pPr>
              <a:lnSpc>
                <a:spcPct val="150000"/>
              </a:lnSpc>
            </a:pPr>
            <a:r>
              <a:rPr lang="en-US" dirty="0"/>
              <a:t>Interest in PostgreSQL and MongoDB will increase compared in the future compared to the present</a:t>
            </a:r>
          </a:p>
          <a:p>
            <a:pPr>
              <a:lnSpc>
                <a:spcPct val="150000"/>
              </a:lnSpc>
            </a:pPr>
            <a:r>
              <a:rPr lang="en-US" dirty="0"/>
              <a:t>Redis and Elasticsearch will gain massive interest in the future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198" y="1847925"/>
            <a:ext cx="541859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People skilled in MySQL, Microsoft SQL Server and SQLite has lesser employment prospect</a:t>
            </a:r>
          </a:p>
          <a:p>
            <a:pPr>
              <a:lnSpc>
                <a:spcPct val="150000"/>
              </a:lnSpc>
            </a:pPr>
            <a:r>
              <a:rPr lang="en-US" dirty="0"/>
              <a:t>People skilled in PostgreSQL and MongoDB gain more employment</a:t>
            </a:r>
          </a:p>
          <a:p>
            <a:pPr>
              <a:lnSpc>
                <a:spcPct val="150000"/>
              </a:lnSpc>
            </a:pPr>
            <a:r>
              <a:rPr lang="en-US" dirty="0"/>
              <a:t>Redis and Elasticsearch also gain more employment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Click 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/>
              <a:t> to view the IBM Cognos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4" name="Content Placeholder 3" descr="Chart">
            <a:extLst>
              <a:ext uri="{FF2B5EF4-FFF2-40B4-BE49-F238E27FC236}">
                <a16:creationId xmlns:a16="http://schemas.microsoft.com/office/drawing/2014/main" id="{258F104C-0377-FDDC-81B7-49CB10243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11" y="1674056"/>
            <a:ext cx="9476824" cy="4574344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Future Technology Trends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DC23768-A980-EDD5-3ACF-C8B61C120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160" y="1674056"/>
            <a:ext cx="9560182" cy="4574344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074A13B4-A5D2-3991-D107-92D08FDA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51" y="1688124"/>
            <a:ext cx="9523827" cy="4353902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4042" y="1508194"/>
            <a:ext cx="4254371" cy="4254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Programming Languages: TypeScript is gaining significant interest and Python continues to grow as well</a:t>
            </a:r>
          </a:p>
          <a:p>
            <a:pPr algn="just"/>
            <a:r>
              <a:rPr lang="en-US" dirty="0"/>
              <a:t>Databases: Redis, Elasticsearch, PostgreSQL and MongoDB are gaining more interest</a:t>
            </a:r>
          </a:p>
          <a:p>
            <a:pPr algn="just"/>
            <a:r>
              <a:rPr lang="en-US" dirty="0"/>
              <a:t>Platforms: Interest in Slack is dropping significantly</a:t>
            </a:r>
          </a:p>
          <a:p>
            <a:pPr algn="just"/>
            <a:r>
              <a:rPr lang="en-US" dirty="0"/>
              <a:t>Web Frames: Vue.js is gaining substantial interest and React.js continues to grow as well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212" y="1828751"/>
            <a:ext cx="559678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Continue to staff enough JavaScript and HTML/CSS but employ more people skilled in TypeScript and Python</a:t>
            </a:r>
          </a:p>
          <a:p>
            <a:pPr algn="just"/>
            <a:r>
              <a:rPr lang="en-US" dirty="0"/>
              <a:t>Employ more people skilled in Redis, Elasticsearch, PostgreSQL and MongoDB</a:t>
            </a:r>
          </a:p>
          <a:p>
            <a:pPr algn="just"/>
            <a:r>
              <a:rPr lang="en-US" dirty="0"/>
              <a:t>Continue to staff enough Linux, employ more people skilled in Docker, AWS, and Android, but make reductions to Slack and Windows hiring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Plan for more budget in order to hire additional staff with skills needed to fill any gaps</a:t>
            </a:r>
          </a:p>
          <a:p>
            <a:pPr>
              <a:lnSpc>
                <a:spcPct val="150000"/>
              </a:lnSpc>
            </a:pPr>
            <a:r>
              <a:rPr lang="en-US" dirty="0"/>
              <a:t>Set aside budget or put a program in place to upskill those already employed</a:t>
            </a:r>
          </a:p>
          <a:p>
            <a:pPr>
              <a:lnSpc>
                <a:spcPct val="150000"/>
              </a:lnSpc>
            </a:pPr>
            <a:r>
              <a:rPr lang="en-US" dirty="0"/>
              <a:t>Make adjustments for staff with skills no longer in demand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0701" y="930382"/>
            <a:ext cx="5530598" cy="55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74" y="435159"/>
            <a:ext cx="5929053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Job Postings by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050A0BD1-6F8D-4929-F888-249EFE841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817002"/>
              </p:ext>
            </p:extLst>
          </p:nvPr>
        </p:nvGraphicFramePr>
        <p:xfrm>
          <a:off x="914400" y="1708614"/>
          <a:ext cx="10488613" cy="443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8648" y="1841275"/>
            <a:ext cx="4184035" cy="388077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209469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Popular Languages by Average Annual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AA34CB-6DCA-DCEB-C725-B994913CF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793945"/>
              </p:ext>
            </p:extLst>
          </p:nvPr>
        </p:nvGraphicFramePr>
        <p:xfrm>
          <a:off x="561451" y="1395647"/>
          <a:ext cx="1097280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Usage Trends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Web Frames</a:t>
            </a:r>
          </a:p>
          <a:p>
            <a:pPr lvl="1"/>
            <a:r>
              <a:rPr lang="en-US" sz="1800" dirty="0"/>
              <a:t>Platforms</a:t>
            </a:r>
          </a:p>
          <a:p>
            <a:r>
              <a:rPr lang="en-US" sz="2200" dirty="0"/>
              <a:t>Gender Disparities in Tech</a:t>
            </a:r>
          </a:p>
          <a:p>
            <a:r>
              <a:rPr lang="en-US" sz="2200" dirty="0"/>
              <a:t>Trends</a:t>
            </a:r>
          </a:p>
          <a:p>
            <a:r>
              <a:rPr lang="en-US" sz="22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Survey of Digital Usage Trends</a:t>
            </a:r>
          </a:p>
          <a:p>
            <a:pPr lvl="1"/>
            <a:r>
              <a:rPr lang="en-US" sz="1800" dirty="0"/>
              <a:t>Conducted by GitHub</a:t>
            </a:r>
          </a:p>
          <a:p>
            <a:endParaRPr lang="en-US" sz="2200" dirty="0"/>
          </a:p>
          <a:p>
            <a:r>
              <a:rPr lang="en-US" sz="2200" dirty="0"/>
              <a:t>Recommendations will be stated based on the analysis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Virtual survey of volunteer users</a:t>
            </a:r>
          </a:p>
          <a:p>
            <a:r>
              <a:rPr lang="en-US" sz="2200" dirty="0"/>
              <a:t>Data cleaning and normalization</a:t>
            </a:r>
          </a:p>
          <a:p>
            <a:r>
              <a:rPr lang="en-US" sz="2200" dirty="0"/>
              <a:t>Analysis of cleaned data</a:t>
            </a:r>
          </a:p>
          <a:p>
            <a:r>
              <a:rPr lang="en-US" sz="2200" dirty="0"/>
              <a:t>Visualizations</a:t>
            </a:r>
          </a:p>
          <a:p>
            <a:pPr lvl="1"/>
            <a:r>
              <a:rPr lang="en-US" sz="1800" dirty="0"/>
              <a:t>Current Trends</a:t>
            </a:r>
          </a:p>
          <a:p>
            <a:pPr lvl="1"/>
            <a:r>
              <a:rPr lang="en-US" sz="1800" dirty="0"/>
              <a:t>Future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817DEAB-9706-0E95-9E2D-E757BE53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4" y="2246020"/>
            <a:ext cx="5372626" cy="393094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EB3EF2C-D4E4-E61E-8BE3-E07971BB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66" y="2246018"/>
            <a:ext cx="581933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JavaScript and HTML/CSS continue to be the top two most popular programming language for this year and next</a:t>
            </a:r>
          </a:p>
          <a:p>
            <a:pPr>
              <a:lnSpc>
                <a:spcPct val="150000"/>
              </a:lnSpc>
            </a:pPr>
            <a:r>
              <a:rPr lang="en-US" dirty="0"/>
              <a:t>Python and TypeScript will gain more interest for next year</a:t>
            </a:r>
          </a:p>
          <a:p>
            <a:pPr>
              <a:lnSpc>
                <a:spcPct val="150000"/>
              </a:lnSpc>
            </a:pPr>
            <a:r>
              <a:rPr lang="en-US" dirty="0"/>
              <a:t>Interest in SQL and Bash/Shell/PowerShell is decreasing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791" y="1825625"/>
            <a:ext cx="418403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Continue to employ a similar number of people skilled in JavaScript and HTML/CSS</a:t>
            </a:r>
          </a:p>
          <a:p>
            <a:pPr>
              <a:lnSpc>
                <a:spcPct val="150000"/>
              </a:lnSpc>
            </a:pPr>
            <a:r>
              <a:rPr lang="en-US" dirty="0"/>
              <a:t>More people skilled in Python and TypeScript gain more employment</a:t>
            </a:r>
          </a:p>
          <a:p>
            <a:pPr>
              <a:lnSpc>
                <a:spcPct val="150000"/>
              </a:lnSpc>
            </a:pPr>
            <a:r>
              <a:rPr lang="en-US" dirty="0"/>
              <a:t>SQL and Bash/Shell/PowerShell have less job openings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A47B9C9-C303-F2B5-9DAF-CB6FCECC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07" y="2327564"/>
            <a:ext cx="5080924" cy="36703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9C82A2D-5270-B78D-CE9D-1B42E928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506660"/>
            <a:ext cx="5602459" cy="34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80a141d-92ca-4d3d-9308-f7e7b1d44ce8"/>
    <ds:schemaRef ds:uri="155be751-a274-42e8-93fb-f39d3b9bccc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550</TotalTime>
  <Words>545</Words>
  <Application>Microsoft Office PowerPoint</Application>
  <PresentationFormat>Widescreen</PresentationFormat>
  <Paragraphs>97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IBM Plex Mono Text</vt:lpstr>
      <vt:lpstr>Monotype Corsiva</vt:lpstr>
      <vt:lpstr>Trebuchet MS</vt:lpstr>
      <vt:lpstr>Wingdings 3</vt:lpstr>
      <vt:lpstr>Facet</vt:lpstr>
      <vt:lpstr>Analysis on Emerging Technology Skills and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Trends</vt:lpstr>
      <vt:lpstr>Demographics</vt:lpstr>
      <vt:lpstr>DISCUSSION</vt:lpstr>
      <vt:lpstr>OVERALL FINDINGS &amp; IMPLICATIONS</vt:lpstr>
      <vt:lpstr>CONCLUSION</vt:lpstr>
      <vt:lpstr>APPENDIX</vt:lpstr>
      <vt:lpstr>Job Postings by Language</vt:lpstr>
      <vt:lpstr>Popular Languages by Average Annual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Abdulmajeed Yusuf</cp:lastModifiedBy>
  <cp:revision>19</cp:revision>
  <dcterms:created xsi:type="dcterms:W3CDTF">2020-10-28T18:29:43Z</dcterms:created>
  <dcterms:modified xsi:type="dcterms:W3CDTF">2023-04-10T22:34:16Z</dcterms:modified>
</cp:coreProperties>
</file>