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01" r:id="rId3"/>
    <p:sldId id="258" r:id="rId4"/>
    <p:sldId id="302" r:id="rId5"/>
    <p:sldId id="303" r:id="rId6"/>
    <p:sldId id="260" r:id="rId7"/>
    <p:sldId id="304" r:id="rId8"/>
    <p:sldId id="306" r:id="rId9"/>
    <p:sldId id="305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</p:sldIdLst>
  <p:sldSz cx="18288000" cy="10287000"/>
  <p:notesSz cx="6858000" cy="9144000"/>
  <p:embeddedFontLst>
    <p:embeddedFont>
      <p:font typeface="Arimo Bold" panose="020B0704020202020204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aramond" panose="02020404030301010803" pitchFamily="18" charset="0"/>
      <p:regular r:id="rId24"/>
      <p:bold r:id="rId25"/>
      <p:italic r:id="rId26"/>
    </p:embeddedFont>
    <p:embeddedFont>
      <p:font typeface="Oswald Bold" pitchFamily="2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8.fntdata" /><Relationship Id="rId3" Type="http://schemas.openxmlformats.org/officeDocument/2006/relationships/slide" Target="slides/slide2.xml" /><Relationship Id="rId21" Type="http://schemas.openxmlformats.org/officeDocument/2006/relationships/font" Target="fonts/font3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7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2.fntdata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6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5.fntdata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1.fntdata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4.fntdata" /><Relationship Id="rId27" Type="http://schemas.openxmlformats.org/officeDocument/2006/relationships/font" Target="fonts/font9.fntdata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 /><Relationship Id="rId2" Type="http://schemas.openxmlformats.org/officeDocument/2006/relationships/image" Target="../media/image7.emf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 /><Relationship Id="rId2" Type="http://schemas.openxmlformats.org/officeDocument/2006/relationships/image" Target="../media/image9.emf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 /><Relationship Id="rId2" Type="http://schemas.openxmlformats.org/officeDocument/2006/relationships/image" Target="../media/image2.emf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5.emf" /><Relationship Id="rId4" Type="http://schemas.openxmlformats.org/officeDocument/2006/relationships/image" Target="../media/image4.emf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4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48200" y="1637045"/>
            <a:ext cx="15402100" cy="7418473"/>
            <a:chOff x="0" y="0"/>
            <a:chExt cx="1687521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87521" cy="812800"/>
            </a:xfrm>
            <a:custGeom>
              <a:avLst/>
              <a:gdLst/>
              <a:ahLst/>
              <a:cxnLst/>
              <a:rect l="l" t="t" r="r" b="b"/>
              <a:pathLst>
                <a:path w="1687521" h="812800">
                  <a:moveTo>
                    <a:pt x="0" y="0"/>
                  </a:moveTo>
                  <a:lnTo>
                    <a:pt x="1687521" y="0"/>
                  </a:lnTo>
                  <a:lnTo>
                    <a:pt x="168752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37701" y="1231482"/>
            <a:ext cx="15494396" cy="7418473"/>
            <a:chOff x="0" y="0"/>
            <a:chExt cx="1697633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97633" cy="812800"/>
            </a:xfrm>
            <a:custGeom>
              <a:avLst/>
              <a:gdLst/>
              <a:ahLst/>
              <a:cxnLst/>
              <a:rect l="l" t="t" r="r" b="b"/>
              <a:pathLst>
                <a:path w="1697633" h="812800">
                  <a:moveTo>
                    <a:pt x="0" y="0"/>
                  </a:moveTo>
                  <a:lnTo>
                    <a:pt x="1697633" y="0"/>
                  </a:lnTo>
                  <a:lnTo>
                    <a:pt x="169763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17299" y="4044377"/>
            <a:ext cx="149352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dirty="0">
                <a:solidFill>
                  <a:srgbClr val="000000"/>
                </a:solidFill>
                <a:latin typeface="Oswald Bold"/>
              </a:rPr>
              <a:t>INTRODUCTORY CONCEPTS AND DEFINITIONS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38309" y="6751600"/>
            <a:ext cx="1289318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6600" dirty="0">
                <a:solidFill>
                  <a:srgbClr val="000000"/>
                </a:solidFill>
                <a:latin typeface="Arimo Bold"/>
              </a:rPr>
              <a:t>MEG 212 Week 1 Lecture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533400" y="342900"/>
            <a:ext cx="17526000" cy="1038746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66"/>
              </a:lnSpc>
              <a:spcBef>
                <a:spcPct val="0"/>
              </a:spcBef>
            </a:pPr>
            <a:r>
              <a:rPr lang="en-US" sz="7333" dirty="0">
                <a:solidFill>
                  <a:srgbClr val="000000"/>
                </a:solidFill>
                <a:latin typeface="Oswald Bold"/>
              </a:rPr>
              <a:t>Difference between Closed and Open Systems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2857500"/>
            <a:ext cx="11125200" cy="5410200"/>
            <a:chOff x="1828800" y="3390900"/>
            <a:chExt cx="10134600" cy="493775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390900"/>
              <a:ext cx="4575404" cy="356068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270506" y="7866989"/>
              <a:ext cx="5864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Open system: An automobile engine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1500" y="3722026"/>
              <a:ext cx="4201900" cy="3280313"/>
            </a:xfrm>
            <a:prstGeom prst="rect">
              <a:avLst/>
            </a:prstGeom>
          </p:spPr>
        </p:pic>
      </p:grpSp>
      <p:sp>
        <p:nvSpPr>
          <p:cNvPr id="16" name="Subtitle 2"/>
          <p:cNvSpPr txBox="1">
            <a:spLocks/>
          </p:cNvSpPr>
          <p:nvPr/>
        </p:nvSpPr>
        <p:spPr>
          <a:xfrm>
            <a:off x="11658600" y="3893784"/>
            <a:ext cx="6248400" cy="30785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 given region of space through which mass flows</a:t>
            </a:r>
          </a:p>
          <a:p>
            <a:endParaRPr lang="en-US" dirty="0"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  <a:p>
            <a:r>
              <a:rPr lang="en-US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Also called control volume</a:t>
            </a:r>
            <a:endParaRPr lang="en-US" sz="4000" dirty="0"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  <a:p>
            <a:endParaRPr lang="en-US" sz="4000" dirty="0"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3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533400" y="342900"/>
            <a:ext cx="17526000" cy="1038746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66"/>
              </a:lnSpc>
              <a:spcBef>
                <a:spcPct val="0"/>
              </a:spcBef>
            </a:pPr>
            <a:r>
              <a:rPr lang="en-US" sz="7333" dirty="0">
                <a:solidFill>
                  <a:srgbClr val="000000"/>
                </a:solidFill>
                <a:latin typeface="Oswald Bold"/>
              </a:rPr>
              <a:t>How to select a System Boundary?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85900"/>
            <a:ext cx="5667096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696" y="4838700"/>
            <a:ext cx="4820648" cy="5029200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1049000" y="2705100"/>
            <a:ext cx="6858000" cy="61341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The system boundary needs to be carefully specified before any thermodynamic analysis</a:t>
            </a:r>
          </a:p>
          <a:p>
            <a:pPr marL="0" indent="0">
              <a:buNone/>
            </a:pPr>
            <a:r>
              <a:rPr lang="en-US" sz="28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</a:p>
          <a:p>
            <a:r>
              <a:rPr lang="en-US" sz="28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The choice of a system boundary is governed by two considerations</a:t>
            </a:r>
          </a:p>
          <a:p>
            <a:endParaRPr lang="en-US" sz="2800" dirty="0"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What is known about a possible system at its boundaries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The objective of the analysis</a:t>
            </a:r>
            <a:r>
              <a:rPr lang="en-US" sz="36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738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54910" y="-603772"/>
            <a:ext cx="4967219" cy="11216898"/>
            <a:chOff x="0" y="0"/>
            <a:chExt cx="2117230" cy="47810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17230" cy="4781095"/>
            </a:xfrm>
            <a:custGeom>
              <a:avLst/>
              <a:gdLst/>
              <a:ahLst/>
              <a:cxnLst/>
              <a:rect l="l" t="t" r="r" b="b"/>
              <a:pathLst>
                <a:path w="2117230" h="4781095">
                  <a:moveTo>
                    <a:pt x="0" y="0"/>
                  </a:moveTo>
                  <a:lnTo>
                    <a:pt x="2117230" y="0"/>
                  </a:lnTo>
                  <a:lnTo>
                    <a:pt x="2117230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47801" y="22473"/>
            <a:ext cx="16382999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30"/>
              </a:lnSpc>
              <a:spcBef>
                <a:spcPct val="0"/>
              </a:spcBef>
            </a:pPr>
            <a:r>
              <a:rPr lang="en-US" sz="5400" dirty="0">
                <a:solidFill>
                  <a:srgbClr val="000000"/>
                </a:solidFill>
                <a:latin typeface="Oswald Bold"/>
              </a:rPr>
              <a:t>Macroscopic Versus Microscopic View of Thermodynamics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776200" y="2675358"/>
            <a:ext cx="9130802" cy="6785224"/>
            <a:chOff x="10010112" y="2675358"/>
            <a:chExt cx="7460380" cy="6049542"/>
          </a:xfrm>
        </p:grpSpPr>
        <p:grpSp>
          <p:nvGrpSpPr>
            <p:cNvPr id="31" name="Group 30"/>
            <p:cNvGrpSpPr/>
            <p:nvPr/>
          </p:nvGrpSpPr>
          <p:grpSpPr>
            <a:xfrm>
              <a:off x="10010112" y="2675358"/>
              <a:ext cx="7460380" cy="6049542"/>
              <a:chOff x="9591167" y="4509951"/>
              <a:chExt cx="6650093" cy="494989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9922079" y="5004677"/>
                <a:ext cx="6319181" cy="4455165"/>
                <a:chOff x="0" y="0"/>
                <a:chExt cx="692357" cy="488127"/>
              </a:xfrm>
            </p:grpSpPr>
            <p:sp>
              <p:nvSpPr>
                <p:cNvPr id="12" name="Freeform 12"/>
                <p:cNvSpPr/>
                <p:nvPr/>
              </p:nvSpPr>
              <p:spPr>
                <a:xfrm>
                  <a:off x="0" y="0"/>
                  <a:ext cx="692357" cy="488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57" h="488127">
                      <a:moveTo>
                        <a:pt x="0" y="0"/>
                      </a:moveTo>
                      <a:lnTo>
                        <a:pt x="692357" y="0"/>
                      </a:lnTo>
                      <a:lnTo>
                        <a:pt x="692357" y="488127"/>
                      </a:lnTo>
                      <a:lnTo>
                        <a:pt x="0" y="4881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13" name="TextBox 13"/>
                <p:cNvSpPr txBox="1"/>
                <p:nvPr/>
              </p:nvSpPr>
              <p:spPr>
                <a:xfrm>
                  <a:off x="0" y="-95250"/>
                  <a:ext cx="812800" cy="9080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213"/>
                    </a:lnSpc>
                  </a:pPr>
                  <a:endParaRPr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" name="Freeform 15"/>
              <p:cNvSpPr/>
              <p:nvPr/>
            </p:nvSpPr>
            <p:spPr>
              <a:xfrm>
                <a:off x="9591167" y="4509951"/>
                <a:ext cx="6483599" cy="4579969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10510452" y="2769813"/>
              <a:ext cx="6445215" cy="54332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3600" spc="-105" dirty="0">
                  <a:solidFill>
                    <a:srgbClr val="C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Microscopic view</a:t>
              </a:r>
            </a:p>
            <a:p>
              <a:pPr algn="ctr">
                <a:lnSpc>
                  <a:spcPct val="15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Sometimes called statistical thermodynamics</a:t>
              </a:r>
            </a:p>
            <a:p>
              <a:pPr algn="ctr">
                <a:lnSpc>
                  <a:spcPct val="15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Objective is to characterize by statistical means the average behavior of particles making up the system of interest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3086100"/>
            <a:ext cx="8479509" cy="6830942"/>
            <a:chOff x="2460642" y="4744973"/>
            <a:chExt cx="6537341" cy="4714869"/>
          </a:xfrm>
        </p:grpSpPr>
        <p:grpSp>
          <p:nvGrpSpPr>
            <p:cNvPr id="22" name="Group 5"/>
            <p:cNvGrpSpPr/>
            <p:nvPr/>
          </p:nvGrpSpPr>
          <p:grpSpPr>
            <a:xfrm>
              <a:off x="2678802" y="5004677"/>
              <a:ext cx="6319181" cy="4455165"/>
              <a:chOff x="0" y="0"/>
              <a:chExt cx="692357" cy="488127"/>
            </a:xfrm>
          </p:grpSpPr>
          <p:sp>
            <p:nvSpPr>
              <p:cNvPr id="23" name="Freeform 6"/>
              <p:cNvSpPr/>
              <p:nvPr/>
            </p:nvSpPr>
            <p:spPr>
              <a:xfrm>
                <a:off x="0" y="0"/>
                <a:ext cx="692357" cy="488127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" name="TextBox 7"/>
              <p:cNvSpPr txBox="1"/>
              <p:nvPr/>
            </p:nvSpPr>
            <p:spPr>
              <a:xfrm>
                <a:off x="0" y="-95250"/>
                <a:ext cx="812800" cy="9080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3"/>
                  </a:lnSpc>
                </a:pPr>
                <a:endParaRPr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Freeform 9"/>
            <p:cNvSpPr/>
            <p:nvPr/>
          </p:nvSpPr>
          <p:spPr>
            <a:xfrm>
              <a:off x="2460642" y="4744973"/>
              <a:ext cx="6319181" cy="4455165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8" name="TextBox 17"/>
            <p:cNvSpPr txBox="1"/>
            <p:nvPr/>
          </p:nvSpPr>
          <p:spPr>
            <a:xfrm>
              <a:off x="2502560" y="4874239"/>
              <a:ext cx="6205686" cy="36326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600" spc="-105" dirty="0">
                  <a:solidFill>
                    <a:srgbClr val="C00000"/>
                  </a:solidFill>
                  <a:latin typeface="Arimo Bold"/>
                </a:rPr>
                <a:t>Macroscopic view</a:t>
              </a:r>
            </a:p>
            <a:p>
              <a:pPr algn="ctr">
                <a:lnSpc>
                  <a:spcPct val="15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/>
                </a:rPr>
                <a:t>Sometimes called classical thermodynamics</a:t>
              </a:r>
            </a:p>
            <a:p>
              <a:pPr algn="ctr">
                <a:lnSpc>
                  <a:spcPct val="15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/>
                </a:rPr>
                <a:t>Concerned with the gross or overall behavior of the system</a:t>
              </a:r>
            </a:p>
            <a:p>
              <a:pPr algn="ctr">
                <a:lnSpc>
                  <a:spcPct val="150000"/>
                </a:lnSpc>
              </a:pPr>
              <a:endParaRPr lang="en-US" sz="4000" spc="-105" dirty="0">
                <a:solidFill>
                  <a:srgbClr val="000000"/>
                </a:solidFill>
                <a:latin typeface="Arimo Bold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867655" y="1883952"/>
            <a:ext cx="11974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For this course, we are adopting the macroscopic view point</a:t>
            </a:r>
          </a:p>
        </p:txBody>
      </p:sp>
    </p:spTree>
    <p:extLst>
      <p:ext uri="{BB962C8B-B14F-4D97-AF65-F5344CB8AC3E}">
        <p14:creationId xmlns:p14="http://schemas.microsoft.com/office/powerpoint/2010/main" val="132678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54910" y="-603772"/>
            <a:ext cx="4967219" cy="11216898"/>
            <a:chOff x="0" y="0"/>
            <a:chExt cx="2117230" cy="47810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17230" cy="4781095"/>
            </a:xfrm>
            <a:custGeom>
              <a:avLst/>
              <a:gdLst/>
              <a:ahLst/>
              <a:cxnLst/>
              <a:rect l="l" t="t" r="r" b="b"/>
              <a:pathLst>
                <a:path w="2117230" h="4781095">
                  <a:moveTo>
                    <a:pt x="0" y="0"/>
                  </a:moveTo>
                  <a:lnTo>
                    <a:pt x="2117230" y="0"/>
                  </a:lnTo>
                  <a:lnTo>
                    <a:pt x="2117230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47801" y="22473"/>
            <a:ext cx="16382999" cy="1391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3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Oswald Bold"/>
              </a:rPr>
              <a:t>Property, State and Process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776200" y="2675358"/>
            <a:ext cx="9130802" cy="6785224"/>
            <a:chOff x="10010112" y="2675358"/>
            <a:chExt cx="7460380" cy="6049542"/>
          </a:xfrm>
        </p:grpSpPr>
        <p:grpSp>
          <p:nvGrpSpPr>
            <p:cNvPr id="31" name="Group 30"/>
            <p:cNvGrpSpPr/>
            <p:nvPr/>
          </p:nvGrpSpPr>
          <p:grpSpPr>
            <a:xfrm>
              <a:off x="10010112" y="2675358"/>
              <a:ext cx="7460380" cy="6049542"/>
              <a:chOff x="9591167" y="4509951"/>
              <a:chExt cx="6650093" cy="494989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9922079" y="5004677"/>
                <a:ext cx="6319181" cy="4455165"/>
                <a:chOff x="0" y="0"/>
                <a:chExt cx="692357" cy="488127"/>
              </a:xfrm>
            </p:grpSpPr>
            <p:sp>
              <p:nvSpPr>
                <p:cNvPr id="12" name="Freeform 12"/>
                <p:cNvSpPr/>
                <p:nvPr/>
              </p:nvSpPr>
              <p:spPr>
                <a:xfrm>
                  <a:off x="0" y="0"/>
                  <a:ext cx="692357" cy="488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57" h="488127">
                      <a:moveTo>
                        <a:pt x="0" y="0"/>
                      </a:moveTo>
                      <a:lnTo>
                        <a:pt x="692357" y="0"/>
                      </a:lnTo>
                      <a:lnTo>
                        <a:pt x="692357" y="488127"/>
                      </a:lnTo>
                      <a:lnTo>
                        <a:pt x="0" y="4881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13" name="TextBox 13"/>
                <p:cNvSpPr txBox="1"/>
                <p:nvPr/>
              </p:nvSpPr>
              <p:spPr>
                <a:xfrm>
                  <a:off x="0" y="-95250"/>
                  <a:ext cx="812800" cy="9080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213"/>
                    </a:lnSpc>
                  </a:pPr>
                  <a:endParaRPr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" name="Freeform 15"/>
              <p:cNvSpPr/>
              <p:nvPr/>
            </p:nvSpPr>
            <p:spPr>
              <a:xfrm>
                <a:off x="9591167" y="4509951"/>
                <a:ext cx="6483599" cy="4579969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10510452" y="2769813"/>
              <a:ext cx="6445215" cy="54332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3600" spc="-105" dirty="0">
                  <a:solidFill>
                    <a:srgbClr val="C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State</a:t>
              </a:r>
            </a:p>
            <a:p>
              <a:pPr algn="ctr">
                <a:lnSpc>
                  <a:spcPct val="15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Refers to the condition of a system described by its properties.</a:t>
              </a:r>
            </a:p>
            <a:p>
              <a:pPr algn="ctr">
                <a:lnSpc>
                  <a:spcPct val="15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When any of the properties of the system changes, the state changes and the system is said to undergo a </a:t>
              </a:r>
              <a:r>
                <a:rPr lang="en-US" sz="3600" spc="-105" dirty="0">
                  <a:solidFill>
                    <a:srgbClr val="C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process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3086100"/>
            <a:ext cx="8479509" cy="6830942"/>
            <a:chOff x="2460642" y="4744973"/>
            <a:chExt cx="6537341" cy="4714869"/>
          </a:xfrm>
        </p:grpSpPr>
        <p:grpSp>
          <p:nvGrpSpPr>
            <p:cNvPr id="22" name="Group 5"/>
            <p:cNvGrpSpPr/>
            <p:nvPr/>
          </p:nvGrpSpPr>
          <p:grpSpPr>
            <a:xfrm>
              <a:off x="2678802" y="5004677"/>
              <a:ext cx="6319181" cy="4455165"/>
              <a:chOff x="0" y="0"/>
              <a:chExt cx="692357" cy="488127"/>
            </a:xfrm>
          </p:grpSpPr>
          <p:sp>
            <p:nvSpPr>
              <p:cNvPr id="23" name="Freeform 6"/>
              <p:cNvSpPr/>
              <p:nvPr/>
            </p:nvSpPr>
            <p:spPr>
              <a:xfrm>
                <a:off x="0" y="0"/>
                <a:ext cx="692357" cy="488127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" name="TextBox 7"/>
              <p:cNvSpPr txBox="1"/>
              <p:nvPr/>
            </p:nvSpPr>
            <p:spPr>
              <a:xfrm>
                <a:off x="0" y="-95250"/>
                <a:ext cx="812800" cy="9080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3"/>
                  </a:lnSpc>
                </a:pPr>
                <a:endParaRPr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Freeform 9"/>
            <p:cNvSpPr/>
            <p:nvPr/>
          </p:nvSpPr>
          <p:spPr>
            <a:xfrm>
              <a:off x="2460642" y="4744973"/>
              <a:ext cx="6319181" cy="4455165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8" name="TextBox 17"/>
            <p:cNvSpPr txBox="1"/>
            <p:nvPr/>
          </p:nvSpPr>
          <p:spPr>
            <a:xfrm>
              <a:off x="2678802" y="5058966"/>
              <a:ext cx="5734550" cy="35688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200" spc="-105" dirty="0">
                  <a:solidFill>
                    <a:srgbClr val="C00000"/>
                  </a:solidFill>
                  <a:latin typeface="Arimo Bold"/>
                </a:rPr>
                <a:t>Property</a:t>
              </a:r>
            </a:p>
            <a:p>
              <a:pPr algn="ctr">
                <a:lnSpc>
                  <a:spcPct val="150000"/>
                </a:lnSpc>
              </a:pPr>
              <a:r>
                <a:rPr lang="en-US" sz="3200" spc="-105" dirty="0">
                  <a:solidFill>
                    <a:srgbClr val="000000"/>
                  </a:solidFill>
                  <a:latin typeface="Arimo Bold"/>
                </a:rPr>
                <a:t>Is a macroscopic characteristic of a system such as mass, volume, energy, pressure, and temperature to which a numerical value can be assigned at a given time without knowledge of the previous behavior of the system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109530" y="1486408"/>
            <a:ext cx="158024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To describe a system and predict its behavior requires knowledge of the system properties and how they are related </a:t>
            </a:r>
          </a:p>
        </p:txBody>
      </p:sp>
    </p:spTree>
    <p:extLst>
      <p:ext uri="{BB962C8B-B14F-4D97-AF65-F5344CB8AC3E}">
        <p14:creationId xmlns:p14="http://schemas.microsoft.com/office/powerpoint/2010/main" val="329736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54910" y="-603772"/>
            <a:ext cx="4967219" cy="11216898"/>
            <a:chOff x="0" y="0"/>
            <a:chExt cx="2117230" cy="47810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17230" cy="4781095"/>
            </a:xfrm>
            <a:custGeom>
              <a:avLst/>
              <a:gdLst/>
              <a:ahLst/>
              <a:cxnLst/>
              <a:rect l="l" t="t" r="r" b="b"/>
              <a:pathLst>
                <a:path w="2117230" h="4781095">
                  <a:moveTo>
                    <a:pt x="0" y="0"/>
                  </a:moveTo>
                  <a:lnTo>
                    <a:pt x="2117230" y="0"/>
                  </a:lnTo>
                  <a:lnTo>
                    <a:pt x="2117230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47801" y="22473"/>
            <a:ext cx="16382999" cy="1391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3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Oswald Bold"/>
              </a:rPr>
              <a:t>Property, State and Process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776200" y="2675358"/>
            <a:ext cx="9130802" cy="6785224"/>
            <a:chOff x="10010112" y="2675358"/>
            <a:chExt cx="7460380" cy="6049542"/>
          </a:xfrm>
        </p:grpSpPr>
        <p:grpSp>
          <p:nvGrpSpPr>
            <p:cNvPr id="31" name="Group 30"/>
            <p:cNvGrpSpPr/>
            <p:nvPr/>
          </p:nvGrpSpPr>
          <p:grpSpPr>
            <a:xfrm>
              <a:off x="10010112" y="2675358"/>
              <a:ext cx="7460380" cy="6049542"/>
              <a:chOff x="9591167" y="4509951"/>
              <a:chExt cx="6650093" cy="494989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9922079" y="5004677"/>
                <a:ext cx="6319181" cy="4455165"/>
                <a:chOff x="0" y="0"/>
                <a:chExt cx="692357" cy="488127"/>
              </a:xfrm>
            </p:grpSpPr>
            <p:sp>
              <p:nvSpPr>
                <p:cNvPr id="12" name="Freeform 12"/>
                <p:cNvSpPr/>
                <p:nvPr/>
              </p:nvSpPr>
              <p:spPr>
                <a:xfrm>
                  <a:off x="0" y="0"/>
                  <a:ext cx="692357" cy="488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57" h="488127">
                      <a:moveTo>
                        <a:pt x="0" y="0"/>
                      </a:moveTo>
                      <a:lnTo>
                        <a:pt x="692357" y="0"/>
                      </a:lnTo>
                      <a:lnTo>
                        <a:pt x="692357" y="488127"/>
                      </a:lnTo>
                      <a:lnTo>
                        <a:pt x="0" y="4881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13" name="TextBox 13"/>
                <p:cNvSpPr txBox="1"/>
                <p:nvPr/>
              </p:nvSpPr>
              <p:spPr>
                <a:xfrm>
                  <a:off x="0" y="-95250"/>
                  <a:ext cx="812800" cy="9080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213"/>
                    </a:lnSpc>
                  </a:pPr>
                  <a:endParaRPr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" name="Freeform 15"/>
              <p:cNvSpPr/>
              <p:nvPr/>
            </p:nvSpPr>
            <p:spPr>
              <a:xfrm>
                <a:off x="9591167" y="4509951"/>
                <a:ext cx="6483599" cy="4579969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10510452" y="2769813"/>
              <a:ext cx="6445215" cy="54332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3600" spc="-105" dirty="0">
                  <a:solidFill>
                    <a:srgbClr val="C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Extensive and Intensive Properties</a:t>
              </a:r>
            </a:p>
            <a:p>
              <a:pPr algn="ctr">
                <a:lnSpc>
                  <a:spcPct val="15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Extensive: depend on the size of the system e.g. mass, volume, energy etc.</a:t>
              </a:r>
            </a:p>
            <a:p>
              <a:pPr algn="ctr">
                <a:lnSpc>
                  <a:spcPct val="150000"/>
                </a:lnSpc>
              </a:pPr>
              <a:endParaRPr lang="en-US" sz="3600" spc="-105" dirty="0">
                <a:solidFill>
                  <a:srgbClr val="C00000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3600" spc="-105" dirty="0"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Intensive: values are independent of the size of the system e.g. specific volume, pressure, temperature etc.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2189217"/>
            <a:ext cx="9905385" cy="12007475"/>
            <a:chOff x="2460642" y="4125924"/>
            <a:chExt cx="7636631" cy="8287828"/>
          </a:xfrm>
        </p:grpSpPr>
        <p:grpSp>
          <p:nvGrpSpPr>
            <p:cNvPr id="22" name="Group 5"/>
            <p:cNvGrpSpPr/>
            <p:nvPr/>
          </p:nvGrpSpPr>
          <p:grpSpPr>
            <a:xfrm>
              <a:off x="2678802" y="4125924"/>
              <a:ext cx="7418471" cy="8287828"/>
              <a:chOff x="0" y="-96280"/>
              <a:chExt cx="812800" cy="908050"/>
            </a:xfrm>
          </p:grpSpPr>
          <p:sp>
            <p:nvSpPr>
              <p:cNvPr id="23" name="Freeform 6"/>
              <p:cNvSpPr/>
              <p:nvPr/>
            </p:nvSpPr>
            <p:spPr>
              <a:xfrm>
                <a:off x="0" y="0"/>
                <a:ext cx="692357" cy="488127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" name="TextBox 7"/>
              <p:cNvSpPr txBox="1"/>
              <p:nvPr/>
            </p:nvSpPr>
            <p:spPr>
              <a:xfrm>
                <a:off x="0" y="-96280"/>
                <a:ext cx="812800" cy="9080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3"/>
                  </a:lnSpc>
                </a:pPr>
                <a:endParaRPr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Freeform 9"/>
            <p:cNvSpPr/>
            <p:nvPr/>
          </p:nvSpPr>
          <p:spPr>
            <a:xfrm>
              <a:off x="2460642" y="4744973"/>
              <a:ext cx="6319181" cy="4455165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8" name="TextBox 17"/>
            <p:cNvSpPr txBox="1"/>
            <p:nvPr/>
          </p:nvSpPr>
          <p:spPr>
            <a:xfrm>
              <a:off x="2678801" y="4692378"/>
              <a:ext cx="6009018" cy="45885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200" spc="-105" dirty="0">
                  <a:solidFill>
                    <a:srgbClr val="C00000"/>
                  </a:solidFill>
                  <a:latin typeface="Arimo Bold"/>
                </a:rPr>
                <a:t>Process</a:t>
              </a:r>
            </a:p>
            <a:p>
              <a:pPr algn="ctr">
                <a:lnSpc>
                  <a:spcPct val="150000"/>
                </a:lnSpc>
              </a:pPr>
              <a:r>
                <a:rPr lang="en-US" sz="3200" spc="-105" dirty="0">
                  <a:solidFill>
                    <a:srgbClr val="000000"/>
                  </a:solidFill>
                  <a:latin typeface="Arimo Bold"/>
                </a:rPr>
                <a:t>Is a transformation from one state to another.</a:t>
              </a:r>
            </a:p>
            <a:p>
              <a:pPr algn="ctr">
                <a:lnSpc>
                  <a:spcPct val="150000"/>
                </a:lnSpc>
              </a:pPr>
              <a:r>
                <a:rPr lang="en-US" sz="3200" spc="-105" dirty="0">
                  <a:solidFill>
                    <a:srgbClr val="000000"/>
                  </a:solidFill>
                  <a:latin typeface="Arimo Bold"/>
                </a:rPr>
                <a:t>If a system exhibits the same values of its properties at two different times, it is in the same state at these times.</a:t>
              </a:r>
            </a:p>
            <a:p>
              <a:pPr algn="ctr">
                <a:lnSpc>
                  <a:spcPct val="150000"/>
                </a:lnSpc>
              </a:pPr>
              <a:r>
                <a:rPr lang="en-US" sz="3200" spc="-105" dirty="0">
                  <a:solidFill>
                    <a:srgbClr val="000000"/>
                  </a:solidFill>
                  <a:latin typeface="Arimo Bold"/>
                </a:rPr>
                <a:t>If none of the properties change with time then the system is said to be at steady state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109530" y="1486408"/>
            <a:ext cx="158024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 quantity is a property if and only if its change in value between two states is independent of the process. </a:t>
            </a:r>
          </a:p>
        </p:txBody>
      </p:sp>
    </p:spTree>
    <p:extLst>
      <p:ext uri="{BB962C8B-B14F-4D97-AF65-F5344CB8AC3E}">
        <p14:creationId xmlns:p14="http://schemas.microsoft.com/office/powerpoint/2010/main" val="179438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54910" y="-603772"/>
            <a:ext cx="4967219" cy="11216898"/>
            <a:chOff x="0" y="0"/>
            <a:chExt cx="2117230" cy="47810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17230" cy="4781095"/>
            </a:xfrm>
            <a:custGeom>
              <a:avLst/>
              <a:gdLst/>
              <a:ahLst/>
              <a:cxnLst/>
              <a:rect l="l" t="t" r="r" b="b"/>
              <a:pathLst>
                <a:path w="2117230" h="4781095">
                  <a:moveTo>
                    <a:pt x="0" y="0"/>
                  </a:moveTo>
                  <a:lnTo>
                    <a:pt x="2117230" y="0"/>
                  </a:lnTo>
                  <a:lnTo>
                    <a:pt x="2117230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47801" y="22473"/>
            <a:ext cx="16382999" cy="1391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3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Oswald Bold"/>
              </a:rPr>
              <a:t>Equilibrium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776200" y="2675358"/>
            <a:ext cx="9130802" cy="6785224"/>
            <a:chOff x="10010112" y="2675358"/>
            <a:chExt cx="7460380" cy="6049542"/>
          </a:xfrm>
        </p:grpSpPr>
        <p:grpSp>
          <p:nvGrpSpPr>
            <p:cNvPr id="31" name="Group 30"/>
            <p:cNvGrpSpPr/>
            <p:nvPr/>
          </p:nvGrpSpPr>
          <p:grpSpPr>
            <a:xfrm>
              <a:off x="10010112" y="2675358"/>
              <a:ext cx="7460380" cy="6049542"/>
              <a:chOff x="9591167" y="4509951"/>
              <a:chExt cx="6650093" cy="494989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9922079" y="5004677"/>
                <a:ext cx="6319181" cy="4455165"/>
                <a:chOff x="0" y="0"/>
                <a:chExt cx="692357" cy="488127"/>
              </a:xfrm>
            </p:grpSpPr>
            <p:sp>
              <p:nvSpPr>
                <p:cNvPr id="12" name="Freeform 12"/>
                <p:cNvSpPr/>
                <p:nvPr/>
              </p:nvSpPr>
              <p:spPr>
                <a:xfrm>
                  <a:off x="0" y="0"/>
                  <a:ext cx="692357" cy="488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57" h="488127">
                      <a:moveTo>
                        <a:pt x="0" y="0"/>
                      </a:moveTo>
                      <a:lnTo>
                        <a:pt x="692357" y="0"/>
                      </a:lnTo>
                      <a:lnTo>
                        <a:pt x="692357" y="488127"/>
                      </a:lnTo>
                      <a:lnTo>
                        <a:pt x="0" y="4881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13" name="TextBox 13"/>
                <p:cNvSpPr txBox="1"/>
                <p:nvPr/>
              </p:nvSpPr>
              <p:spPr>
                <a:xfrm>
                  <a:off x="0" y="-95250"/>
                  <a:ext cx="812800" cy="9080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213"/>
                    </a:lnSpc>
                  </a:pPr>
                  <a:endParaRPr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" name="Freeform 15"/>
              <p:cNvSpPr/>
              <p:nvPr/>
            </p:nvSpPr>
            <p:spPr>
              <a:xfrm>
                <a:off x="9591167" y="4509951"/>
                <a:ext cx="6483599" cy="4579969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10510452" y="2837751"/>
              <a:ext cx="6445215" cy="51862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To test for thermodynamic equilibrium</a:t>
              </a:r>
            </a:p>
            <a:p>
              <a:pPr marL="742950" indent="-742950">
                <a:lnSpc>
                  <a:spcPct val="150000"/>
                </a:lnSpc>
                <a:buAutoNum type="arabicPeriod"/>
              </a:pPr>
              <a:r>
                <a:rPr lang="en-US" sz="36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Isolate the system from its surroundings</a:t>
              </a:r>
            </a:p>
            <a:p>
              <a:pPr marL="742950" indent="-742950">
                <a:lnSpc>
                  <a:spcPct val="150000"/>
                </a:lnSpc>
                <a:buAutoNum type="arabicPeriod"/>
              </a:pPr>
              <a:r>
                <a:rPr lang="en-US" sz="36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Watch for changes in its observable properties</a:t>
              </a:r>
            </a:p>
            <a:p>
              <a:pPr marL="742950" indent="-742950">
                <a:lnSpc>
                  <a:spcPct val="150000"/>
                </a:lnSpc>
                <a:buAutoNum type="arabicPeriod"/>
              </a:pPr>
              <a:r>
                <a:rPr lang="en-US" sz="36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If there are no changes, it is concluded</a:t>
              </a:r>
              <a:endParaRPr lang="en-US" sz="3600" spc="-105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2189217"/>
            <a:ext cx="9905385" cy="12007475"/>
            <a:chOff x="2460642" y="4125924"/>
            <a:chExt cx="7636631" cy="8287828"/>
          </a:xfrm>
        </p:grpSpPr>
        <p:grpSp>
          <p:nvGrpSpPr>
            <p:cNvPr id="22" name="Group 5"/>
            <p:cNvGrpSpPr/>
            <p:nvPr/>
          </p:nvGrpSpPr>
          <p:grpSpPr>
            <a:xfrm>
              <a:off x="2678802" y="4125924"/>
              <a:ext cx="7418471" cy="8287828"/>
              <a:chOff x="0" y="-96280"/>
              <a:chExt cx="812800" cy="908050"/>
            </a:xfrm>
          </p:grpSpPr>
          <p:sp>
            <p:nvSpPr>
              <p:cNvPr id="23" name="Freeform 6"/>
              <p:cNvSpPr/>
              <p:nvPr/>
            </p:nvSpPr>
            <p:spPr>
              <a:xfrm>
                <a:off x="0" y="0"/>
                <a:ext cx="692357" cy="488127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" name="TextBox 7"/>
              <p:cNvSpPr txBox="1"/>
              <p:nvPr/>
            </p:nvSpPr>
            <p:spPr>
              <a:xfrm>
                <a:off x="0" y="-96280"/>
                <a:ext cx="812800" cy="9080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3"/>
                  </a:lnSpc>
                </a:pPr>
                <a:endParaRPr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Freeform 9"/>
            <p:cNvSpPr/>
            <p:nvPr/>
          </p:nvSpPr>
          <p:spPr>
            <a:xfrm>
              <a:off x="2460642" y="4744973"/>
              <a:ext cx="6319181" cy="4455165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8" name="TextBox 17"/>
            <p:cNvSpPr txBox="1"/>
            <p:nvPr/>
          </p:nvSpPr>
          <p:spPr>
            <a:xfrm>
              <a:off x="2678801" y="5719623"/>
              <a:ext cx="6009018" cy="25492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200" spc="-105" dirty="0">
                  <a:solidFill>
                    <a:srgbClr val="000000"/>
                  </a:solidFill>
                  <a:latin typeface="Arimo Bold"/>
                </a:rPr>
                <a:t>Several types of equilibrium must exist individually to fulfill the condition of complete equilibrium</a:t>
              </a:r>
            </a:p>
            <a:p>
              <a:pPr algn="ctr">
                <a:lnSpc>
                  <a:spcPct val="150000"/>
                </a:lnSpc>
              </a:pPr>
              <a:endParaRPr lang="en-US" sz="3200" spc="-105" dirty="0">
                <a:solidFill>
                  <a:srgbClr val="000000"/>
                </a:solidFill>
                <a:latin typeface="Arimo Bold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3200" spc="-105" dirty="0">
                  <a:solidFill>
                    <a:srgbClr val="C00000"/>
                  </a:solidFill>
                  <a:latin typeface="Arimo Bold"/>
                </a:rPr>
                <a:t>Mechanical, Thermal, Phase, Chemical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322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7447948" y="-8132575"/>
            <a:ext cx="3392104" cy="19476059"/>
            <a:chOff x="0" y="0"/>
            <a:chExt cx="1445852" cy="83014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45852" cy="8301484"/>
            </a:xfrm>
            <a:custGeom>
              <a:avLst/>
              <a:gdLst/>
              <a:ahLst/>
              <a:cxnLst/>
              <a:rect l="l" t="t" r="r" b="b"/>
              <a:pathLst>
                <a:path w="1445852" h="8301484">
                  <a:moveTo>
                    <a:pt x="0" y="0"/>
                  </a:moveTo>
                  <a:lnTo>
                    <a:pt x="1445852" y="0"/>
                  </a:lnTo>
                  <a:lnTo>
                    <a:pt x="1445852" y="8301484"/>
                  </a:lnTo>
                  <a:lnTo>
                    <a:pt x="0" y="8301484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-457200" y="788938"/>
            <a:ext cx="187452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42"/>
              </a:lnSpc>
              <a:spcBef>
                <a:spcPct val="0"/>
              </a:spcBef>
            </a:pPr>
            <a:r>
              <a:rPr lang="en-US" sz="8220" dirty="0">
                <a:solidFill>
                  <a:srgbClr val="000000"/>
                </a:solidFill>
                <a:latin typeface="Oswald Bold"/>
              </a:rPr>
              <a:t>SUMMARY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381001" y="4369812"/>
            <a:ext cx="17526000" cy="4999931"/>
            <a:chOff x="381001" y="4369812"/>
            <a:chExt cx="17526000" cy="4999931"/>
          </a:xfrm>
        </p:grpSpPr>
        <p:sp>
          <p:nvSpPr>
            <p:cNvPr id="9" name="AutoShape 9"/>
            <p:cNvSpPr/>
            <p:nvPr/>
          </p:nvSpPr>
          <p:spPr>
            <a:xfrm flipV="1">
              <a:off x="381001" y="7132720"/>
              <a:ext cx="17526000" cy="21508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oval" w="lg" len="lg"/>
              <a:tailEnd type="oval" w="lg" len="lg"/>
            </a:ln>
          </p:spPr>
        </p:sp>
        <p:grpSp>
          <p:nvGrpSpPr>
            <p:cNvPr id="74" name="Group 73"/>
            <p:cNvGrpSpPr/>
            <p:nvPr/>
          </p:nvGrpSpPr>
          <p:grpSpPr>
            <a:xfrm>
              <a:off x="749717" y="4369812"/>
              <a:ext cx="16623883" cy="2766576"/>
              <a:chOff x="152400" y="4369812"/>
              <a:chExt cx="16623883" cy="2766576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52400" y="4377832"/>
                <a:ext cx="2145883" cy="2754888"/>
                <a:chOff x="1371600" y="4377832"/>
                <a:chExt cx="2145883" cy="2754888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1371600" y="4377832"/>
                  <a:ext cx="2145883" cy="2754888"/>
                  <a:chOff x="2000567" y="4377832"/>
                  <a:chExt cx="2145883" cy="2754888"/>
                </a:xfrm>
              </p:grpSpPr>
              <p:sp>
                <p:nvSpPr>
                  <p:cNvPr id="5" name="AutoShape 5"/>
                  <p:cNvSpPr/>
                  <p:nvPr/>
                </p:nvSpPr>
                <p:spPr>
                  <a:xfrm flipH="1">
                    <a:off x="3102933" y="6235310"/>
                    <a:ext cx="0" cy="897410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none" w="sm" len="sm"/>
                  </a:ln>
                </p:spPr>
              </p:sp>
              <p:grpSp>
                <p:nvGrpSpPr>
                  <p:cNvPr id="10" name="Group 10"/>
                  <p:cNvGrpSpPr/>
                  <p:nvPr/>
                </p:nvGrpSpPr>
                <p:grpSpPr>
                  <a:xfrm>
                    <a:off x="2000567" y="4377832"/>
                    <a:ext cx="2145883" cy="2145883"/>
                    <a:chOff x="0" y="0"/>
                    <a:chExt cx="812800" cy="812800"/>
                  </a:xfrm>
                </p:grpSpPr>
                <p:sp>
                  <p:nvSpPr>
                    <p:cNvPr id="11" name="Freeform 11"/>
                    <p:cNvSpPr/>
                    <p:nvPr/>
                  </p:nvSpPr>
                  <p:spPr>
                    <a:xfrm>
                      <a:off x="0" y="0"/>
                      <a:ext cx="812800" cy="812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2800" h="812800">
                          <a:moveTo>
                            <a:pt x="406400" y="0"/>
                          </a:moveTo>
                          <a:cubicBezTo>
                            <a:pt x="181951" y="0"/>
                            <a:pt x="0" y="181951"/>
                            <a:pt x="0" y="406400"/>
                          </a:cubicBezTo>
                          <a:cubicBezTo>
                            <a:pt x="0" y="630849"/>
                            <a:pt x="181951" y="812800"/>
                            <a:pt x="406400" y="812800"/>
                          </a:cubicBezTo>
                          <a:cubicBezTo>
                            <a:pt x="630849" y="812800"/>
                            <a:pt x="812800" y="630849"/>
                            <a:pt x="812800" y="406400"/>
                          </a:cubicBezTo>
                          <a:cubicBezTo>
                            <a:pt x="812800" y="181951"/>
                            <a:pt x="630849" y="0"/>
                            <a:pt x="406400" y="0"/>
                          </a:cubicBezTo>
                          <a:close/>
                        </a:path>
                      </a:pathLst>
                    </a:custGeom>
                    <a:solidFill>
                      <a:srgbClr val="FEBA32"/>
                    </a:solidFill>
                  </p:spPr>
                </p:sp>
                <p:sp>
                  <p:nvSpPr>
                    <p:cNvPr id="12" name="TextBox 12"/>
                    <p:cNvSpPr txBox="1"/>
                    <p:nvPr/>
                  </p:nvSpPr>
                  <p:spPr>
                    <a:xfrm>
                      <a:off x="76200" y="-19050"/>
                      <a:ext cx="660400" cy="755650"/>
                    </a:xfrm>
                    <a:prstGeom prst="rect">
                      <a:avLst/>
                    </a:prstGeom>
                  </p:spPr>
                  <p:txBody>
                    <a:bodyPr lIns="50800" tIns="50800" rIns="50800" bIns="50800" rtlCol="0" anchor="ctr"/>
                    <a:lstStyle/>
                    <a:p>
                      <a:pPr algn="ctr">
                        <a:lnSpc>
                          <a:spcPts val="3213"/>
                        </a:lnSpc>
                      </a:pPr>
                      <a:endParaRPr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TextBox 31"/>
                <p:cNvSpPr txBox="1"/>
                <p:nvPr/>
              </p:nvSpPr>
              <p:spPr>
                <a:xfrm>
                  <a:off x="1371600" y="4722740"/>
                  <a:ext cx="2063623" cy="144438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11116"/>
                    </a:lnSpc>
                  </a:pPr>
                  <a:r>
                    <a:rPr lang="en-US" sz="10106" dirty="0">
                      <a:solidFill>
                        <a:srgbClr val="F8F8F8"/>
                      </a:solidFill>
                      <a:latin typeface="Oswald Bold"/>
                    </a:rPr>
                    <a:t>1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2971800" y="4369812"/>
                <a:ext cx="2145883" cy="2754888"/>
                <a:chOff x="1371600" y="4377832"/>
                <a:chExt cx="2145883" cy="2754888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371600" y="4377832"/>
                  <a:ext cx="2145883" cy="2754888"/>
                  <a:chOff x="2000567" y="4377832"/>
                  <a:chExt cx="2145883" cy="2754888"/>
                </a:xfrm>
              </p:grpSpPr>
              <p:sp>
                <p:nvSpPr>
                  <p:cNvPr id="40" name="AutoShape 5"/>
                  <p:cNvSpPr/>
                  <p:nvPr/>
                </p:nvSpPr>
                <p:spPr>
                  <a:xfrm flipH="1">
                    <a:off x="3102933" y="6235310"/>
                    <a:ext cx="0" cy="897410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none" w="sm" len="sm"/>
                  </a:ln>
                </p:spPr>
              </p:sp>
              <p:grpSp>
                <p:nvGrpSpPr>
                  <p:cNvPr id="41" name="Group 10"/>
                  <p:cNvGrpSpPr/>
                  <p:nvPr/>
                </p:nvGrpSpPr>
                <p:grpSpPr>
                  <a:xfrm>
                    <a:off x="2000567" y="4377832"/>
                    <a:ext cx="2145883" cy="2145883"/>
                    <a:chOff x="0" y="0"/>
                    <a:chExt cx="812800" cy="812800"/>
                  </a:xfrm>
                </p:grpSpPr>
                <p:sp>
                  <p:nvSpPr>
                    <p:cNvPr id="42" name="Freeform 11"/>
                    <p:cNvSpPr/>
                    <p:nvPr/>
                  </p:nvSpPr>
                  <p:spPr>
                    <a:xfrm>
                      <a:off x="0" y="0"/>
                      <a:ext cx="812800" cy="812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2800" h="812800">
                          <a:moveTo>
                            <a:pt x="406400" y="0"/>
                          </a:moveTo>
                          <a:cubicBezTo>
                            <a:pt x="181951" y="0"/>
                            <a:pt x="0" y="181951"/>
                            <a:pt x="0" y="406400"/>
                          </a:cubicBezTo>
                          <a:cubicBezTo>
                            <a:pt x="0" y="630849"/>
                            <a:pt x="181951" y="812800"/>
                            <a:pt x="406400" y="812800"/>
                          </a:cubicBezTo>
                          <a:cubicBezTo>
                            <a:pt x="630849" y="812800"/>
                            <a:pt x="812800" y="630849"/>
                            <a:pt x="812800" y="406400"/>
                          </a:cubicBezTo>
                          <a:cubicBezTo>
                            <a:pt x="812800" y="181951"/>
                            <a:pt x="630849" y="0"/>
                            <a:pt x="406400" y="0"/>
                          </a:cubicBezTo>
                          <a:close/>
                        </a:path>
                      </a:pathLst>
                    </a:custGeom>
                    <a:solidFill>
                      <a:srgbClr val="FEBA32"/>
                    </a:solidFill>
                  </p:spPr>
                </p:sp>
                <p:sp>
                  <p:nvSpPr>
                    <p:cNvPr id="43" name="TextBox 12"/>
                    <p:cNvSpPr txBox="1"/>
                    <p:nvPr/>
                  </p:nvSpPr>
                  <p:spPr>
                    <a:xfrm>
                      <a:off x="76200" y="-19050"/>
                      <a:ext cx="660400" cy="755650"/>
                    </a:xfrm>
                    <a:prstGeom prst="rect">
                      <a:avLst/>
                    </a:prstGeom>
                  </p:spPr>
                  <p:txBody>
                    <a:bodyPr lIns="50800" tIns="50800" rIns="50800" bIns="50800" rtlCol="0" anchor="ctr"/>
                    <a:lstStyle/>
                    <a:p>
                      <a:pPr algn="ctr">
                        <a:lnSpc>
                          <a:spcPts val="3213"/>
                        </a:lnSpc>
                      </a:pPr>
                      <a:endParaRPr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9" name="TextBox 31"/>
                <p:cNvSpPr txBox="1"/>
                <p:nvPr/>
              </p:nvSpPr>
              <p:spPr>
                <a:xfrm>
                  <a:off x="1371600" y="4722740"/>
                  <a:ext cx="2063623" cy="144438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11116"/>
                    </a:lnSpc>
                  </a:pPr>
                  <a:r>
                    <a:rPr lang="en-US" sz="10106" dirty="0">
                      <a:solidFill>
                        <a:srgbClr val="F8F8F8"/>
                      </a:solidFill>
                      <a:latin typeface="Oswald Bold"/>
                    </a:rPr>
                    <a:t>2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5867400" y="4381500"/>
                <a:ext cx="2145883" cy="2754888"/>
                <a:chOff x="1371600" y="4377832"/>
                <a:chExt cx="2145883" cy="2754888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1371600" y="4377832"/>
                  <a:ext cx="2145883" cy="2754888"/>
                  <a:chOff x="2000567" y="4377832"/>
                  <a:chExt cx="2145883" cy="2754888"/>
                </a:xfrm>
              </p:grpSpPr>
              <p:sp>
                <p:nvSpPr>
                  <p:cNvPr id="47" name="AutoShape 5"/>
                  <p:cNvSpPr/>
                  <p:nvPr/>
                </p:nvSpPr>
                <p:spPr>
                  <a:xfrm flipH="1">
                    <a:off x="3102933" y="6235310"/>
                    <a:ext cx="0" cy="897410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none" w="sm" len="sm"/>
                  </a:ln>
                </p:spPr>
              </p:sp>
              <p:grpSp>
                <p:nvGrpSpPr>
                  <p:cNvPr id="48" name="Group 10"/>
                  <p:cNvGrpSpPr/>
                  <p:nvPr/>
                </p:nvGrpSpPr>
                <p:grpSpPr>
                  <a:xfrm>
                    <a:off x="2000567" y="4377832"/>
                    <a:ext cx="2145883" cy="2145883"/>
                    <a:chOff x="0" y="0"/>
                    <a:chExt cx="812800" cy="812800"/>
                  </a:xfrm>
                </p:grpSpPr>
                <p:sp>
                  <p:nvSpPr>
                    <p:cNvPr id="49" name="Freeform 11"/>
                    <p:cNvSpPr/>
                    <p:nvPr/>
                  </p:nvSpPr>
                  <p:spPr>
                    <a:xfrm>
                      <a:off x="0" y="0"/>
                      <a:ext cx="812800" cy="812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2800" h="812800">
                          <a:moveTo>
                            <a:pt x="406400" y="0"/>
                          </a:moveTo>
                          <a:cubicBezTo>
                            <a:pt x="181951" y="0"/>
                            <a:pt x="0" y="181951"/>
                            <a:pt x="0" y="406400"/>
                          </a:cubicBezTo>
                          <a:cubicBezTo>
                            <a:pt x="0" y="630849"/>
                            <a:pt x="181951" y="812800"/>
                            <a:pt x="406400" y="812800"/>
                          </a:cubicBezTo>
                          <a:cubicBezTo>
                            <a:pt x="630849" y="812800"/>
                            <a:pt x="812800" y="630849"/>
                            <a:pt x="812800" y="406400"/>
                          </a:cubicBezTo>
                          <a:cubicBezTo>
                            <a:pt x="812800" y="181951"/>
                            <a:pt x="630849" y="0"/>
                            <a:pt x="406400" y="0"/>
                          </a:cubicBezTo>
                          <a:close/>
                        </a:path>
                      </a:pathLst>
                    </a:custGeom>
                    <a:solidFill>
                      <a:srgbClr val="FEBA32"/>
                    </a:solidFill>
                  </p:spPr>
                </p:sp>
                <p:sp>
                  <p:nvSpPr>
                    <p:cNvPr id="50" name="TextBox 12"/>
                    <p:cNvSpPr txBox="1"/>
                    <p:nvPr/>
                  </p:nvSpPr>
                  <p:spPr>
                    <a:xfrm>
                      <a:off x="76200" y="-19050"/>
                      <a:ext cx="660400" cy="755650"/>
                    </a:xfrm>
                    <a:prstGeom prst="rect">
                      <a:avLst/>
                    </a:prstGeom>
                  </p:spPr>
                  <p:txBody>
                    <a:bodyPr lIns="50800" tIns="50800" rIns="50800" bIns="50800" rtlCol="0" anchor="ctr"/>
                    <a:lstStyle/>
                    <a:p>
                      <a:pPr algn="ctr">
                        <a:lnSpc>
                          <a:spcPts val="3213"/>
                        </a:lnSpc>
                      </a:pPr>
                      <a:endParaRPr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46" name="TextBox 31"/>
                <p:cNvSpPr txBox="1"/>
                <p:nvPr/>
              </p:nvSpPr>
              <p:spPr>
                <a:xfrm>
                  <a:off x="1371600" y="4722740"/>
                  <a:ext cx="2063623" cy="144438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11116"/>
                    </a:lnSpc>
                  </a:pPr>
                  <a:r>
                    <a:rPr lang="en-US" sz="10106" dirty="0">
                      <a:solidFill>
                        <a:srgbClr val="F8F8F8"/>
                      </a:solidFill>
                      <a:latin typeface="Oswald Bold"/>
                    </a:rPr>
                    <a:t>3</a:t>
                  </a: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8610600" y="4381500"/>
                <a:ext cx="2145883" cy="2754888"/>
                <a:chOff x="1371600" y="4377832"/>
                <a:chExt cx="2145883" cy="2754888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371600" y="4377832"/>
                  <a:ext cx="2145883" cy="2754888"/>
                  <a:chOff x="2000567" y="4377832"/>
                  <a:chExt cx="2145883" cy="2754888"/>
                </a:xfrm>
              </p:grpSpPr>
              <p:sp>
                <p:nvSpPr>
                  <p:cNvPr id="54" name="AutoShape 5"/>
                  <p:cNvSpPr/>
                  <p:nvPr/>
                </p:nvSpPr>
                <p:spPr>
                  <a:xfrm flipH="1">
                    <a:off x="3102933" y="6235310"/>
                    <a:ext cx="0" cy="897410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none" w="sm" len="sm"/>
                  </a:ln>
                </p:spPr>
              </p:sp>
              <p:grpSp>
                <p:nvGrpSpPr>
                  <p:cNvPr id="55" name="Group 10"/>
                  <p:cNvGrpSpPr/>
                  <p:nvPr/>
                </p:nvGrpSpPr>
                <p:grpSpPr>
                  <a:xfrm>
                    <a:off x="2000567" y="4377832"/>
                    <a:ext cx="2145883" cy="2145883"/>
                    <a:chOff x="0" y="0"/>
                    <a:chExt cx="812800" cy="812800"/>
                  </a:xfrm>
                </p:grpSpPr>
                <p:sp>
                  <p:nvSpPr>
                    <p:cNvPr id="56" name="Freeform 11"/>
                    <p:cNvSpPr/>
                    <p:nvPr/>
                  </p:nvSpPr>
                  <p:spPr>
                    <a:xfrm>
                      <a:off x="0" y="0"/>
                      <a:ext cx="812800" cy="812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2800" h="812800">
                          <a:moveTo>
                            <a:pt x="406400" y="0"/>
                          </a:moveTo>
                          <a:cubicBezTo>
                            <a:pt x="181951" y="0"/>
                            <a:pt x="0" y="181951"/>
                            <a:pt x="0" y="406400"/>
                          </a:cubicBezTo>
                          <a:cubicBezTo>
                            <a:pt x="0" y="630849"/>
                            <a:pt x="181951" y="812800"/>
                            <a:pt x="406400" y="812800"/>
                          </a:cubicBezTo>
                          <a:cubicBezTo>
                            <a:pt x="630849" y="812800"/>
                            <a:pt x="812800" y="630849"/>
                            <a:pt x="812800" y="406400"/>
                          </a:cubicBezTo>
                          <a:cubicBezTo>
                            <a:pt x="812800" y="181951"/>
                            <a:pt x="630849" y="0"/>
                            <a:pt x="406400" y="0"/>
                          </a:cubicBezTo>
                          <a:close/>
                        </a:path>
                      </a:pathLst>
                    </a:custGeom>
                    <a:solidFill>
                      <a:srgbClr val="FEBA32"/>
                    </a:solidFill>
                  </p:spPr>
                </p:sp>
                <p:sp>
                  <p:nvSpPr>
                    <p:cNvPr id="57" name="TextBox 12"/>
                    <p:cNvSpPr txBox="1"/>
                    <p:nvPr/>
                  </p:nvSpPr>
                  <p:spPr>
                    <a:xfrm>
                      <a:off x="76200" y="-19050"/>
                      <a:ext cx="660400" cy="755650"/>
                    </a:xfrm>
                    <a:prstGeom prst="rect">
                      <a:avLst/>
                    </a:prstGeom>
                  </p:spPr>
                  <p:txBody>
                    <a:bodyPr lIns="50800" tIns="50800" rIns="50800" bIns="50800" rtlCol="0" anchor="ctr"/>
                    <a:lstStyle/>
                    <a:p>
                      <a:pPr algn="ctr">
                        <a:lnSpc>
                          <a:spcPts val="3213"/>
                        </a:lnSpc>
                      </a:pPr>
                      <a:endParaRPr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3" name="TextBox 31"/>
                <p:cNvSpPr txBox="1"/>
                <p:nvPr/>
              </p:nvSpPr>
              <p:spPr>
                <a:xfrm>
                  <a:off x="1371600" y="4722740"/>
                  <a:ext cx="2063623" cy="144438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11116"/>
                    </a:lnSpc>
                  </a:pPr>
                  <a:r>
                    <a:rPr lang="en-US" sz="10106" dirty="0">
                      <a:solidFill>
                        <a:srgbClr val="F8F8F8"/>
                      </a:solidFill>
                      <a:latin typeface="Oswald Bold"/>
                    </a:rPr>
                    <a:t>4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11582400" y="4369812"/>
                <a:ext cx="2145883" cy="2754888"/>
                <a:chOff x="1371600" y="4377832"/>
                <a:chExt cx="2145883" cy="2754888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1371600" y="4377832"/>
                  <a:ext cx="2145883" cy="2754888"/>
                  <a:chOff x="2000567" y="4377832"/>
                  <a:chExt cx="2145883" cy="2754888"/>
                </a:xfrm>
              </p:grpSpPr>
              <p:sp>
                <p:nvSpPr>
                  <p:cNvPr id="62" name="AutoShape 5"/>
                  <p:cNvSpPr/>
                  <p:nvPr/>
                </p:nvSpPr>
                <p:spPr>
                  <a:xfrm flipH="1">
                    <a:off x="3102933" y="6235310"/>
                    <a:ext cx="0" cy="897410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none" w="sm" len="sm"/>
                  </a:ln>
                </p:spPr>
              </p:sp>
              <p:grpSp>
                <p:nvGrpSpPr>
                  <p:cNvPr id="63" name="Group 10"/>
                  <p:cNvGrpSpPr/>
                  <p:nvPr/>
                </p:nvGrpSpPr>
                <p:grpSpPr>
                  <a:xfrm>
                    <a:off x="2000567" y="4377832"/>
                    <a:ext cx="2145883" cy="2145883"/>
                    <a:chOff x="0" y="0"/>
                    <a:chExt cx="812800" cy="812800"/>
                  </a:xfrm>
                </p:grpSpPr>
                <p:sp>
                  <p:nvSpPr>
                    <p:cNvPr id="64" name="Freeform 11"/>
                    <p:cNvSpPr/>
                    <p:nvPr/>
                  </p:nvSpPr>
                  <p:spPr>
                    <a:xfrm>
                      <a:off x="0" y="0"/>
                      <a:ext cx="812800" cy="812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2800" h="812800">
                          <a:moveTo>
                            <a:pt x="406400" y="0"/>
                          </a:moveTo>
                          <a:cubicBezTo>
                            <a:pt x="181951" y="0"/>
                            <a:pt x="0" y="181951"/>
                            <a:pt x="0" y="406400"/>
                          </a:cubicBezTo>
                          <a:cubicBezTo>
                            <a:pt x="0" y="630849"/>
                            <a:pt x="181951" y="812800"/>
                            <a:pt x="406400" y="812800"/>
                          </a:cubicBezTo>
                          <a:cubicBezTo>
                            <a:pt x="630849" y="812800"/>
                            <a:pt x="812800" y="630849"/>
                            <a:pt x="812800" y="406400"/>
                          </a:cubicBezTo>
                          <a:cubicBezTo>
                            <a:pt x="812800" y="181951"/>
                            <a:pt x="630849" y="0"/>
                            <a:pt x="406400" y="0"/>
                          </a:cubicBezTo>
                          <a:close/>
                        </a:path>
                      </a:pathLst>
                    </a:custGeom>
                    <a:solidFill>
                      <a:srgbClr val="FEBA32"/>
                    </a:solidFill>
                  </p:spPr>
                </p:sp>
                <p:sp>
                  <p:nvSpPr>
                    <p:cNvPr id="65" name="TextBox 12"/>
                    <p:cNvSpPr txBox="1"/>
                    <p:nvPr/>
                  </p:nvSpPr>
                  <p:spPr>
                    <a:xfrm>
                      <a:off x="76200" y="-19050"/>
                      <a:ext cx="660400" cy="755650"/>
                    </a:xfrm>
                    <a:prstGeom prst="rect">
                      <a:avLst/>
                    </a:prstGeom>
                  </p:spPr>
                  <p:txBody>
                    <a:bodyPr lIns="50800" tIns="50800" rIns="50800" bIns="50800" rtlCol="0" anchor="ctr"/>
                    <a:lstStyle/>
                    <a:p>
                      <a:pPr algn="ctr">
                        <a:lnSpc>
                          <a:spcPts val="3213"/>
                        </a:lnSpc>
                      </a:pPr>
                      <a:endParaRPr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61" name="TextBox 31"/>
                <p:cNvSpPr txBox="1"/>
                <p:nvPr/>
              </p:nvSpPr>
              <p:spPr>
                <a:xfrm>
                  <a:off x="1371600" y="4722740"/>
                  <a:ext cx="2063623" cy="144438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11116"/>
                    </a:lnSpc>
                  </a:pPr>
                  <a:r>
                    <a:rPr lang="en-US" sz="10106" dirty="0">
                      <a:solidFill>
                        <a:srgbClr val="F8F8F8"/>
                      </a:solidFill>
                      <a:latin typeface="Oswald Bold"/>
                    </a:rPr>
                    <a:t>5</a:t>
                  </a: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14630400" y="4381500"/>
                <a:ext cx="2145883" cy="2754888"/>
                <a:chOff x="1371600" y="4377832"/>
                <a:chExt cx="2145883" cy="2754888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371600" y="4377832"/>
                  <a:ext cx="2145883" cy="2754888"/>
                  <a:chOff x="2000567" y="4377832"/>
                  <a:chExt cx="2145883" cy="2754888"/>
                </a:xfrm>
              </p:grpSpPr>
              <p:sp>
                <p:nvSpPr>
                  <p:cNvPr id="69" name="AutoShape 5"/>
                  <p:cNvSpPr/>
                  <p:nvPr/>
                </p:nvSpPr>
                <p:spPr>
                  <a:xfrm flipH="1">
                    <a:off x="3102933" y="6235310"/>
                    <a:ext cx="0" cy="897410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none" w="sm" len="sm"/>
                  </a:ln>
                </p:spPr>
              </p:sp>
              <p:grpSp>
                <p:nvGrpSpPr>
                  <p:cNvPr id="70" name="Group 10"/>
                  <p:cNvGrpSpPr/>
                  <p:nvPr/>
                </p:nvGrpSpPr>
                <p:grpSpPr>
                  <a:xfrm>
                    <a:off x="2000567" y="4377832"/>
                    <a:ext cx="2145883" cy="2145883"/>
                    <a:chOff x="0" y="0"/>
                    <a:chExt cx="812800" cy="812800"/>
                  </a:xfrm>
                </p:grpSpPr>
                <p:sp>
                  <p:nvSpPr>
                    <p:cNvPr id="71" name="Freeform 11"/>
                    <p:cNvSpPr/>
                    <p:nvPr/>
                  </p:nvSpPr>
                  <p:spPr>
                    <a:xfrm>
                      <a:off x="0" y="0"/>
                      <a:ext cx="812800" cy="812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2800" h="812800">
                          <a:moveTo>
                            <a:pt x="406400" y="0"/>
                          </a:moveTo>
                          <a:cubicBezTo>
                            <a:pt x="181951" y="0"/>
                            <a:pt x="0" y="181951"/>
                            <a:pt x="0" y="406400"/>
                          </a:cubicBezTo>
                          <a:cubicBezTo>
                            <a:pt x="0" y="630849"/>
                            <a:pt x="181951" y="812800"/>
                            <a:pt x="406400" y="812800"/>
                          </a:cubicBezTo>
                          <a:cubicBezTo>
                            <a:pt x="630849" y="812800"/>
                            <a:pt x="812800" y="630849"/>
                            <a:pt x="812800" y="406400"/>
                          </a:cubicBezTo>
                          <a:cubicBezTo>
                            <a:pt x="812800" y="181951"/>
                            <a:pt x="630849" y="0"/>
                            <a:pt x="406400" y="0"/>
                          </a:cubicBezTo>
                          <a:close/>
                        </a:path>
                      </a:pathLst>
                    </a:custGeom>
                    <a:solidFill>
                      <a:srgbClr val="FEBA32"/>
                    </a:solidFill>
                  </p:spPr>
                </p:sp>
                <p:sp>
                  <p:nvSpPr>
                    <p:cNvPr id="72" name="TextBox 12"/>
                    <p:cNvSpPr txBox="1"/>
                    <p:nvPr/>
                  </p:nvSpPr>
                  <p:spPr>
                    <a:xfrm>
                      <a:off x="76200" y="-19050"/>
                      <a:ext cx="660400" cy="755650"/>
                    </a:xfrm>
                    <a:prstGeom prst="rect">
                      <a:avLst/>
                    </a:prstGeom>
                  </p:spPr>
                  <p:txBody>
                    <a:bodyPr lIns="50800" tIns="50800" rIns="50800" bIns="50800" rtlCol="0" anchor="ctr"/>
                    <a:lstStyle/>
                    <a:p>
                      <a:pPr algn="ctr">
                        <a:lnSpc>
                          <a:spcPts val="3213"/>
                        </a:lnSpc>
                      </a:pPr>
                      <a:endParaRPr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68" name="TextBox 31"/>
                <p:cNvSpPr txBox="1"/>
                <p:nvPr/>
              </p:nvSpPr>
              <p:spPr>
                <a:xfrm>
                  <a:off x="1371600" y="4722740"/>
                  <a:ext cx="2063623" cy="144438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11116"/>
                    </a:lnSpc>
                  </a:pPr>
                  <a:r>
                    <a:rPr lang="en-US" sz="10106" dirty="0">
                      <a:solidFill>
                        <a:srgbClr val="F8F8F8"/>
                      </a:solidFill>
                      <a:latin typeface="Oswald Bold"/>
                    </a:rPr>
                    <a:t>6</a:t>
                  </a:r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457200" y="7658100"/>
              <a:ext cx="17449800" cy="1711643"/>
              <a:chOff x="0" y="7658100"/>
              <a:chExt cx="17449800" cy="1711643"/>
            </a:xfrm>
          </p:grpSpPr>
          <p:sp>
            <p:nvSpPr>
              <p:cNvPr id="27" name="TextBox 27"/>
              <p:cNvSpPr txBox="1"/>
              <p:nvPr/>
            </p:nvSpPr>
            <p:spPr>
              <a:xfrm>
                <a:off x="0" y="7816215"/>
                <a:ext cx="2896836" cy="49244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3200" dirty="0">
                    <a:solidFill>
                      <a:srgbClr val="000000"/>
                    </a:solidFill>
                    <a:latin typeface="Oswald Bold"/>
                  </a:rPr>
                  <a:t>Definition</a:t>
                </a:r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5637564" y="7658100"/>
                <a:ext cx="2820636" cy="98488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3200" dirty="0">
                    <a:solidFill>
                      <a:srgbClr val="000000"/>
                    </a:solidFill>
                    <a:latin typeface="Oswald Bold"/>
                  </a:rPr>
                  <a:t>Application Areas</a:t>
                </a:r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2286000" y="7886700"/>
                <a:ext cx="3582636" cy="49244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3200" dirty="0">
                    <a:solidFill>
                      <a:srgbClr val="000000"/>
                    </a:solidFill>
                    <a:latin typeface="Oswald Bold"/>
                  </a:rPr>
                  <a:t>Importance</a:t>
                </a:r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11049000" y="7810500"/>
                <a:ext cx="3733800" cy="98488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3200" dirty="0">
                    <a:solidFill>
                      <a:srgbClr val="000000"/>
                    </a:solidFill>
                    <a:latin typeface="Oswald Bold"/>
                  </a:rPr>
                  <a:t>Macroscopic and Microscopic Views</a:t>
                </a:r>
              </a:p>
            </p:txBody>
          </p:sp>
          <p:sp>
            <p:nvSpPr>
              <p:cNvPr id="58" name="TextBox 28"/>
              <p:cNvSpPr txBox="1"/>
              <p:nvPr/>
            </p:nvSpPr>
            <p:spPr>
              <a:xfrm>
                <a:off x="7924800" y="7658100"/>
                <a:ext cx="3582636" cy="147732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3200" dirty="0">
                    <a:solidFill>
                      <a:srgbClr val="000000"/>
                    </a:solidFill>
                    <a:latin typeface="Oswald Bold"/>
                  </a:rPr>
                  <a:t>System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3200" dirty="0">
                    <a:solidFill>
                      <a:srgbClr val="000000"/>
                    </a:solidFill>
                    <a:latin typeface="Oswald Bold"/>
                  </a:rPr>
                  <a:t>Boundary 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3200" dirty="0">
                    <a:solidFill>
                      <a:srgbClr val="000000"/>
                    </a:solidFill>
                    <a:latin typeface="Oswald Bold"/>
                  </a:rPr>
                  <a:t>Surrounding</a:t>
                </a:r>
              </a:p>
            </p:txBody>
          </p:sp>
          <p:sp>
            <p:nvSpPr>
              <p:cNvPr id="73" name="TextBox 30"/>
              <p:cNvSpPr txBox="1"/>
              <p:nvPr/>
            </p:nvSpPr>
            <p:spPr>
              <a:xfrm>
                <a:off x="14630400" y="7892415"/>
                <a:ext cx="2819400" cy="147732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3200" dirty="0">
                    <a:solidFill>
                      <a:srgbClr val="000000"/>
                    </a:solidFill>
                    <a:latin typeface="Oswald Bold"/>
                  </a:rPr>
                  <a:t>Property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3200" dirty="0">
                    <a:solidFill>
                      <a:srgbClr val="000000"/>
                    </a:solidFill>
                    <a:latin typeface="Oswald Bold"/>
                  </a:rPr>
                  <a:t>State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3200" dirty="0">
                    <a:solidFill>
                      <a:srgbClr val="000000"/>
                    </a:solidFill>
                    <a:latin typeface="Oswald Bold"/>
                  </a:rPr>
                  <a:t>Process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041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54910" y="-603021"/>
            <a:ext cx="2160288" cy="11216898"/>
            <a:chOff x="0" y="0"/>
            <a:chExt cx="920802" cy="47810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0802" cy="4781095"/>
            </a:xfrm>
            <a:custGeom>
              <a:avLst/>
              <a:gdLst/>
              <a:ahLst/>
              <a:cxnLst/>
              <a:rect l="l" t="t" r="r" b="b"/>
              <a:pathLst>
                <a:path w="920802" h="4781095">
                  <a:moveTo>
                    <a:pt x="0" y="0"/>
                  </a:moveTo>
                  <a:lnTo>
                    <a:pt x="920802" y="0"/>
                  </a:lnTo>
                  <a:lnTo>
                    <a:pt x="920802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19150" y="2324100"/>
            <a:ext cx="17221200" cy="6091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59" lvl="1">
              <a:lnSpc>
                <a:spcPts val="4731"/>
              </a:lnSpc>
            </a:pPr>
            <a:endParaRPr lang="en-US" sz="4400" dirty="0">
              <a:solidFill>
                <a:srgbClr val="000000"/>
              </a:solidFill>
              <a:latin typeface="Arimo Bold"/>
            </a:endParaRPr>
          </a:p>
          <a:p>
            <a:pPr marL="873759" lvl="1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Arimo Bold"/>
              </a:rPr>
              <a:t>Reading assignment: pages 11 to 14, 18/19 to 22</a:t>
            </a:r>
          </a:p>
          <a:p>
            <a:pPr marL="302259" lvl="1"/>
            <a:endParaRPr lang="en-US" sz="4000" dirty="0">
              <a:solidFill>
                <a:srgbClr val="000000"/>
              </a:solidFill>
              <a:latin typeface="Arimo Bold"/>
            </a:endParaRPr>
          </a:p>
          <a:p>
            <a:pPr marL="873759" lvl="1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Arimo Bold"/>
              </a:rPr>
              <a:t>Measuring Mass, Length and Time: S.I Units and British Metric Units</a:t>
            </a:r>
          </a:p>
          <a:p>
            <a:pPr marL="873759" lvl="1" indent="-571500">
              <a:lnSpc>
                <a:spcPts val="4731"/>
              </a:lnSpc>
              <a:buFont typeface="Wingdings" panose="05000000000000000000" pitchFamily="2" charset="2"/>
              <a:buChar char="§"/>
            </a:pPr>
            <a:r>
              <a:rPr lang="en-US" sz="4000" dirty="0" err="1">
                <a:solidFill>
                  <a:srgbClr val="000000"/>
                </a:solidFill>
                <a:latin typeface="Arimo Bold"/>
              </a:rPr>
              <a:t>Rankine</a:t>
            </a:r>
            <a:r>
              <a:rPr lang="en-US" sz="4000" dirty="0">
                <a:solidFill>
                  <a:srgbClr val="000000"/>
                </a:solidFill>
                <a:latin typeface="Arimo Bold"/>
              </a:rPr>
              <a:t> and Kelvin Temperature scales</a:t>
            </a:r>
          </a:p>
          <a:p>
            <a:pPr marL="873759" lvl="1" indent="-571500">
              <a:lnSpc>
                <a:spcPts val="4731"/>
              </a:lnSpc>
              <a:buFont typeface="Wingdings" panose="05000000000000000000" pitchFamily="2" charset="2"/>
              <a:buChar char="§"/>
            </a:pPr>
            <a:endParaRPr lang="en-US" sz="4000" dirty="0">
              <a:solidFill>
                <a:srgbClr val="000000"/>
              </a:solidFill>
              <a:latin typeface="Arimo Bold"/>
            </a:endParaRPr>
          </a:p>
          <a:p>
            <a:pPr marL="873759" lvl="1" indent="-571500">
              <a:lnSpc>
                <a:spcPts val="4731"/>
              </a:lnSpc>
              <a:buFont typeface="Wingdings" panose="05000000000000000000" pitchFamily="2" charset="2"/>
              <a:buChar char="§"/>
            </a:pPr>
            <a:r>
              <a:rPr lang="en-US" sz="4000" dirty="0" err="1">
                <a:solidFill>
                  <a:srgbClr val="000000"/>
                </a:solidFill>
                <a:latin typeface="Arimo Bold"/>
              </a:rPr>
              <a:t>Celcius</a:t>
            </a:r>
            <a:r>
              <a:rPr lang="en-US" sz="4000" dirty="0">
                <a:solidFill>
                  <a:srgbClr val="000000"/>
                </a:solidFill>
                <a:latin typeface="Arimo Bold"/>
              </a:rPr>
              <a:t> and Fahrenheit scales</a:t>
            </a:r>
          </a:p>
          <a:p>
            <a:pPr marL="302259" lvl="1">
              <a:lnSpc>
                <a:spcPts val="4731"/>
              </a:lnSpc>
            </a:pPr>
            <a:endParaRPr lang="en-US" sz="4000" dirty="0">
              <a:solidFill>
                <a:srgbClr val="000000"/>
              </a:solidFill>
              <a:latin typeface="Arimo Bold"/>
            </a:endParaRPr>
          </a:p>
          <a:p>
            <a:pPr marL="873759" lvl="1" indent="-571500">
              <a:buFont typeface="Wingdings" panose="05000000000000000000" pitchFamily="2" charset="2"/>
              <a:buChar char="§"/>
            </a:pPr>
            <a:r>
              <a:rPr lang="en-US" sz="40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Engineering Design</a:t>
            </a:r>
            <a:endParaRPr lang="en-US" sz="4000" dirty="0">
              <a:solidFill>
                <a:srgbClr val="000000"/>
              </a:solidFill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527396"/>
            <a:ext cx="16802100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0212"/>
              </a:lnSpc>
              <a:spcBef>
                <a:spcPct val="0"/>
              </a:spcBef>
            </a:pPr>
            <a:r>
              <a:rPr lang="en-US" sz="8800" dirty="0">
                <a:latin typeface="Oswald Bold"/>
              </a:rPr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20394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54910" y="-603021"/>
            <a:ext cx="2160288" cy="11216898"/>
            <a:chOff x="0" y="0"/>
            <a:chExt cx="920802" cy="47810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0802" cy="4781095"/>
            </a:xfrm>
            <a:custGeom>
              <a:avLst/>
              <a:gdLst/>
              <a:ahLst/>
              <a:cxnLst/>
              <a:rect l="l" t="t" r="r" b="b"/>
              <a:pathLst>
                <a:path w="920802" h="4781095">
                  <a:moveTo>
                    <a:pt x="0" y="0"/>
                  </a:moveTo>
                  <a:lnTo>
                    <a:pt x="920802" y="0"/>
                  </a:lnTo>
                  <a:lnTo>
                    <a:pt x="920802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19150" y="1638300"/>
            <a:ext cx="17221200" cy="9040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59" lvl="1">
              <a:lnSpc>
                <a:spcPts val="4731"/>
              </a:lnSpc>
            </a:pPr>
            <a:r>
              <a:rPr lang="en-US" sz="4800" b="1" dirty="0">
                <a:solidFill>
                  <a:srgbClr val="C00000"/>
                </a:solidFill>
                <a:latin typeface="Garamond" panose="02020404030301010803" pitchFamily="18" charset="0"/>
              </a:rPr>
              <a:t>At the end of this lecture, you will be able to,</a:t>
            </a:r>
          </a:p>
          <a:p>
            <a:pPr marL="302259" lvl="1">
              <a:lnSpc>
                <a:spcPts val="4731"/>
              </a:lnSpc>
            </a:pPr>
            <a:endParaRPr lang="en-US" sz="4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759459" lvl="1" indent="-457200">
              <a:lnSpc>
                <a:spcPts val="4731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Garamond" panose="02020404030301010803" pitchFamily="18" charset="0"/>
              </a:rPr>
              <a:t>Discuss the importance of thermodynamics in meeting human needs</a:t>
            </a:r>
          </a:p>
          <a:p>
            <a:pPr marL="302259" lvl="1">
              <a:lnSpc>
                <a:spcPts val="4731"/>
              </a:lnSpc>
            </a:pPr>
            <a:endParaRPr lang="en-US" sz="4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02259" lvl="1">
              <a:lnSpc>
                <a:spcPts val="4731"/>
              </a:lnSpc>
            </a:pPr>
            <a:r>
              <a:rPr lang="en-US" sz="4800" dirty="0">
                <a:solidFill>
                  <a:srgbClr val="000000"/>
                </a:solidFill>
                <a:latin typeface="Garamond" panose="02020404030301010803" pitchFamily="18" charset="0"/>
              </a:rPr>
              <a:t>•	Identify application areas of thermodynamics </a:t>
            </a:r>
          </a:p>
          <a:p>
            <a:pPr marL="302259" lvl="1">
              <a:lnSpc>
                <a:spcPts val="4731"/>
              </a:lnSpc>
            </a:pPr>
            <a:endParaRPr lang="en-US" sz="4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02259" lvl="1">
              <a:lnSpc>
                <a:spcPts val="4731"/>
              </a:lnSpc>
            </a:pPr>
            <a:r>
              <a:rPr lang="en-US" sz="4800" dirty="0">
                <a:solidFill>
                  <a:srgbClr val="000000"/>
                </a:solidFill>
                <a:latin typeface="Garamond" panose="02020404030301010803" pitchFamily="18" charset="0"/>
              </a:rPr>
              <a:t>•	Discuss the differences between closed and open systems</a:t>
            </a:r>
          </a:p>
          <a:p>
            <a:pPr marL="302259" lvl="1">
              <a:lnSpc>
                <a:spcPts val="4731"/>
              </a:lnSpc>
            </a:pPr>
            <a:endParaRPr lang="en-US" sz="4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988059" lvl="1" indent="-685800">
              <a:lnSpc>
                <a:spcPts val="4731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Garamond" panose="02020404030301010803" pitchFamily="18" charset="0"/>
              </a:rPr>
              <a:t>Define fundamental concepts used in thermodynamic analysis such as property, state and process</a:t>
            </a:r>
          </a:p>
          <a:p>
            <a:pPr marL="988059" lvl="1" indent="-685800">
              <a:lnSpc>
                <a:spcPts val="4731"/>
              </a:lnSpc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988059" lvl="1" indent="-685800">
              <a:lnSpc>
                <a:spcPts val="4731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Garamond" panose="02020404030301010803" pitchFamily="18" charset="0"/>
              </a:rPr>
              <a:t>Identify the difference between the macroscopic and microscopic views of thermodynamics</a:t>
            </a:r>
          </a:p>
          <a:p>
            <a:pPr marL="302259" lvl="1">
              <a:lnSpc>
                <a:spcPts val="4731"/>
              </a:lnSpc>
            </a:pPr>
            <a:endParaRPr lang="en-US" sz="4800" dirty="0">
              <a:solidFill>
                <a:srgbClr val="000000"/>
              </a:solidFill>
              <a:latin typeface="Arimo Bold"/>
            </a:endParaRPr>
          </a:p>
          <a:p>
            <a:pPr algn="l">
              <a:lnSpc>
                <a:spcPts val="4731"/>
              </a:lnSpc>
            </a:pPr>
            <a:endParaRPr lang="en-US" sz="4400" dirty="0">
              <a:solidFill>
                <a:srgbClr val="000000"/>
              </a:solidFill>
              <a:latin typeface="Arim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38699"/>
            <a:ext cx="16802100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0212"/>
              </a:lnSpc>
              <a:spcBef>
                <a:spcPct val="0"/>
              </a:spcBef>
            </a:pPr>
            <a:r>
              <a:rPr lang="en-US" sz="8800" dirty="0">
                <a:latin typeface="Oswald Bold"/>
              </a:rPr>
              <a:t>Lecture 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172565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54910" y="-603772"/>
            <a:ext cx="4967219" cy="11216898"/>
            <a:chOff x="0" y="0"/>
            <a:chExt cx="2117230" cy="47810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17230" cy="4781095"/>
            </a:xfrm>
            <a:custGeom>
              <a:avLst/>
              <a:gdLst/>
              <a:ahLst/>
              <a:cxnLst/>
              <a:rect l="l" t="t" r="r" b="b"/>
              <a:pathLst>
                <a:path w="2117230" h="4781095">
                  <a:moveTo>
                    <a:pt x="0" y="0"/>
                  </a:moveTo>
                  <a:lnTo>
                    <a:pt x="2117230" y="0"/>
                  </a:lnTo>
                  <a:lnTo>
                    <a:pt x="2117230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04274" y="286845"/>
            <a:ext cx="15159889" cy="1427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263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swald Bold"/>
              </a:rPr>
              <a:t>What is Thermodynamics?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0010113" y="2675358"/>
            <a:ext cx="7460379" cy="6049542"/>
            <a:chOff x="10010113" y="2675358"/>
            <a:chExt cx="7460379" cy="6049542"/>
          </a:xfrm>
        </p:grpSpPr>
        <p:grpSp>
          <p:nvGrpSpPr>
            <p:cNvPr id="31" name="Group 30"/>
            <p:cNvGrpSpPr/>
            <p:nvPr/>
          </p:nvGrpSpPr>
          <p:grpSpPr>
            <a:xfrm>
              <a:off x="10010113" y="2675358"/>
              <a:ext cx="7460379" cy="6049542"/>
              <a:chOff x="9591168" y="4509951"/>
              <a:chExt cx="6650092" cy="494989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9922079" y="5004677"/>
                <a:ext cx="6319181" cy="4455165"/>
                <a:chOff x="0" y="0"/>
                <a:chExt cx="692357" cy="488127"/>
              </a:xfrm>
            </p:grpSpPr>
            <p:sp>
              <p:nvSpPr>
                <p:cNvPr id="12" name="Freeform 12"/>
                <p:cNvSpPr/>
                <p:nvPr/>
              </p:nvSpPr>
              <p:spPr>
                <a:xfrm>
                  <a:off x="0" y="0"/>
                  <a:ext cx="692357" cy="488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57" h="488127">
                      <a:moveTo>
                        <a:pt x="0" y="0"/>
                      </a:moveTo>
                      <a:lnTo>
                        <a:pt x="692357" y="0"/>
                      </a:lnTo>
                      <a:lnTo>
                        <a:pt x="692357" y="488127"/>
                      </a:lnTo>
                      <a:lnTo>
                        <a:pt x="0" y="4881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13" name="TextBox 13"/>
                <p:cNvSpPr txBox="1"/>
                <p:nvPr/>
              </p:nvSpPr>
              <p:spPr>
                <a:xfrm>
                  <a:off x="0" y="-95250"/>
                  <a:ext cx="812800" cy="9080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213"/>
                    </a:lnSpc>
                  </a:pPr>
                  <a:endParaRPr/>
                </a:p>
              </p:txBody>
            </p:sp>
          </p:grpSp>
          <p:grpSp>
            <p:nvGrpSpPr>
              <p:cNvPr id="14" name="Group 14"/>
              <p:cNvGrpSpPr/>
              <p:nvPr/>
            </p:nvGrpSpPr>
            <p:grpSpPr>
              <a:xfrm>
                <a:off x="9591168" y="4509951"/>
                <a:ext cx="6319181" cy="4455165"/>
                <a:chOff x="0" y="0"/>
                <a:chExt cx="692357" cy="488127"/>
              </a:xfrm>
            </p:grpSpPr>
            <p:sp>
              <p:nvSpPr>
                <p:cNvPr id="15" name="Freeform 15"/>
                <p:cNvSpPr/>
                <p:nvPr/>
              </p:nvSpPr>
              <p:spPr>
                <a:xfrm>
                  <a:off x="0" y="0"/>
                  <a:ext cx="692357" cy="488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57" h="488127">
                      <a:moveTo>
                        <a:pt x="0" y="0"/>
                      </a:moveTo>
                      <a:lnTo>
                        <a:pt x="692357" y="0"/>
                      </a:lnTo>
                      <a:lnTo>
                        <a:pt x="692357" y="488127"/>
                      </a:lnTo>
                      <a:lnTo>
                        <a:pt x="0" y="4881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  <p:sp>
              <p:nvSpPr>
                <p:cNvPr id="16" name="TextBox 16"/>
                <p:cNvSpPr txBox="1"/>
                <p:nvPr/>
              </p:nvSpPr>
              <p:spPr>
                <a:xfrm>
                  <a:off x="0" y="-95250"/>
                  <a:ext cx="812800" cy="9080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213"/>
                    </a:lnSpc>
                  </a:pPr>
                  <a:endParaRPr/>
                </a:p>
              </p:txBody>
            </p:sp>
          </p:grpSp>
        </p:grpSp>
        <p:sp>
          <p:nvSpPr>
            <p:cNvPr id="19" name="TextBox 19"/>
            <p:cNvSpPr txBox="1"/>
            <p:nvPr/>
          </p:nvSpPr>
          <p:spPr>
            <a:xfrm>
              <a:off x="10106017" y="3731865"/>
              <a:ext cx="6810383" cy="35266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481"/>
                </a:lnSpc>
              </a:pPr>
              <a:r>
                <a:rPr lang="en-US" sz="3600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It is the science concerned with the relations between heat and mechanical energy or work, and the conversion of one into the other</a:t>
              </a:r>
              <a:endParaRPr lang="en-US" sz="3513" spc="-105" dirty="0">
                <a:solidFill>
                  <a:srgbClr val="000000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65936" y="2909576"/>
            <a:ext cx="8844178" cy="10400137"/>
            <a:chOff x="2460642" y="3875620"/>
            <a:chExt cx="7418471" cy="8287828"/>
          </a:xfrm>
        </p:grpSpPr>
        <p:grpSp>
          <p:nvGrpSpPr>
            <p:cNvPr id="22" name="Group 5"/>
            <p:cNvGrpSpPr/>
            <p:nvPr/>
          </p:nvGrpSpPr>
          <p:grpSpPr>
            <a:xfrm>
              <a:off x="2678802" y="5004677"/>
              <a:ext cx="6319181" cy="4455165"/>
              <a:chOff x="0" y="0"/>
              <a:chExt cx="692357" cy="488127"/>
            </a:xfrm>
          </p:grpSpPr>
          <p:sp>
            <p:nvSpPr>
              <p:cNvPr id="23" name="Freeform 6"/>
              <p:cNvSpPr/>
              <p:nvPr/>
            </p:nvSpPr>
            <p:spPr>
              <a:xfrm>
                <a:off x="0" y="0"/>
                <a:ext cx="692357" cy="488127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" name="TextBox 7"/>
              <p:cNvSpPr txBox="1"/>
              <p:nvPr/>
            </p:nvSpPr>
            <p:spPr>
              <a:xfrm>
                <a:off x="0" y="-95250"/>
                <a:ext cx="812800" cy="9080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3"/>
                  </a:lnSpc>
                </a:pPr>
                <a:endParaRPr/>
              </a:p>
            </p:txBody>
          </p:sp>
        </p:grpSp>
        <p:grpSp>
          <p:nvGrpSpPr>
            <p:cNvPr id="25" name="Group 8"/>
            <p:cNvGrpSpPr/>
            <p:nvPr/>
          </p:nvGrpSpPr>
          <p:grpSpPr>
            <a:xfrm>
              <a:off x="2460642" y="3875620"/>
              <a:ext cx="7418471" cy="8287828"/>
              <a:chOff x="0" y="-95250"/>
              <a:chExt cx="812800" cy="908050"/>
            </a:xfrm>
          </p:grpSpPr>
          <p:sp>
            <p:nvSpPr>
              <p:cNvPr id="26" name="Freeform 9"/>
              <p:cNvSpPr/>
              <p:nvPr/>
            </p:nvSpPr>
            <p:spPr>
              <a:xfrm>
                <a:off x="0" y="0"/>
                <a:ext cx="692357" cy="488127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" name="TextBox 10"/>
              <p:cNvSpPr txBox="1"/>
              <p:nvPr/>
            </p:nvSpPr>
            <p:spPr>
              <a:xfrm>
                <a:off x="0" y="-95250"/>
                <a:ext cx="812800" cy="9080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3"/>
                  </a:lnSpc>
                </a:pPr>
                <a:endParaRPr/>
              </a:p>
            </p:txBody>
          </p:sp>
        </p:grpSp>
        <p:sp>
          <p:nvSpPr>
            <p:cNvPr id="28" name="TextBox 17"/>
            <p:cNvSpPr txBox="1"/>
            <p:nvPr/>
          </p:nvSpPr>
          <p:spPr>
            <a:xfrm>
              <a:off x="2585574" y="6093758"/>
              <a:ext cx="6194248" cy="18088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lnSpc>
                  <a:spcPts val="5937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/>
                </a:rPr>
                <a:t>From two Greek Words</a:t>
              </a:r>
            </a:p>
            <a:p>
              <a:pPr marL="571500" lvl="0" indent="-571500">
                <a:lnSpc>
                  <a:spcPts val="5937"/>
                </a:lnSpc>
                <a:buFont typeface="Arial" panose="020B0604020202020204" pitchFamily="34" charset="0"/>
                <a:buChar char="•"/>
              </a:pPr>
              <a:r>
                <a:rPr lang="en-US" sz="3200" spc="-105" dirty="0">
                  <a:solidFill>
                    <a:srgbClr val="000000"/>
                  </a:solidFill>
                  <a:latin typeface="Arimo Bold"/>
                </a:rPr>
                <a:t>“</a:t>
              </a:r>
              <a:r>
                <a:rPr lang="en-US" sz="3200" spc="-105" dirty="0" err="1">
                  <a:solidFill>
                    <a:srgbClr val="000000"/>
                  </a:solidFill>
                  <a:latin typeface="Arimo Bold"/>
                </a:rPr>
                <a:t>Therme</a:t>
              </a:r>
              <a:r>
                <a:rPr lang="en-US" sz="3200" spc="-105" dirty="0">
                  <a:solidFill>
                    <a:srgbClr val="000000"/>
                  </a:solidFill>
                  <a:latin typeface="Arimo Bold"/>
                </a:rPr>
                <a:t>” meaning Heat</a:t>
              </a:r>
            </a:p>
            <a:p>
              <a:pPr marL="571500" lvl="0" indent="-571500">
                <a:lnSpc>
                  <a:spcPts val="5937"/>
                </a:lnSpc>
                <a:buFont typeface="Arial" panose="020B0604020202020204" pitchFamily="34" charset="0"/>
                <a:buChar char="•"/>
              </a:pPr>
              <a:r>
                <a:rPr lang="en-US" sz="3200" spc="-105" dirty="0">
                  <a:solidFill>
                    <a:srgbClr val="000000"/>
                  </a:solidFill>
                  <a:latin typeface="Arimo Bold"/>
                </a:rPr>
                <a:t>“</a:t>
              </a:r>
              <a:r>
                <a:rPr lang="en-US" sz="3200" spc="-105" dirty="0" err="1">
                  <a:solidFill>
                    <a:srgbClr val="000000"/>
                  </a:solidFill>
                  <a:latin typeface="Arimo Bold"/>
                </a:rPr>
                <a:t>Dynamis</a:t>
              </a:r>
              <a:r>
                <a:rPr lang="en-US" sz="3200" spc="-105" dirty="0">
                  <a:solidFill>
                    <a:srgbClr val="000000"/>
                  </a:solidFill>
                  <a:latin typeface="Arimo Bold"/>
                </a:rPr>
                <a:t>” meaning Motion or Power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54910" y="-603772"/>
            <a:ext cx="4967219" cy="11216898"/>
            <a:chOff x="0" y="0"/>
            <a:chExt cx="2117230" cy="47810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17230" cy="4781095"/>
            </a:xfrm>
            <a:custGeom>
              <a:avLst/>
              <a:gdLst/>
              <a:ahLst/>
              <a:cxnLst/>
              <a:rect l="l" t="t" r="r" b="b"/>
              <a:pathLst>
                <a:path w="2117230" h="4781095">
                  <a:moveTo>
                    <a:pt x="0" y="0"/>
                  </a:moveTo>
                  <a:lnTo>
                    <a:pt x="2117230" y="0"/>
                  </a:lnTo>
                  <a:lnTo>
                    <a:pt x="2117230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04274" y="286845"/>
            <a:ext cx="15159889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263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swald Bold"/>
              </a:rPr>
              <a:t>Importance of Thermodynamics?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9181394" y="2675358"/>
            <a:ext cx="8725606" cy="6785224"/>
            <a:chOff x="10010113" y="2675358"/>
            <a:chExt cx="7460379" cy="6049542"/>
          </a:xfrm>
        </p:grpSpPr>
        <p:grpSp>
          <p:nvGrpSpPr>
            <p:cNvPr id="31" name="Group 30"/>
            <p:cNvGrpSpPr/>
            <p:nvPr/>
          </p:nvGrpSpPr>
          <p:grpSpPr>
            <a:xfrm>
              <a:off x="10010113" y="2675358"/>
              <a:ext cx="7460379" cy="6049542"/>
              <a:chOff x="9591168" y="4509951"/>
              <a:chExt cx="6650092" cy="494989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9922079" y="5004677"/>
                <a:ext cx="6319181" cy="4455165"/>
                <a:chOff x="0" y="0"/>
                <a:chExt cx="692357" cy="488127"/>
              </a:xfrm>
            </p:grpSpPr>
            <p:sp>
              <p:nvSpPr>
                <p:cNvPr id="12" name="Freeform 12"/>
                <p:cNvSpPr/>
                <p:nvPr/>
              </p:nvSpPr>
              <p:spPr>
                <a:xfrm>
                  <a:off x="0" y="0"/>
                  <a:ext cx="692357" cy="488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57" h="488127">
                      <a:moveTo>
                        <a:pt x="0" y="0"/>
                      </a:moveTo>
                      <a:lnTo>
                        <a:pt x="692357" y="0"/>
                      </a:lnTo>
                      <a:lnTo>
                        <a:pt x="692357" y="488127"/>
                      </a:lnTo>
                      <a:lnTo>
                        <a:pt x="0" y="4881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13" name="TextBox 13"/>
                <p:cNvSpPr txBox="1"/>
                <p:nvPr/>
              </p:nvSpPr>
              <p:spPr>
                <a:xfrm>
                  <a:off x="0" y="-95250"/>
                  <a:ext cx="812800" cy="9080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213"/>
                    </a:lnSpc>
                  </a:pPr>
                  <a:endParaRPr/>
                </a:p>
              </p:txBody>
            </p:sp>
          </p:grpSp>
          <p:sp>
            <p:nvSpPr>
              <p:cNvPr id="15" name="Freeform 15"/>
              <p:cNvSpPr/>
              <p:nvPr/>
            </p:nvSpPr>
            <p:spPr>
              <a:xfrm>
                <a:off x="9591168" y="4509951"/>
                <a:ext cx="6319181" cy="4455165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10149495" y="2837751"/>
              <a:ext cx="6810383" cy="50307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481"/>
                </a:lnSpc>
              </a:pPr>
              <a:r>
                <a:rPr lang="en-US" sz="3600" dirty="0">
                  <a:solidFill>
                    <a:srgbClr val="C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21</a:t>
              </a:r>
              <a:r>
                <a:rPr lang="en-US" sz="3600" baseline="30000" dirty="0">
                  <a:solidFill>
                    <a:srgbClr val="C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st</a:t>
              </a:r>
              <a:r>
                <a:rPr lang="en-US" sz="3600" dirty="0">
                  <a:solidFill>
                    <a:srgbClr val="C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Century Challenges</a:t>
              </a:r>
            </a:p>
            <a:p>
              <a:pPr marL="571500" indent="-571500">
                <a:lnSpc>
                  <a:spcPts val="5481"/>
                </a:lnSpc>
                <a:buFont typeface="Arial" panose="020B0604020202020204" pitchFamily="34" charset="0"/>
                <a:buChar char="•"/>
              </a:pPr>
              <a:r>
                <a:rPr lang="en-US" sz="28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Using fossil fuels more effectively</a:t>
              </a:r>
            </a:p>
            <a:p>
              <a:pPr marL="571500" indent="-571500">
                <a:lnSpc>
                  <a:spcPts val="5481"/>
                </a:lnSpc>
                <a:buFont typeface="Arial" panose="020B0604020202020204" pitchFamily="34" charset="0"/>
                <a:buChar char="•"/>
              </a:pPr>
              <a:r>
                <a:rPr lang="en-US" sz="28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Advancing renewable energy technologies</a:t>
              </a:r>
            </a:p>
            <a:p>
              <a:pPr marL="571500" indent="-571500">
                <a:lnSpc>
                  <a:spcPts val="5481"/>
                </a:lnSpc>
                <a:buFont typeface="Arial" panose="020B0604020202020204" pitchFamily="34" charset="0"/>
                <a:buChar char="•"/>
              </a:pPr>
              <a:r>
                <a:rPr lang="en-US" sz="28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Developing more energy-efficient transportation systems, buildings and industrial practices</a:t>
              </a:r>
            </a:p>
            <a:p>
              <a:pPr marL="571500" indent="-571500">
                <a:lnSpc>
                  <a:spcPts val="5481"/>
                </a:lnSpc>
                <a:buFont typeface="Arial" panose="020B0604020202020204" pitchFamily="34" charset="0"/>
                <a:buChar char="•"/>
              </a:pPr>
              <a:r>
                <a:rPr lang="en-US" sz="28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Mitigating global climate change, air pollution and water pollution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65936" y="4000500"/>
            <a:ext cx="7793709" cy="5916542"/>
            <a:chOff x="2460642" y="4744973"/>
            <a:chExt cx="6537341" cy="4714869"/>
          </a:xfrm>
        </p:grpSpPr>
        <p:grpSp>
          <p:nvGrpSpPr>
            <p:cNvPr id="22" name="Group 5"/>
            <p:cNvGrpSpPr/>
            <p:nvPr/>
          </p:nvGrpSpPr>
          <p:grpSpPr>
            <a:xfrm>
              <a:off x="2678802" y="5004677"/>
              <a:ext cx="6319181" cy="4455165"/>
              <a:chOff x="0" y="0"/>
              <a:chExt cx="692357" cy="488127"/>
            </a:xfrm>
          </p:grpSpPr>
          <p:sp>
            <p:nvSpPr>
              <p:cNvPr id="23" name="Freeform 6"/>
              <p:cNvSpPr/>
              <p:nvPr/>
            </p:nvSpPr>
            <p:spPr>
              <a:xfrm>
                <a:off x="0" y="0"/>
                <a:ext cx="692357" cy="488127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" name="TextBox 7"/>
              <p:cNvSpPr txBox="1"/>
              <p:nvPr/>
            </p:nvSpPr>
            <p:spPr>
              <a:xfrm>
                <a:off x="0" y="-95250"/>
                <a:ext cx="812800" cy="9080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3"/>
                  </a:lnSpc>
                </a:pPr>
                <a:endParaRPr/>
              </a:p>
            </p:txBody>
          </p:sp>
        </p:grpSp>
        <p:grpSp>
          <p:nvGrpSpPr>
            <p:cNvPr id="25" name="Group 8"/>
            <p:cNvGrpSpPr/>
            <p:nvPr/>
          </p:nvGrpSpPr>
          <p:grpSpPr>
            <a:xfrm>
              <a:off x="2460642" y="4744973"/>
              <a:ext cx="6319181" cy="4455165"/>
              <a:chOff x="0" y="0"/>
              <a:chExt cx="692357" cy="488127"/>
            </a:xfrm>
          </p:grpSpPr>
          <p:sp>
            <p:nvSpPr>
              <p:cNvPr id="26" name="Freeform 9"/>
              <p:cNvSpPr/>
              <p:nvPr/>
            </p:nvSpPr>
            <p:spPr>
              <a:xfrm>
                <a:off x="0" y="0"/>
                <a:ext cx="692357" cy="488127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" name="TextBox 10"/>
              <p:cNvSpPr txBox="1"/>
              <p:nvPr/>
            </p:nvSpPr>
            <p:spPr>
              <a:xfrm>
                <a:off x="0" y="-95250"/>
                <a:ext cx="812800" cy="9080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3"/>
                  </a:lnSpc>
                </a:pPr>
                <a:endParaRPr/>
              </a:p>
            </p:txBody>
          </p:sp>
        </p:grpSp>
        <p:sp>
          <p:nvSpPr>
            <p:cNvPr id="28" name="TextBox 17"/>
            <p:cNvSpPr txBox="1"/>
            <p:nvPr/>
          </p:nvSpPr>
          <p:spPr>
            <a:xfrm>
              <a:off x="2492800" y="5069335"/>
              <a:ext cx="6194248" cy="3617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lnSpc>
                  <a:spcPts val="5937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/>
                </a:rPr>
                <a:t>Engineers use principles drawn from thermodynamics and other engineering sciences which include fluid mechanics, heat &amp; mass transfer to analyze and design devices used to meet human needs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98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54910" y="-603772"/>
            <a:ext cx="4967219" cy="11216898"/>
            <a:chOff x="0" y="0"/>
            <a:chExt cx="2117230" cy="47810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17230" cy="4781095"/>
            </a:xfrm>
            <a:custGeom>
              <a:avLst/>
              <a:gdLst/>
              <a:ahLst/>
              <a:cxnLst/>
              <a:rect l="l" t="t" r="r" b="b"/>
              <a:pathLst>
                <a:path w="2117230" h="4781095">
                  <a:moveTo>
                    <a:pt x="0" y="0"/>
                  </a:moveTo>
                  <a:lnTo>
                    <a:pt x="2117230" y="0"/>
                  </a:lnTo>
                  <a:lnTo>
                    <a:pt x="2117230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04273" y="286845"/>
            <a:ext cx="16995399" cy="1391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263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Oswald Bold"/>
              </a:rPr>
              <a:t>Application Areas of Engineering Thermodynamics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610600" y="2675358"/>
            <a:ext cx="9296401" cy="6785224"/>
            <a:chOff x="9874808" y="2675358"/>
            <a:chExt cx="7595684" cy="6049542"/>
          </a:xfrm>
        </p:grpSpPr>
        <p:grpSp>
          <p:nvGrpSpPr>
            <p:cNvPr id="31" name="Group 30"/>
            <p:cNvGrpSpPr/>
            <p:nvPr/>
          </p:nvGrpSpPr>
          <p:grpSpPr>
            <a:xfrm>
              <a:off x="10010112" y="2675358"/>
              <a:ext cx="7460380" cy="6049542"/>
              <a:chOff x="9591167" y="4509951"/>
              <a:chExt cx="6650093" cy="494989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9922079" y="5004677"/>
                <a:ext cx="6319181" cy="4455165"/>
                <a:chOff x="0" y="0"/>
                <a:chExt cx="692357" cy="488127"/>
              </a:xfrm>
            </p:grpSpPr>
            <p:sp>
              <p:nvSpPr>
                <p:cNvPr id="12" name="Freeform 12"/>
                <p:cNvSpPr/>
                <p:nvPr/>
              </p:nvSpPr>
              <p:spPr>
                <a:xfrm>
                  <a:off x="0" y="0"/>
                  <a:ext cx="692357" cy="488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57" h="488127">
                      <a:moveTo>
                        <a:pt x="0" y="0"/>
                      </a:moveTo>
                      <a:lnTo>
                        <a:pt x="692357" y="0"/>
                      </a:lnTo>
                      <a:lnTo>
                        <a:pt x="692357" y="488127"/>
                      </a:lnTo>
                      <a:lnTo>
                        <a:pt x="0" y="4881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13" name="TextBox 13"/>
                <p:cNvSpPr txBox="1"/>
                <p:nvPr/>
              </p:nvSpPr>
              <p:spPr>
                <a:xfrm>
                  <a:off x="0" y="-95250"/>
                  <a:ext cx="812800" cy="9080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213"/>
                    </a:lnSpc>
                  </a:pPr>
                  <a:endParaRPr/>
                </a:p>
              </p:txBody>
            </p:sp>
          </p:grpSp>
          <p:sp>
            <p:nvSpPr>
              <p:cNvPr id="15" name="Freeform 15"/>
              <p:cNvSpPr/>
              <p:nvPr/>
            </p:nvSpPr>
            <p:spPr>
              <a:xfrm>
                <a:off x="9591167" y="4509951"/>
                <a:ext cx="6483599" cy="4579969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9874808" y="3270856"/>
              <a:ext cx="7408904" cy="43904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32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Combustion systems</a:t>
              </a:r>
            </a:p>
            <a:p>
              <a:pPr algn="ctr">
                <a:lnSpc>
                  <a:spcPct val="200000"/>
                </a:lnSpc>
              </a:pPr>
              <a:r>
                <a:rPr lang="en-US" sz="32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Compressors &amp; Pumps</a:t>
              </a:r>
            </a:p>
            <a:p>
              <a:pPr algn="ctr">
                <a:lnSpc>
                  <a:spcPct val="200000"/>
                </a:lnSpc>
              </a:pPr>
              <a:r>
                <a:rPr lang="en-US" sz="32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Cooling of electronic equipment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32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Heating, ventilating and air-conditioning systems</a:t>
              </a:r>
            </a:p>
            <a:p>
              <a:pPr algn="ctr">
                <a:lnSpc>
                  <a:spcPct val="200000"/>
                </a:lnSpc>
              </a:pPr>
              <a:r>
                <a:rPr lang="en-US" sz="32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Steam and gas turbines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4000500"/>
            <a:ext cx="7793709" cy="5916542"/>
            <a:chOff x="2460642" y="4744973"/>
            <a:chExt cx="6537341" cy="4714869"/>
          </a:xfrm>
        </p:grpSpPr>
        <p:grpSp>
          <p:nvGrpSpPr>
            <p:cNvPr id="22" name="Group 5"/>
            <p:cNvGrpSpPr/>
            <p:nvPr/>
          </p:nvGrpSpPr>
          <p:grpSpPr>
            <a:xfrm>
              <a:off x="2678802" y="5004677"/>
              <a:ext cx="6319181" cy="4455165"/>
              <a:chOff x="0" y="0"/>
              <a:chExt cx="692357" cy="488127"/>
            </a:xfrm>
          </p:grpSpPr>
          <p:sp>
            <p:nvSpPr>
              <p:cNvPr id="23" name="Freeform 6"/>
              <p:cNvSpPr/>
              <p:nvPr/>
            </p:nvSpPr>
            <p:spPr>
              <a:xfrm>
                <a:off x="0" y="0"/>
                <a:ext cx="692357" cy="488127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" name="TextBox 7"/>
              <p:cNvSpPr txBox="1"/>
              <p:nvPr/>
            </p:nvSpPr>
            <p:spPr>
              <a:xfrm>
                <a:off x="0" y="-95250"/>
                <a:ext cx="812800" cy="9080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3"/>
                  </a:lnSpc>
                </a:pPr>
                <a:endParaRPr/>
              </a:p>
            </p:txBody>
          </p:sp>
        </p:grpSp>
        <p:sp>
          <p:nvSpPr>
            <p:cNvPr id="26" name="Freeform 9"/>
            <p:cNvSpPr/>
            <p:nvPr/>
          </p:nvSpPr>
          <p:spPr>
            <a:xfrm>
              <a:off x="2460642" y="4744973"/>
              <a:ext cx="6319181" cy="4455165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8" name="TextBox 17"/>
            <p:cNvSpPr txBox="1"/>
            <p:nvPr/>
          </p:nvSpPr>
          <p:spPr>
            <a:xfrm>
              <a:off x="2678802" y="5380909"/>
              <a:ext cx="6008245" cy="33110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/>
                </a:rPr>
                <a:t>Aircraft and rocket propulsion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/>
                </a:rPr>
                <a:t>Alternative energy systems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/>
                </a:rPr>
                <a:t>Automobile engines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/>
                </a:rPr>
                <a:t>Bioengineering applications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/>
                </a:rPr>
                <a:t>Biomedical applications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381000" y="157526"/>
            <a:ext cx="17602199" cy="1038746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066"/>
              </a:lnSpc>
              <a:spcBef>
                <a:spcPct val="0"/>
              </a:spcBef>
            </a:pPr>
            <a:r>
              <a:rPr lang="en-US" sz="6600" dirty="0">
                <a:solidFill>
                  <a:srgbClr val="000000"/>
                </a:solidFill>
                <a:latin typeface="Oswald Bold"/>
              </a:rPr>
              <a:t>Application Areas of Engineering Thermodynamics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66900"/>
            <a:ext cx="3065887" cy="5183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152900"/>
            <a:ext cx="4958202" cy="556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1485900"/>
            <a:ext cx="7315200" cy="3432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5248670"/>
            <a:ext cx="7467600" cy="48148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54910" y="-603772"/>
            <a:ext cx="4967219" cy="11216898"/>
            <a:chOff x="0" y="0"/>
            <a:chExt cx="2117230" cy="47810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17230" cy="4781095"/>
            </a:xfrm>
            <a:custGeom>
              <a:avLst/>
              <a:gdLst/>
              <a:ahLst/>
              <a:cxnLst/>
              <a:rect l="l" t="t" r="r" b="b"/>
              <a:pathLst>
                <a:path w="2117230" h="4781095">
                  <a:moveTo>
                    <a:pt x="0" y="0"/>
                  </a:moveTo>
                  <a:lnTo>
                    <a:pt x="2117230" y="0"/>
                  </a:lnTo>
                  <a:lnTo>
                    <a:pt x="2117230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04273" y="286845"/>
            <a:ext cx="16995399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3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swald Bold"/>
              </a:rPr>
              <a:t>System, Boundary and Surrounding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776200" y="2675358"/>
            <a:ext cx="9130802" cy="6785224"/>
            <a:chOff x="10010112" y="2675358"/>
            <a:chExt cx="7460380" cy="6049542"/>
          </a:xfrm>
        </p:grpSpPr>
        <p:grpSp>
          <p:nvGrpSpPr>
            <p:cNvPr id="31" name="Group 30"/>
            <p:cNvGrpSpPr/>
            <p:nvPr/>
          </p:nvGrpSpPr>
          <p:grpSpPr>
            <a:xfrm>
              <a:off x="10010112" y="2675358"/>
              <a:ext cx="7460380" cy="6049542"/>
              <a:chOff x="9591167" y="4509951"/>
              <a:chExt cx="6650093" cy="494989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9922079" y="5004677"/>
                <a:ext cx="6319181" cy="4455165"/>
                <a:chOff x="0" y="0"/>
                <a:chExt cx="692357" cy="488127"/>
              </a:xfrm>
            </p:grpSpPr>
            <p:sp>
              <p:nvSpPr>
                <p:cNvPr id="12" name="Freeform 12"/>
                <p:cNvSpPr/>
                <p:nvPr/>
              </p:nvSpPr>
              <p:spPr>
                <a:xfrm>
                  <a:off x="0" y="0"/>
                  <a:ext cx="692357" cy="488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57" h="488127">
                      <a:moveTo>
                        <a:pt x="0" y="0"/>
                      </a:moveTo>
                      <a:lnTo>
                        <a:pt x="692357" y="0"/>
                      </a:lnTo>
                      <a:lnTo>
                        <a:pt x="692357" y="488127"/>
                      </a:lnTo>
                      <a:lnTo>
                        <a:pt x="0" y="4881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13" name="TextBox 13"/>
                <p:cNvSpPr txBox="1"/>
                <p:nvPr/>
              </p:nvSpPr>
              <p:spPr>
                <a:xfrm>
                  <a:off x="0" y="-95250"/>
                  <a:ext cx="812800" cy="9080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213"/>
                    </a:lnSpc>
                  </a:pPr>
                  <a:endParaRPr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" name="Freeform 15"/>
              <p:cNvSpPr/>
              <p:nvPr/>
            </p:nvSpPr>
            <p:spPr>
              <a:xfrm>
                <a:off x="9591167" y="4509951"/>
                <a:ext cx="6483599" cy="4579969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10510452" y="3856823"/>
              <a:ext cx="6445215" cy="379818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For example, we may want to study a quantity of matter contained within a closed rigid-walled tank or a pipeline through which natural gas flows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4000500"/>
            <a:ext cx="7793709" cy="5916542"/>
            <a:chOff x="2460642" y="4744973"/>
            <a:chExt cx="6537341" cy="4714869"/>
          </a:xfrm>
        </p:grpSpPr>
        <p:grpSp>
          <p:nvGrpSpPr>
            <p:cNvPr id="22" name="Group 5"/>
            <p:cNvGrpSpPr/>
            <p:nvPr/>
          </p:nvGrpSpPr>
          <p:grpSpPr>
            <a:xfrm>
              <a:off x="2678802" y="5004677"/>
              <a:ext cx="6319181" cy="4455165"/>
              <a:chOff x="0" y="0"/>
              <a:chExt cx="692357" cy="488127"/>
            </a:xfrm>
          </p:grpSpPr>
          <p:sp>
            <p:nvSpPr>
              <p:cNvPr id="23" name="Freeform 6"/>
              <p:cNvSpPr/>
              <p:nvPr/>
            </p:nvSpPr>
            <p:spPr>
              <a:xfrm>
                <a:off x="0" y="0"/>
                <a:ext cx="692357" cy="488127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" name="TextBox 7"/>
              <p:cNvSpPr txBox="1"/>
              <p:nvPr/>
            </p:nvSpPr>
            <p:spPr>
              <a:xfrm>
                <a:off x="0" y="-95250"/>
                <a:ext cx="812800" cy="9080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3"/>
                  </a:lnSpc>
                </a:pPr>
                <a:endParaRPr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Freeform 9"/>
            <p:cNvSpPr/>
            <p:nvPr/>
          </p:nvSpPr>
          <p:spPr>
            <a:xfrm>
              <a:off x="2460642" y="4744973"/>
              <a:ext cx="6319181" cy="4455165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8" name="TextBox 17"/>
            <p:cNvSpPr txBox="1"/>
            <p:nvPr/>
          </p:nvSpPr>
          <p:spPr>
            <a:xfrm>
              <a:off x="2630133" y="5358497"/>
              <a:ext cx="6008245" cy="33846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/>
                </a:rPr>
                <a:t>The system is whatever we want to study which could be as simple as a free body diagram or as complex as an entire chemical refinery</a:t>
              </a:r>
            </a:p>
            <a:p>
              <a:pPr algn="ctr">
                <a:lnSpc>
                  <a:spcPct val="150000"/>
                </a:lnSpc>
              </a:pPr>
              <a:endParaRPr lang="en-US" sz="4000" spc="-105" dirty="0">
                <a:solidFill>
                  <a:srgbClr val="000000"/>
                </a:solidFill>
                <a:latin typeface="Arimo Bold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915353" y="2829137"/>
            <a:ext cx="14630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In thermodynamics, the system is used to identify the subject of analysis</a:t>
            </a:r>
          </a:p>
        </p:txBody>
      </p:sp>
    </p:spTree>
    <p:extLst>
      <p:ext uri="{BB962C8B-B14F-4D97-AF65-F5344CB8AC3E}">
        <p14:creationId xmlns:p14="http://schemas.microsoft.com/office/powerpoint/2010/main" val="52822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54910" y="-603772"/>
            <a:ext cx="4967219" cy="11216898"/>
            <a:chOff x="0" y="0"/>
            <a:chExt cx="2117230" cy="47810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17230" cy="4781095"/>
            </a:xfrm>
            <a:custGeom>
              <a:avLst/>
              <a:gdLst/>
              <a:ahLst/>
              <a:cxnLst/>
              <a:rect l="l" t="t" r="r" b="b"/>
              <a:pathLst>
                <a:path w="2117230" h="4781095">
                  <a:moveTo>
                    <a:pt x="0" y="0"/>
                  </a:moveTo>
                  <a:lnTo>
                    <a:pt x="2117230" y="0"/>
                  </a:lnTo>
                  <a:lnTo>
                    <a:pt x="2117230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04273" y="286845"/>
            <a:ext cx="16995399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3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swald Bold"/>
              </a:rPr>
              <a:t>System, Boundary and Surrounding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776200" y="2675358"/>
            <a:ext cx="9130802" cy="6785224"/>
            <a:chOff x="10010112" y="2675358"/>
            <a:chExt cx="7460380" cy="6049542"/>
          </a:xfrm>
        </p:grpSpPr>
        <p:grpSp>
          <p:nvGrpSpPr>
            <p:cNvPr id="31" name="Group 30"/>
            <p:cNvGrpSpPr/>
            <p:nvPr/>
          </p:nvGrpSpPr>
          <p:grpSpPr>
            <a:xfrm>
              <a:off x="10010112" y="2675358"/>
              <a:ext cx="7460380" cy="6049542"/>
              <a:chOff x="9591167" y="4509951"/>
              <a:chExt cx="6650093" cy="494989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9922079" y="5004677"/>
                <a:ext cx="6319181" cy="4455165"/>
                <a:chOff x="0" y="0"/>
                <a:chExt cx="692357" cy="488127"/>
              </a:xfrm>
            </p:grpSpPr>
            <p:sp>
              <p:nvSpPr>
                <p:cNvPr id="12" name="Freeform 12"/>
                <p:cNvSpPr/>
                <p:nvPr/>
              </p:nvSpPr>
              <p:spPr>
                <a:xfrm>
                  <a:off x="0" y="0"/>
                  <a:ext cx="692357" cy="488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57" h="488127">
                      <a:moveTo>
                        <a:pt x="0" y="0"/>
                      </a:moveTo>
                      <a:lnTo>
                        <a:pt x="692357" y="0"/>
                      </a:lnTo>
                      <a:lnTo>
                        <a:pt x="692357" y="488127"/>
                      </a:lnTo>
                      <a:lnTo>
                        <a:pt x="0" y="4881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13" name="TextBox 13"/>
                <p:cNvSpPr txBox="1"/>
                <p:nvPr/>
              </p:nvSpPr>
              <p:spPr>
                <a:xfrm>
                  <a:off x="0" y="-95250"/>
                  <a:ext cx="812800" cy="9080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213"/>
                    </a:lnSpc>
                  </a:pPr>
                  <a:endParaRPr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" name="Freeform 15"/>
              <p:cNvSpPr/>
              <p:nvPr/>
            </p:nvSpPr>
            <p:spPr>
              <a:xfrm>
                <a:off x="9591167" y="4509951"/>
                <a:ext cx="6483599" cy="4579969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10495702" y="4291457"/>
              <a:ext cx="6445215" cy="28103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The system is distinct from the surrounding by means of a specified boundary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4000500"/>
            <a:ext cx="7793709" cy="5916542"/>
            <a:chOff x="2460642" y="4744973"/>
            <a:chExt cx="6537341" cy="4714869"/>
          </a:xfrm>
        </p:grpSpPr>
        <p:grpSp>
          <p:nvGrpSpPr>
            <p:cNvPr id="22" name="Group 5"/>
            <p:cNvGrpSpPr/>
            <p:nvPr/>
          </p:nvGrpSpPr>
          <p:grpSpPr>
            <a:xfrm>
              <a:off x="2678802" y="5004677"/>
              <a:ext cx="6319181" cy="4455165"/>
              <a:chOff x="0" y="0"/>
              <a:chExt cx="692357" cy="488127"/>
            </a:xfrm>
          </p:grpSpPr>
          <p:sp>
            <p:nvSpPr>
              <p:cNvPr id="23" name="Freeform 6"/>
              <p:cNvSpPr/>
              <p:nvPr/>
            </p:nvSpPr>
            <p:spPr>
              <a:xfrm>
                <a:off x="0" y="0"/>
                <a:ext cx="692357" cy="488127"/>
              </a:xfrm>
              <a:custGeom>
                <a:avLst/>
                <a:gdLst/>
                <a:ahLst/>
                <a:cxnLst/>
                <a:rect l="l" t="t" r="r" b="b"/>
                <a:pathLst>
                  <a:path w="692357" h="488127">
                    <a:moveTo>
                      <a:pt x="0" y="0"/>
                    </a:moveTo>
                    <a:lnTo>
                      <a:pt x="692357" y="0"/>
                    </a:lnTo>
                    <a:lnTo>
                      <a:pt x="692357" y="488127"/>
                    </a:lnTo>
                    <a:lnTo>
                      <a:pt x="0" y="4881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" name="TextBox 7"/>
              <p:cNvSpPr txBox="1"/>
              <p:nvPr/>
            </p:nvSpPr>
            <p:spPr>
              <a:xfrm>
                <a:off x="0" y="-95250"/>
                <a:ext cx="812800" cy="9080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3"/>
                  </a:lnSpc>
                </a:pPr>
                <a:endParaRPr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Freeform 9"/>
            <p:cNvSpPr/>
            <p:nvPr/>
          </p:nvSpPr>
          <p:spPr>
            <a:xfrm>
              <a:off x="2460642" y="4744973"/>
              <a:ext cx="6319181" cy="4455165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8" name="TextBox 17"/>
            <p:cNvSpPr txBox="1"/>
            <p:nvPr/>
          </p:nvSpPr>
          <p:spPr>
            <a:xfrm>
              <a:off x="2630133" y="5358497"/>
              <a:ext cx="6008245" cy="26315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600" spc="-105" dirty="0">
                  <a:solidFill>
                    <a:srgbClr val="000000"/>
                  </a:solidFill>
                  <a:latin typeface="Arimo Bold"/>
                </a:rPr>
                <a:t>Everything external to the system is considered to be part of the system’s surroundings</a:t>
              </a:r>
            </a:p>
            <a:p>
              <a:pPr algn="ctr">
                <a:lnSpc>
                  <a:spcPct val="150000"/>
                </a:lnSpc>
              </a:pPr>
              <a:endParaRPr lang="en-US" sz="4000" spc="-105" dirty="0">
                <a:solidFill>
                  <a:srgbClr val="000000"/>
                </a:solidFill>
                <a:latin typeface="Arimo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49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533400" y="342900"/>
            <a:ext cx="17526000" cy="1038746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66"/>
              </a:lnSpc>
              <a:spcBef>
                <a:spcPct val="0"/>
              </a:spcBef>
            </a:pPr>
            <a:r>
              <a:rPr lang="en-US" sz="7333" dirty="0">
                <a:solidFill>
                  <a:srgbClr val="000000"/>
                </a:solidFill>
                <a:latin typeface="Oswald Bold"/>
              </a:rPr>
              <a:t>Difference between Closed and Open Systems</a:t>
            </a:r>
          </a:p>
        </p:txBody>
      </p:sp>
      <p:sp>
        <p:nvSpPr>
          <p:cNvPr id="9" name="TextBox 17"/>
          <p:cNvSpPr txBox="1"/>
          <p:nvPr/>
        </p:nvSpPr>
        <p:spPr>
          <a:xfrm>
            <a:off x="515257" y="1695561"/>
            <a:ext cx="1752600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spc="-105" dirty="0">
                <a:solidFill>
                  <a:srgbClr val="000000"/>
                </a:solidFill>
                <a:latin typeface="Arimo Bold"/>
              </a:rPr>
              <a:t>There are two basic kinds of system – the closed system and the open system (also called the control volume)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" y="3086100"/>
            <a:ext cx="4571449" cy="5585580"/>
            <a:chOff x="228600" y="2628900"/>
            <a:chExt cx="4571449" cy="558558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2628900"/>
              <a:ext cx="3246984" cy="479912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28600" y="7568149"/>
              <a:ext cx="4571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Closed system: </a:t>
              </a:r>
            </a:p>
            <a:p>
              <a:pPr algn="ctr"/>
              <a:r>
                <a:rPr lang="en-US" dirty="0"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A gas in a piston-cylinder assembly</a:t>
              </a:r>
            </a:p>
          </p:txBody>
        </p:sp>
      </p:grpSp>
      <p:sp>
        <p:nvSpPr>
          <p:cNvPr id="13" name="Subtitle 2"/>
          <p:cNvSpPr txBox="1">
            <a:spLocks/>
          </p:cNvSpPr>
          <p:nvPr/>
        </p:nvSpPr>
        <p:spPr>
          <a:xfrm>
            <a:off x="7467600" y="2745486"/>
            <a:ext cx="10134600" cy="689381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Fixed quantity of matter.</a:t>
            </a:r>
          </a:p>
          <a:p>
            <a:endParaRPr lang="en-US" sz="2800" dirty="0"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  <a:p>
            <a:r>
              <a:rPr lang="en-US" sz="28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Also called control mass. </a:t>
            </a:r>
          </a:p>
          <a:p>
            <a:endParaRPr lang="en-US" sz="2800" dirty="0"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  <a:p>
            <a:r>
              <a:rPr lang="en-US" sz="28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It is defined when a particular quantity of matter is under study</a:t>
            </a:r>
          </a:p>
          <a:p>
            <a:endParaRPr lang="en-US" sz="2800" dirty="0"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  <a:p>
            <a:r>
              <a:rPr lang="en-US" sz="28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 closed system always contains the same matter</a:t>
            </a:r>
          </a:p>
          <a:p>
            <a:endParaRPr lang="en-US" sz="2800" dirty="0"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  <a:p>
            <a:r>
              <a:rPr lang="en-US" sz="28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There can be no transfer of mass across its boundary</a:t>
            </a:r>
          </a:p>
          <a:p>
            <a:endParaRPr lang="en-US" sz="2800" dirty="0"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  <a:p>
            <a:r>
              <a:rPr lang="en-US" sz="28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When a closed system does not interact with its surrounding in any way it is called an isolated system</a:t>
            </a:r>
            <a:endParaRPr lang="en-US" sz="3600" dirty="0"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  <a:p>
            <a:pPr marL="0" indent="0">
              <a:buNone/>
            </a:pPr>
            <a:endParaRPr lang="en-US" sz="3600" dirty="0"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3767</TotalTime>
  <Words>842</Words>
  <Application>Microsoft Office PowerPoint</Application>
  <PresentationFormat>Custom</PresentationFormat>
  <Paragraphs>133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Yellow Modern Business Presentation</dc:title>
  <dc:creator>Sky Lectures Ltd</dc:creator>
  <cp:lastModifiedBy>sharon adewumi</cp:lastModifiedBy>
  <cp:revision>115</cp:revision>
  <dcterms:created xsi:type="dcterms:W3CDTF">2006-08-16T00:00:00Z</dcterms:created>
  <dcterms:modified xsi:type="dcterms:W3CDTF">2023-11-13T07:54:10Z</dcterms:modified>
  <dc:identifier>DAFuynLJxHE</dc:identifier>
</cp:coreProperties>
</file>