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1" r:id="rId6"/>
    <p:sldId id="277" r:id="rId7"/>
    <p:sldId id="266" r:id="rId8"/>
    <p:sldId id="268" r:id="rId9"/>
    <p:sldId id="269" r:id="rId10"/>
    <p:sldId id="270" r:id="rId11"/>
    <p:sldId id="278" r:id="rId12"/>
    <p:sldId id="279" r:id="rId13"/>
    <p:sldId id="285" r:id="rId14"/>
    <p:sldId id="271" r:id="rId15"/>
    <p:sldId id="275" r:id="rId16"/>
    <p:sldId id="276" r:id="rId17"/>
    <p:sldId id="272" r:id="rId18"/>
    <p:sldId id="273" r:id="rId19"/>
    <p:sldId id="274"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25"/>
    <p:restoredTop sz="96475"/>
  </p:normalViewPr>
  <p:slideViewPr>
    <p:cSldViewPr snapToGrid="0" snapToObjects="1">
      <p:cViewPr varScale="1">
        <p:scale>
          <a:sx n="111" d="100"/>
          <a:sy n="111" d="100"/>
        </p:scale>
        <p:origin x="248" y="6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3432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1210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956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17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990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73254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87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4855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504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6597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1438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Times New Roman" panose="02020603050405020304" pitchFamily="18" charset="0"/>
              </a:defRPr>
            </a:lvl1pPr>
          </a:lstStyle>
          <a:p>
            <a:fld id="{02AC24A9-CCB6-4F8D-B8DB-C2F3692CFA5A}" type="datetimeFigureOut">
              <a:rPr lang="en-US" smtClean="0"/>
              <a:pPr/>
              <a:t>4/10/20</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panose="02020603050405020304" pitchFamily="18" charset="0"/>
              </a:defRPr>
            </a:lvl1pPr>
          </a:lstStyle>
          <a:p>
            <a:fld id="{B2DC25EE-239B-4C5F-AAD1-255A7D5F1EE2}" type="slidenum">
              <a:rPr lang="en-US" smtClean="0"/>
              <a:pPr/>
              <a:t>‹#›</a:t>
            </a:fld>
            <a:endParaRPr lang="en-US" dirty="0"/>
          </a:p>
        </p:txBody>
      </p:sp>
    </p:spTree>
    <p:extLst>
      <p:ext uri="{BB962C8B-B14F-4D97-AF65-F5344CB8AC3E}">
        <p14:creationId xmlns:p14="http://schemas.microsoft.com/office/powerpoint/2010/main" val="115856150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6" r:id="rId6"/>
    <p:sldLayoutId id="2147483681" r:id="rId7"/>
    <p:sldLayoutId id="2147483682" r:id="rId8"/>
    <p:sldLayoutId id="2147483683" r:id="rId9"/>
    <p:sldLayoutId id="2147483685" r:id="rId10"/>
    <p:sldLayoutId id="2147483684" r:id="rId11"/>
  </p:sldLayoutIdLst>
  <p:txStyles>
    <p:titleStyle>
      <a:lvl1pPr algn="l" defTabSz="914400" rtl="0" eaLnBrk="1" latinLnBrk="0" hangingPunct="1">
        <a:lnSpc>
          <a:spcPct val="90000"/>
        </a:lnSpc>
        <a:spcBef>
          <a:spcPct val="0"/>
        </a:spcBef>
        <a:buNone/>
        <a:defRPr sz="4400" b="0" i="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b="0" i="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b="0" i="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pic>
        <p:nvPicPr>
          <p:cNvPr id="4" name="Picture 3">
            <a:extLst>
              <a:ext uri="{FF2B5EF4-FFF2-40B4-BE49-F238E27FC236}">
                <a16:creationId xmlns:a16="http://schemas.microsoft.com/office/drawing/2014/main" id="{AB1D60BA-733A-4D8C-8067-B440ACABA1D5}"/>
              </a:ext>
            </a:extLst>
          </p:cNvPr>
          <p:cNvPicPr>
            <a:picLocks noChangeAspect="1"/>
          </p:cNvPicPr>
          <p:nvPr/>
        </p:nvPicPr>
        <p:blipFill rotWithShape="1">
          <a:blip r:embed="rId2"/>
          <a:srcRect t="23961" r="9091"/>
          <a:stretch/>
        </p:blipFill>
        <p:spPr>
          <a:xfrm>
            <a:off x="20" y="10"/>
            <a:ext cx="12191981" cy="6857990"/>
          </a:xfrm>
          <a:prstGeom prst="rect">
            <a:avLst/>
          </a:prstGeom>
        </p:spPr>
      </p:pic>
      <p:sp>
        <p:nvSpPr>
          <p:cNvPr id="22"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2" name="Title 1">
            <a:extLst>
              <a:ext uri="{FF2B5EF4-FFF2-40B4-BE49-F238E27FC236}">
                <a16:creationId xmlns:a16="http://schemas.microsoft.com/office/drawing/2014/main" id="{16ADC568-2217-B64E-842A-441E6E5F3298}"/>
              </a:ext>
            </a:extLst>
          </p:cNvPr>
          <p:cNvSpPr>
            <a:spLocks noGrp="1"/>
          </p:cNvSpPr>
          <p:nvPr>
            <p:ph type="ctrTitle"/>
          </p:nvPr>
        </p:nvSpPr>
        <p:spPr>
          <a:xfrm>
            <a:off x="404553" y="3091928"/>
            <a:ext cx="9078562" cy="2387600"/>
          </a:xfrm>
        </p:spPr>
        <p:txBody>
          <a:bodyPr>
            <a:normAutofit/>
          </a:bodyPr>
          <a:lstStyle/>
          <a:p>
            <a:r>
              <a:rPr lang="en-US" sz="6600" dirty="0"/>
              <a:t>INTRODUCTION</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3" name="Subtitle 2">
            <a:extLst>
              <a:ext uri="{FF2B5EF4-FFF2-40B4-BE49-F238E27FC236}">
                <a16:creationId xmlns:a16="http://schemas.microsoft.com/office/drawing/2014/main" id="{4C64AE65-4D8B-6245-8BEC-3544681EDAD3}"/>
              </a:ext>
            </a:extLst>
          </p:cNvPr>
          <p:cNvSpPr>
            <a:spLocks noGrp="1"/>
          </p:cNvSpPr>
          <p:nvPr>
            <p:ph type="subTitle" idx="1"/>
          </p:nvPr>
        </p:nvSpPr>
        <p:spPr>
          <a:xfrm>
            <a:off x="404553" y="5624945"/>
            <a:ext cx="9078562" cy="592975"/>
          </a:xfrm>
        </p:spPr>
        <p:txBody>
          <a:bodyPr anchor="ctr">
            <a:normAutofit/>
          </a:bodyPr>
          <a:lstStyle/>
          <a:p>
            <a:r>
              <a:rPr lang="en-US"/>
              <a:t>Developing RESTfull APIs with Jersey</a:t>
            </a:r>
          </a:p>
        </p:txBody>
      </p:sp>
    </p:spTree>
    <p:extLst>
      <p:ext uri="{BB962C8B-B14F-4D97-AF65-F5344CB8AC3E}">
        <p14:creationId xmlns:p14="http://schemas.microsoft.com/office/powerpoint/2010/main" val="25617960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57E3D-5030-2B42-9713-12A469AF66A3}"/>
              </a:ext>
            </a:extLst>
          </p:cNvPr>
          <p:cNvSpPr>
            <a:spLocks noGrp="1"/>
          </p:cNvSpPr>
          <p:nvPr>
            <p:ph type="ctrTitle"/>
          </p:nvPr>
        </p:nvSpPr>
        <p:spPr>
          <a:xfrm>
            <a:off x="841248" y="426720"/>
            <a:ext cx="10506456" cy="1919141"/>
          </a:xfrm>
        </p:spPr>
        <p:txBody>
          <a:bodyPr vert="horz" lIns="91440" tIns="45720" rIns="91440" bIns="45720" rtlCol="0" anchor="b">
            <a:normAutofit/>
          </a:bodyPr>
          <a:lstStyle/>
          <a:p>
            <a:r>
              <a:rPr lang="en-US" sz="6000">
                <a:latin typeface="+mj-lt"/>
              </a:rPr>
              <a:t>More on REST</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0EBE959-5660-214D-9A56-3BCF70638407}"/>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indent="-228600">
              <a:lnSpc>
                <a:spcPct val="100000"/>
              </a:lnSpc>
              <a:buFont typeface="Arial" panose="020B0604020202020204" pitchFamily="34" charset="0"/>
              <a:buChar char="•"/>
            </a:pPr>
            <a:r>
              <a:rPr lang="en-US" sz="1600" b="1" dirty="0">
                <a:latin typeface="+mn-lt"/>
              </a:rPr>
              <a:t>REST</a:t>
            </a:r>
            <a:r>
              <a:rPr lang="en-US" sz="1600" dirty="0">
                <a:latin typeface="+mn-lt"/>
              </a:rPr>
              <a:t> determines how the API looks like. It stands for “Representational State Transfer”. It is a set of rules that developers follow when they create their API. One of these rules states that you should be able to get a piece of data (called a resource) when you link to a specific URL (Uniform Resource Locater) .</a:t>
            </a:r>
          </a:p>
          <a:p>
            <a:pPr>
              <a:lnSpc>
                <a:spcPct val="100000"/>
              </a:lnSpc>
            </a:pPr>
            <a:r>
              <a:rPr lang="en-US" sz="1600" dirty="0">
                <a:latin typeface="+mn-lt"/>
              </a:rPr>
              <a:t>Each URL is called a </a:t>
            </a:r>
            <a:r>
              <a:rPr lang="en-US" sz="1600" b="1" dirty="0">
                <a:latin typeface="+mn-lt"/>
              </a:rPr>
              <a:t>request</a:t>
            </a:r>
            <a:r>
              <a:rPr lang="en-US" sz="1600" dirty="0">
                <a:latin typeface="+mn-lt"/>
              </a:rPr>
              <a:t> while the data sent back to you is called a </a:t>
            </a:r>
            <a:r>
              <a:rPr lang="en-US" sz="1600" b="1" dirty="0">
                <a:latin typeface="+mn-lt"/>
              </a:rPr>
              <a:t>response</a:t>
            </a:r>
            <a:r>
              <a:rPr lang="en-US" sz="1600" dirty="0">
                <a:latin typeface="+mn-lt"/>
              </a:rPr>
              <a:t>.</a:t>
            </a:r>
          </a:p>
          <a:p>
            <a:pPr indent="-228600">
              <a:lnSpc>
                <a:spcPct val="100000"/>
              </a:lnSpc>
              <a:buFont typeface="Arial" panose="020B0604020202020204" pitchFamily="34" charset="0"/>
              <a:buChar char="•"/>
            </a:pPr>
            <a:endParaRPr lang="en-US" sz="1600" dirty="0">
              <a:latin typeface="+mn-lt"/>
            </a:endParaRPr>
          </a:p>
          <a:p>
            <a:pPr indent="-228600">
              <a:lnSpc>
                <a:spcPct val="100000"/>
              </a:lnSpc>
              <a:buFont typeface="Arial" panose="020B0604020202020204" pitchFamily="34" charset="0"/>
              <a:buChar char="•"/>
            </a:pPr>
            <a:r>
              <a:rPr lang="en-US" sz="1600" b="1" dirty="0">
                <a:latin typeface="+mn-lt"/>
              </a:rPr>
              <a:t>URI and URL:</a:t>
            </a:r>
          </a:p>
          <a:p>
            <a:pPr>
              <a:lnSpc>
                <a:spcPct val="100000"/>
              </a:lnSpc>
            </a:pPr>
            <a:r>
              <a:rPr lang="en-US" sz="1600" dirty="0">
                <a:latin typeface="+mn-lt"/>
              </a:rPr>
              <a:t>URI stands for uniform resource </a:t>
            </a:r>
            <a:r>
              <a:rPr lang="en-US" sz="1600" b="1" dirty="0">
                <a:latin typeface="+mn-lt"/>
              </a:rPr>
              <a:t>identifier</a:t>
            </a:r>
            <a:r>
              <a:rPr lang="en-US" sz="1600" dirty="0">
                <a:latin typeface="+mn-lt"/>
              </a:rPr>
              <a:t> and URL stands for uniform resource </a:t>
            </a:r>
            <a:r>
              <a:rPr lang="en-US" sz="1600" b="1" dirty="0">
                <a:latin typeface="+mn-lt"/>
              </a:rPr>
              <a:t>locator, </a:t>
            </a:r>
            <a:r>
              <a:rPr lang="en-US" sz="1600" dirty="0">
                <a:latin typeface="+mn-lt"/>
              </a:rPr>
              <a:t>a URI can be a name, locator, or both for an online resource where a URL is just the locator. URLs are a subset of URIs. That means all URLs are URIs.</a:t>
            </a:r>
            <a:endParaRPr lang="en-US" sz="1600" b="1" dirty="0">
              <a:latin typeface="+mn-lt"/>
            </a:endParaRPr>
          </a:p>
          <a:p>
            <a:pPr indent="-228600">
              <a:lnSpc>
                <a:spcPct val="100000"/>
              </a:lnSpc>
              <a:buFont typeface="Arial" panose="020B0604020202020204" pitchFamily="34" charset="0"/>
              <a:buChar char="•"/>
            </a:pPr>
            <a:endParaRPr lang="en-US" sz="1600" dirty="0">
              <a:latin typeface="+mn-lt"/>
            </a:endParaRPr>
          </a:p>
        </p:txBody>
      </p:sp>
    </p:spTree>
    <p:extLst>
      <p:ext uri="{BB962C8B-B14F-4D97-AF65-F5344CB8AC3E}">
        <p14:creationId xmlns:p14="http://schemas.microsoft.com/office/powerpoint/2010/main" val="174016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B619-55F4-0A4C-BC7A-454A1B83BB76}"/>
              </a:ext>
            </a:extLst>
          </p:cNvPr>
          <p:cNvSpPr>
            <a:spLocks noGrp="1"/>
          </p:cNvSpPr>
          <p:nvPr>
            <p:ph type="ctrTitle"/>
          </p:nvPr>
        </p:nvSpPr>
        <p:spPr>
          <a:xfrm>
            <a:off x="578651" y="1122363"/>
            <a:ext cx="11034695" cy="1481396"/>
          </a:xfrm>
        </p:spPr>
        <p:txBody>
          <a:bodyPr>
            <a:normAutofit/>
          </a:bodyPr>
          <a:lstStyle/>
          <a:p>
            <a:r>
              <a:rPr lang="en-US" dirty="0"/>
              <a:t>REST and HTTP</a:t>
            </a:r>
          </a:p>
        </p:txBody>
      </p:sp>
      <p:sp>
        <p:nvSpPr>
          <p:cNvPr id="3" name="Subtitle 2">
            <a:extLst>
              <a:ext uri="{FF2B5EF4-FFF2-40B4-BE49-F238E27FC236}">
                <a16:creationId xmlns:a16="http://schemas.microsoft.com/office/drawing/2014/main" id="{3B19D5A4-51D4-F444-BD61-04D990AECE93}"/>
              </a:ext>
            </a:extLst>
          </p:cNvPr>
          <p:cNvSpPr>
            <a:spLocks noGrp="1"/>
          </p:cNvSpPr>
          <p:nvPr>
            <p:ph type="subTitle" idx="1"/>
          </p:nvPr>
        </p:nvSpPr>
        <p:spPr>
          <a:xfrm>
            <a:off x="578651" y="4723637"/>
            <a:ext cx="11034695" cy="1481396"/>
          </a:xfrm>
        </p:spPr>
        <p:txBody>
          <a:bodyPr>
            <a:normAutofit/>
          </a:bodyPr>
          <a:lstStyle/>
          <a:p>
            <a:r>
              <a:rPr lang="en-US" dirty="0"/>
              <a:t>REST is inspired by a lot of concepts of HTTP, to better understand REST we need to understand some basics of HTTP.</a:t>
            </a:r>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48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B619-55F4-0A4C-BC7A-454A1B83BB76}"/>
              </a:ext>
            </a:extLst>
          </p:cNvPr>
          <p:cNvSpPr>
            <a:spLocks noGrp="1"/>
          </p:cNvSpPr>
          <p:nvPr>
            <p:ph type="ctrTitle"/>
          </p:nvPr>
        </p:nvSpPr>
        <p:spPr>
          <a:xfrm>
            <a:off x="578651" y="1122363"/>
            <a:ext cx="11034695" cy="3174690"/>
          </a:xfrm>
        </p:spPr>
        <p:txBody>
          <a:bodyPr>
            <a:normAutofit/>
          </a:bodyPr>
          <a:lstStyle/>
          <a:p>
            <a:r>
              <a:rPr lang="en-US" dirty="0"/>
              <a:t>HTTP</a:t>
            </a:r>
          </a:p>
        </p:txBody>
      </p:sp>
      <p:sp>
        <p:nvSpPr>
          <p:cNvPr id="3" name="Subtitle 2">
            <a:extLst>
              <a:ext uri="{FF2B5EF4-FFF2-40B4-BE49-F238E27FC236}">
                <a16:creationId xmlns:a16="http://schemas.microsoft.com/office/drawing/2014/main" id="{3B19D5A4-51D4-F444-BD61-04D990AECE93}"/>
              </a:ext>
            </a:extLst>
          </p:cNvPr>
          <p:cNvSpPr>
            <a:spLocks noGrp="1"/>
          </p:cNvSpPr>
          <p:nvPr>
            <p:ph type="subTitle" idx="1"/>
          </p:nvPr>
        </p:nvSpPr>
        <p:spPr>
          <a:xfrm>
            <a:off x="578651" y="4723637"/>
            <a:ext cx="11034695" cy="1622298"/>
          </a:xfrm>
        </p:spPr>
        <p:txBody>
          <a:bodyPr>
            <a:normAutofit/>
          </a:bodyPr>
          <a:lstStyle/>
          <a:p>
            <a:pPr>
              <a:lnSpc>
                <a:spcPct val="100000"/>
              </a:lnSpc>
            </a:pPr>
            <a:r>
              <a:rPr lang="en-US" sz="1600" b="1" dirty="0"/>
              <a:t>HTTP</a:t>
            </a:r>
            <a:r>
              <a:rPr lang="en-US" sz="1600" dirty="0"/>
              <a:t> stands for </a:t>
            </a:r>
            <a:r>
              <a:rPr lang="en-US" sz="1600" b="1" dirty="0"/>
              <a:t>H</a:t>
            </a:r>
            <a:r>
              <a:rPr lang="en-US" sz="1600" dirty="0"/>
              <a:t>yper </a:t>
            </a:r>
            <a:r>
              <a:rPr lang="en-US" sz="1600" b="1" dirty="0"/>
              <a:t>T</a:t>
            </a:r>
            <a:r>
              <a:rPr lang="en-US" sz="1600" dirty="0"/>
              <a:t>ext </a:t>
            </a:r>
            <a:r>
              <a:rPr lang="en-US" sz="1600" b="1" dirty="0"/>
              <a:t>T</a:t>
            </a:r>
            <a:r>
              <a:rPr lang="en-US" sz="1600" dirty="0"/>
              <a:t>ransfer </a:t>
            </a:r>
            <a:r>
              <a:rPr lang="en-US" sz="1600" b="1" dirty="0"/>
              <a:t>P</a:t>
            </a:r>
            <a:r>
              <a:rPr lang="en-US" sz="1600" dirty="0"/>
              <a:t>rotocol</a:t>
            </a:r>
          </a:p>
          <a:p>
            <a:pPr>
              <a:lnSpc>
                <a:spcPct val="100000"/>
              </a:lnSpc>
            </a:pPr>
            <a:r>
              <a:rPr lang="en-US" sz="1600" dirty="0"/>
              <a:t>Hyper Test is a structured form of text, it has one common property, it contains logical links between to other text, those links called hyperlink. A common way to write Hyper text is in a language called </a:t>
            </a:r>
            <a:r>
              <a:rPr lang="en-US" sz="1600" b="1" dirty="0"/>
              <a:t>H</a:t>
            </a:r>
            <a:r>
              <a:rPr lang="en-US" sz="1600" dirty="0"/>
              <a:t>yper </a:t>
            </a:r>
            <a:r>
              <a:rPr lang="en-US" sz="1600" b="1" dirty="0"/>
              <a:t>T</a:t>
            </a:r>
            <a:r>
              <a:rPr lang="en-US" sz="1600" dirty="0"/>
              <a:t>ext </a:t>
            </a:r>
            <a:r>
              <a:rPr lang="en-US" sz="1600" b="1" dirty="0"/>
              <a:t>M</a:t>
            </a:r>
            <a:r>
              <a:rPr lang="en-US" sz="1600" dirty="0"/>
              <a:t>arkup </a:t>
            </a:r>
            <a:r>
              <a:rPr lang="en-US" sz="1600" b="1" dirty="0"/>
              <a:t>L</a:t>
            </a:r>
            <a:r>
              <a:rPr lang="en-US" sz="1600" dirty="0"/>
              <a:t>anguage (HTML) </a:t>
            </a:r>
          </a:p>
          <a:p>
            <a:pPr>
              <a:lnSpc>
                <a:spcPct val="100000"/>
              </a:lnSpc>
            </a:pPr>
            <a:r>
              <a:rPr lang="en-US" sz="1600" dirty="0"/>
              <a:t>Communication between client computers and web servers is done by sending </a:t>
            </a:r>
            <a:r>
              <a:rPr lang="en-US" sz="1600" b="1" dirty="0"/>
              <a:t>HTTP Requests</a:t>
            </a:r>
            <a:r>
              <a:rPr lang="en-US" sz="1600" dirty="0"/>
              <a:t> and receiving </a:t>
            </a:r>
            <a:r>
              <a:rPr lang="en-US" sz="1600" b="1" dirty="0"/>
              <a:t>HTTP Responses</a:t>
            </a:r>
            <a:endParaRPr lang="en-US" sz="1600" dirty="0"/>
          </a:p>
        </p:txBody>
      </p:sp>
      <p:sp>
        <p:nvSpPr>
          <p:cNvPr id="19" name="Rectangle 18">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4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9B619-55F4-0A4C-BC7A-454A1B83BB76}"/>
              </a:ext>
            </a:extLst>
          </p:cNvPr>
          <p:cNvSpPr>
            <a:spLocks noGrp="1"/>
          </p:cNvSpPr>
          <p:nvPr>
            <p:ph type="ctrTitle"/>
          </p:nvPr>
        </p:nvSpPr>
        <p:spPr>
          <a:xfrm>
            <a:off x="841248" y="426720"/>
            <a:ext cx="10506456" cy="1919141"/>
          </a:xfrm>
        </p:spPr>
        <p:txBody>
          <a:bodyPr vert="horz" lIns="91440" tIns="45720" rIns="91440" bIns="45720" rtlCol="0" anchor="b">
            <a:normAutofit/>
          </a:bodyPr>
          <a:lstStyle/>
          <a:p>
            <a:r>
              <a:rPr lang="en-US" sz="6000" dirty="0">
                <a:cs typeface="Times New Roman" panose="02020603050405020304" pitchFamily="18" charset="0"/>
              </a:rPr>
              <a:t>HTTP Request / Response</a:t>
            </a:r>
          </a:p>
        </p:txBody>
      </p:sp>
      <p:sp>
        <p:nvSpPr>
          <p:cNvPr id="34" name="Rectangle 33">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B19D5A4-51D4-F444-BD61-04D990AECE93}"/>
              </a:ext>
            </a:extLst>
          </p:cNvPr>
          <p:cNvSpPr>
            <a:spLocks noGrp="1"/>
          </p:cNvSpPr>
          <p:nvPr>
            <p:ph type="subTitle" idx="1"/>
          </p:nvPr>
        </p:nvSpPr>
        <p:spPr>
          <a:xfrm>
            <a:off x="841248" y="3337269"/>
            <a:ext cx="10509504" cy="2905686"/>
          </a:xfrm>
        </p:spPr>
        <p:txBody>
          <a:bodyPr vert="horz" lIns="91440" tIns="45720" rIns="91440" bIns="45720" rtlCol="0">
            <a:normAutofit/>
          </a:bodyPr>
          <a:lstStyle/>
          <a:p>
            <a:pPr marL="457200" indent="-228600">
              <a:buFont typeface="Arial" panose="020B0604020202020204" pitchFamily="34" charset="0"/>
              <a:buChar char="•"/>
            </a:pPr>
            <a:r>
              <a:rPr lang="en-US" sz="2000" dirty="0">
                <a:cs typeface="Times New Roman" panose="02020603050405020304" pitchFamily="18" charset="0"/>
              </a:rPr>
              <a:t>A client (a browser) sends an </a:t>
            </a:r>
            <a:r>
              <a:rPr lang="en-US" sz="2000" b="1" dirty="0">
                <a:cs typeface="Times New Roman" panose="02020603050405020304" pitchFamily="18" charset="0"/>
              </a:rPr>
              <a:t>HTTP request</a:t>
            </a:r>
            <a:r>
              <a:rPr lang="en-US" sz="2000" dirty="0">
                <a:cs typeface="Times New Roman" panose="02020603050405020304" pitchFamily="18" charset="0"/>
              </a:rPr>
              <a:t> to the web</a:t>
            </a:r>
          </a:p>
          <a:p>
            <a:pPr marL="457200" indent="-228600">
              <a:buFont typeface="Arial" panose="020B0604020202020204" pitchFamily="34" charset="0"/>
              <a:buChar char="•"/>
            </a:pPr>
            <a:r>
              <a:rPr lang="en-US" sz="2000" dirty="0">
                <a:cs typeface="Times New Roman" panose="02020603050405020304" pitchFamily="18" charset="0"/>
              </a:rPr>
              <a:t>A web server receives the request</a:t>
            </a:r>
          </a:p>
          <a:p>
            <a:pPr marL="457200" indent="-228600">
              <a:buFont typeface="Arial" panose="020B0604020202020204" pitchFamily="34" charset="0"/>
              <a:buChar char="•"/>
            </a:pPr>
            <a:r>
              <a:rPr lang="en-US" sz="2000" dirty="0">
                <a:cs typeface="Times New Roman" panose="02020603050405020304" pitchFamily="18" charset="0"/>
              </a:rPr>
              <a:t>The server runs an application to process the request</a:t>
            </a:r>
          </a:p>
          <a:p>
            <a:pPr marL="457200" indent="-228600">
              <a:buFont typeface="Arial" panose="020B0604020202020204" pitchFamily="34" charset="0"/>
              <a:buChar char="•"/>
            </a:pPr>
            <a:r>
              <a:rPr lang="en-US" sz="2000" dirty="0">
                <a:cs typeface="Times New Roman" panose="02020603050405020304" pitchFamily="18" charset="0"/>
              </a:rPr>
              <a:t>The server returns an </a:t>
            </a:r>
            <a:r>
              <a:rPr lang="en-US" sz="2000" b="1" dirty="0">
                <a:cs typeface="Times New Roman" panose="02020603050405020304" pitchFamily="18" charset="0"/>
              </a:rPr>
              <a:t>HTTP response</a:t>
            </a:r>
            <a:r>
              <a:rPr lang="en-US" sz="2000" dirty="0">
                <a:cs typeface="Times New Roman" panose="02020603050405020304" pitchFamily="18" charset="0"/>
              </a:rPr>
              <a:t> (output) to the browser</a:t>
            </a:r>
          </a:p>
          <a:p>
            <a:pPr marL="457200" indent="-228600">
              <a:buFont typeface="Arial" panose="020B0604020202020204" pitchFamily="34" charset="0"/>
              <a:buChar char="•"/>
            </a:pPr>
            <a:r>
              <a:rPr lang="en-US" sz="2000" dirty="0">
                <a:cs typeface="Times New Roman" panose="02020603050405020304" pitchFamily="18" charset="0"/>
              </a:rPr>
              <a:t>The client (the browser) receives the response</a:t>
            </a:r>
          </a:p>
          <a:p>
            <a:pPr marL="457200" indent="-22860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28104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457E3D-5030-2B42-9713-12A469AF66A3}"/>
              </a:ext>
            </a:extLst>
          </p:cNvPr>
          <p:cNvSpPr>
            <a:spLocks noGrp="1"/>
          </p:cNvSpPr>
          <p:nvPr>
            <p:ph type="ctrTitle"/>
          </p:nvPr>
        </p:nvSpPr>
        <p:spPr>
          <a:xfrm>
            <a:off x="841248" y="426720"/>
            <a:ext cx="10506456" cy="1919141"/>
          </a:xfrm>
        </p:spPr>
        <p:txBody>
          <a:bodyPr vert="horz" lIns="91440" tIns="45720" rIns="91440" bIns="45720" rtlCol="0" anchor="b">
            <a:normAutofit/>
          </a:bodyPr>
          <a:lstStyle/>
          <a:p>
            <a:r>
              <a:rPr lang="en-US" sz="6000" dirty="0">
                <a:cs typeface="Times New Roman" panose="02020603050405020304" pitchFamily="18" charset="0"/>
              </a:rPr>
              <a:t>Resources:</a:t>
            </a:r>
          </a:p>
        </p:txBody>
      </p:sp>
      <p:sp>
        <p:nvSpPr>
          <p:cNvPr id="16" name="Rectangle 15">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0EBE959-5660-214D-9A56-3BCF70638407}"/>
              </a:ext>
            </a:extLst>
          </p:cNvPr>
          <p:cNvSpPr>
            <a:spLocks noGrp="1"/>
          </p:cNvSpPr>
          <p:nvPr>
            <p:ph type="subTitle" idx="1"/>
          </p:nvPr>
        </p:nvSpPr>
        <p:spPr>
          <a:xfrm>
            <a:off x="841248" y="3337269"/>
            <a:ext cx="10509504" cy="2905686"/>
          </a:xfrm>
        </p:spPr>
        <p:txBody>
          <a:bodyPr vert="horz" lIns="91440" tIns="45720" rIns="91440" bIns="45720" rtlCol="0">
            <a:normAutofit fontScale="62500" lnSpcReduction="20000"/>
          </a:bodyPr>
          <a:lstStyle/>
          <a:p>
            <a:r>
              <a:rPr lang="en-US" dirty="0"/>
              <a:t>The key abstraction of information in REST is a </a:t>
            </a:r>
            <a:r>
              <a:rPr lang="en-US" b="1" dirty="0"/>
              <a:t>resource</a:t>
            </a:r>
            <a:r>
              <a:rPr lang="en-US" dirty="0"/>
              <a:t>. Any information that can be named can be a resource: a document or image, a temporal service, a collection of other resources, a non-virtual object (e.g. a person), and so on. </a:t>
            </a:r>
          </a:p>
          <a:p>
            <a:r>
              <a:rPr lang="en-US" dirty="0"/>
              <a:t>REST uses a </a:t>
            </a:r>
            <a:r>
              <a:rPr lang="en-US" b="1" dirty="0"/>
              <a:t>URIs </a:t>
            </a:r>
            <a:r>
              <a:rPr lang="en-US" dirty="0"/>
              <a:t>to identify the particular resource involved in an interaction between components.</a:t>
            </a:r>
          </a:p>
          <a:p>
            <a:r>
              <a:rPr lang="en-US" dirty="0"/>
              <a:t>The state of the resource at any particular timestamp is known as </a:t>
            </a:r>
            <a:r>
              <a:rPr lang="en-US" b="1" dirty="0"/>
              <a:t>resource representation</a:t>
            </a:r>
            <a:r>
              <a:rPr lang="en-US" dirty="0"/>
              <a:t>. A representation consists of data, metadata describing the data and </a:t>
            </a:r>
            <a:r>
              <a:rPr lang="en-US" b="1" dirty="0"/>
              <a:t>hypermedia</a:t>
            </a:r>
            <a:r>
              <a:rPr lang="en-US" dirty="0"/>
              <a:t> links which can help the clients in transition to the next desired state.</a:t>
            </a:r>
          </a:p>
          <a:p>
            <a:r>
              <a:rPr lang="en-US" dirty="0"/>
              <a:t>The data format of a representation is known as a </a:t>
            </a:r>
            <a:r>
              <a:rPr lang="en-US" b="1" dirty="0"/>
              <a:t>Media Type</a:t>
            </a:r>
            <a:r>
              <a:rPr lang="en-US" dirty="0"/>
              <a:t>. The media type identifies a specification that defines how a representation is to be processed. </a:t>
            </a:r>
          </a:p>
          <a:p>
            <a:pPr indent="-228600">
              <a:lnSpc>
                <a:spcPct val="100000"/>
              </a:lnSpc>
              <a:buFont typeface="Arial" panose="020B0604020202020204" pitchFamily="34" charset="0"/>
              <a:buChar char="•"/>
            </a:pPr>
            <a:endParaRPr lang="en-US" sz="1600" dirty="0">
              <a:latin typeface="+mn-lt"/>
            </a:endParaRPr>
          </a:p>
        </p:txBody>
      </p:sp>
    </p:spTree>
    <p:extLst>
      <p:ext uri="{BB962C8B-B14F-4D97-AF65-F5344CB8AC3E}">
        <p14:creationId xmlns:p14="http://schemas.microsoft.com/office/powerpoint/2010/main" val="238704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54D00-2090-6A43-94B0-ED7DC2907140}"/>
              </a:ext>
            </a:extLst>
          </p:cNvPr>
          <p:cNvSpPr>
            <a:spLocks noGrp="1"/>
          </p:cNvSpPr>
          <p:nvPr>
            <p:ph type="ctrTitle"/>
          </p:nvPr>
        </p:nvSpPr>
        <p:spPr>
          <a:xfrm>
            <a:off x="612648" y="1078992"/>
            <a:ext cx="6268770" cy="1536192"/>
          </a:xfrm>
        </p:spPr>
        <p:txBody>
          <a:bodyPr vert="horz" lIns="91440" tIns="45720" rIns="91440" bIns="45720" rtlCol="0" anchor="b">
            <a:normAutofit/>
          </a:bodyPr>
          <a:lstStyle/>
          <a:p>
            <a:r>
              <a:rPr lang="en-US" sz="5200" b="1">
                <a:latin typeface="+mj-lt"/>
              </a:rPr>
              <a:t>The Anatomy Of A Request</a:t>
            </a:r>
            <a:endParaRPr lang="en-US" sz="5200">
              <a:latin typeface="+mj-lt"/>
            </a:endParaRPr>
          </a:p>
        </p:txBody>
      </p:sp>
      <p:sp>
        <p:nvSpPr>
          <p:cNvPr id="38" name="Rectangle 37">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6C189383-3A75-E241-B9E0-184F05F5EE22}"/>
              </a:ext>
            </a:extLst>
          </p:cNvPr>
          <p:cNvSpPr>
            <a:spLocks noGrp="1"/>
          </p:cNvSpPr>
          <p:nvPr>
            <p:ph type="subTitle" idx="1"/>
          </p:nvPr>
        </p:nvSpPr>
        <p:spPr>
          <a:xfrm>
            <a:off x="612648" y="3355848"/>
            <a:ext cx="6268770" cy="2825496"/>
          </a:xfrm>
        </p:spPr>
        <p:txBody>
          <a:bodyPr vert="horz" lIns="91440" tIns="45720" rIns="91440" bIns="45720" rtlCol="0">
            <a:normAutofit/>
          </a:bodyPr>
          <a:lstStyle/>
          <a:p>
            <a:pPr marL="742950" indent="-457200">
              <a:buFont typeface="+mj-lt"/>
              <a:buAutoNum type="arabicPeriod"/>
            </a:pPr>
            <a:r>
              <a:rPr lang="en-US" sz="2000" dirty="0">
                <a:latin typeface="+mn-lt"/>
              </a:rPr>
              <a:t>The Endpoint</a:t>
            </a:r>
          </a:p>
          <a:p>
            <a:pPr marL="742950" indent="-457200">
              <a:buFont typeface="+mj-lt"/>
              <a:buAutoNum type="arabicPeriod"/>
            </a:pPr>
            <a:r>
              <a:rPr lang="en-US" sz="2000" dirty="0">
                <a:latin typeface="+mn-lt"/>
              </a:rPr>
              <a:t>The Method</a:t>
            </a:r>
          </a:p>
          <a:p>
            <a:pPr marL="742950" indent="-457200">
              <a:buFont typeface="+mj-lt"/>
              <a:buAutoNum type="arabicPeriod"/>
            </a:pPr>
            <a:r>
              <a:rPr lang="en-US" sz="2000" dirty="0">
                <a:latin typeface="+mn-lt"/>
              </a:rPr>
              <a:t>The Header</a:t>
            </a:r>
          </a:p>
          <a:p>
            <a:pPr marL="742950" indent="-457200">
              <a:buFont typeface="+mj-lt"/>
              <a:buAutoNum type="arabicPeriod"/>
            </a:pPr>
            <a:r>
              <a:rPr lang="en-US" sz="2000" dirty="0">
                <a:latin typeface="+mn-lt"/>
              </a:rPr>
              <a:t>The Body</a:t>
            </a:r>
          </a:p>
        </p:txBody>
      </p:sp>
      <p:pic>
        <p:nvPicPr>
          <p:cNvPr id="18" name="Graphic 17" descr="Fingerprint">
            <a:extLst>
              <a:ext uri="{FF2B5EF4-FFF2-40B4-BE49-F238E27FC236}">
                <a16:creationId xmlns:a16="http://schemas.microsoft.com/office/drawing/2014/main" id="{32C06FE1-229A-4567-BA8F-C21917DED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212943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43EC-E5AE-5845-871A-2383FA6C04C3}"/>
              </a:ext>
            </a:extLst>
          </p:cNvPr>
          <p:cNvSpPr>
            <a:spLocks noGrp="1"/>
          </p:cNvSpPr>
          <p:nvPr>
            <p:ph type="title"/>
          </p:nvPr>
        </p:nvSpPr>
        <p:spPr/>
        <p:txBody>
          <a:bodyPr/>
          <a:lstStyle/>
          <a:p>
            <a:r>
              <a:rPr lang="en-US" dirty="0"/>
              <a:t>01 – The Endpoint</a:t>
            </a:r>
          </a:p>
        </p:txBody>
      </p:sp>
      <p:sp>
        <p:nvSpPr>
          <p:cNvPr id="3" name="Content Placeholder 2">
            <a:extLst>
              <a:ext uri="{FF2B5EF4-FFF2-40B4-BE49-F238E27FC236}">
                <a16:creationId xmlns:a16="http://schemas.microsoft.com/office/drawing/2014/main" id="{2C5FC508-7DC9-DC47-B2A7-AEA46E3B219D}"/>
              </a:ext>
            </a:extLst>
          </p:cNvPr>
          <p:cNvSpPr>
            <a:spLocks noGrp="1"/>
          </p:cNvSpPr>
          <p:nvPr>
            <p:ph sz="half" idx="1"/>
          </p:nvPr>
        </p:nvSpPr>
        <p:spPr>
          <a:xfrm>
            <a:off x="646771" y="2478025"/>
            <a:ext cx="5406557" cy="1675522"/>
          </a:xfrm>
        </p:spPr>
        <p:txBody>
          <a:bodyPr>
            <a:normAutofit/>
          </a:bodyPr>
          <a:lstStyle/>
          <a:p>
            <a:r>
              <a:rPr lang="en-US" sz="2000" dirty="0"/>
              <a:t>The endpoint (or route) is the URL you request for. The </a:t>
            </a:r>
            <a:r>
              <a:rPr lang="en-US" sz="2000" b="1" dirty="0"/>
              <a:t>path</a:t>
            </a:r>
            <a:r>
              <a:rPr lang="en-US" sz="2000" dirty="0"/>
              <a:t> determines the resource you’re requesting for.</a:t>
            </a:r>
            <a:endParaRPr lang="en-US" sz="1800" dirty="0"/>
          </a:p>
          <a:p>
            <a:r>
              <a:rPr lang="en-US" sz="1800" dirty="0"/>
              <a:t>Resource based and non-resource based endpoints</a:t>
            </a:r>
          </a:p>
        </p:txBody>
      </p:sp>
      <p:sp>
        <p:nvSpPr>
          <p:cNvPr id="4" name="Content Placeholder 3">
            <a:extLst>
              <a:ext uri="{FF2B5EF4-FFF2-40B4-BE49-F238E27FC236}">
                <a16:creationId xmlns:a16="http://schemas.microsoft.com/office/drawing/2014/main" id="{F47B101B-4F0B-0C4D-B542-26EFF5CD032A}"/>
              </a:ext>
            </a:extLst>
          </p:cNvPr>
          <p:cNvSpPr>
            <a:spLocks noGrp="1"/>
          </p:cNvSpPr>
          <p:nvPr>
            <p:ph sz="half" idx="2"/>
          </p:nvPr>
        </p:nvSpPr>
        <p:spPr/>
        <p:txBody>
          <a:bodyPr>
            <a:normAutofit/>
          </a:bodyPr>
          <a:lstStyle/>
          <a:p>
            <a:r>
              <a:rPr lang="en-US" dirty="0"/>
              <a:t>URL VS Domain:</a:t>
            </a:r>
          </a:p>
          <a:p>
            <a:endParaRPr lang="en-US" dirty="0"/>
          </a:p>
        </p:txBody>
      </p:sp>
      <p:pic>
        <p:nvPicPr>
          <p:cNvPr id="6" name="Picture 5" descr="A screenshot of text&#10;&#10;Description automatically generated">
            <a:extLst>
              <a:ext uri="{FF2B5EF4-FFF2-40B4-BE49-F238E27FC236}">
                <a16:creationId xmlns:a16="http://schemas.microsoft.com/office/drawing/2014/main" id="{4B192D92-E15E-FE43-845A-A47057EC887E}"/>
              </a:ext>
            </a:extLst>
          </p:cNvPr>
          <p:cNvPicPr>
            <a:picLocks noChangeAspect="1"/>
          </p:cNvPicPr>
          <p:nvPr/>
        </p:nvPicPr>
        <p:blipFill>
          <a:blip r:embed="rId2"/>
          <a:stretch>
            <a:fillRect/>
          </a:stretch>
        </p:blipFill>
        <p:spPr>
          <a:xfrm>
            <a:off x="6345936" y="3212406"/>
            <a:ext cx="4730496" cy="2084423"/>
          </a:xfrm>
          <a:prstGeom prst="rect">
            <a:avLst/>
          </a:prstGeom>
        </p:spPr>
      </p:pic>
      <p:pic>
        <p:nvPicPr>
          <p:cNvPr id="8" name="Picture 7">
            <a:extLst>
              <a:ext uri="{FF2B5EF4-FFF2-40B4-BE49-F238E27FC236}">
                <a16:creationId xmlns:a16="http://schemas.microsoft.com/office/drawing/2014/main" id="{B34BB4BD-A2D9-394C-83CD-7FAC7188FEBD}"/>
              </a:ext>
            </a:extLst>
          </p:cNvPr>
          <p:cNvPicPr>
            <a:picLocks noChangeAspect="1"/>
          </p:cNvPicPr>
          <p:nvPr/>
        </p:nvPicPr>
        <p:blipFill>
          <a:blip r:embed="rId3"/>
          <a:stretch>
            <a:fillRect/>
          </a:stretch>
        </p:blipFill>
        <p:spPr>
          <a:xfrm>
            <a:off x="804052" y="4808106"/>
            <a:ext cx="4267200" cy="190500"/>
          </a:xfrm>
          <a:prstGeom prst="rect">
            <a:avLst/>
          </a:prstGeom>
        </p:spPr>
      </p:pic>
      <p:pic>
        <p:nvPicPr>
          <p:cNvPr id="10" name="Picture 9">
            <a:extLst>
              <a:ext uri="{FF2B5EF4-FFF2-40B4-BE49-F238E27FC236}">
                <a16:creationId xmlns:a16="http://schemas.microsoft.com/office/drawing/2014/main" id="{DAAAC3AC-E9E7-8740-B533-D4C2D9355770}"/>
              </a:ext>
            </a:extLst>
          </p:cNvPr>
          <p:cNvPicPr>
            <a:picLocks noChangeAspect="1"/>
          </p:cNvPicPr>
          <p:nvPr/>
        </p:nvPicPr>
        <p:blipFill>
          <a:blip r:embed="rId4"/>
          <a:stretch>
            <a:fillRect/>
          </a:stretch>
        </p:blipFill>
        <p:spPr>
          <a:xfrm>
            <a:off x="808736" y="4051417"/>
            <a:ext cx="5537200" cy="406400"/>
          </a:xfrm>
          <a:prstGeom prst="rect">
            <a:avLst/>
          </a:prstGeom>
        </p:spPr>
      </p:pic>
    </p:spTree>
    <p:extLst>
      <p:ext uri="{BB962C8B-B14F-4D97-AF65-F5344CB8AC3E}">
        <p14:creationId xmlns:p14="http://schemas.microsoft.com/office/powerpoint/2010/main" val="413344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457E3D-5030-2B42-9713-12A469AF66A3}"/>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4800">
                <a:cs typeface="Times New Roman" panose="02020603050405020304" pitchFamily="18" charset="0"/>
              </a:rPr>
              <a:t>Resources Methods:</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3FD4D761-955F-A545-A539-253B86A93019}"/>
              </a:ext>
            </a:extLst>
          </p:cNvPr>
          <p:cNvPicPr>
            <a:picLocks noChangeAspect="1"/>
          </p:cNvPicPr>
          <p:nvPr/>
        </p:nvPicPr>
        <p:blipFill>
          <a:blip r:embed="rId2"/>
          <a:stretch>
            <a:fillRect/>
          </a:stretch>
        </p:blipFill>
        <p:spPr>
          <a:xfrm>
            <a:off x="5377967" y="-15498"/>
            <a:ext cx="1808018" cy="68580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FCED4DB6-6C54-6540-B093-96F8AD56DB00}"/>
              </a:ext>
            </a:extLst>
          </p:cNvPr>
          <p:cNvPicPr>
            <a:picLocks noChangeAspect="1"/>
          </p:cNvPicPr>
          <p:nvPr/>
        </p:nvPicPr>
        <p:blipFill>
          <a:blip r:embed="rId3"/>
          <a:stretch>
            <a:fillRect/>
          </a:stretch>
        </p:blipFill>
        <p:spPr>
          <a:xfrm>
            <a:off x="7185680" y="0"/>
            <a:ext cx="4974392" cy="6858000"/>
          </a:xfrm>
          <a:prstGeom prst="rect">
            <a:avLst/>
          </a:prstGeom>
        </p:spPr>
      </p:pic>
    </p:spTree>
    <p:extLst>
      <p:ext uri="{BB962C8B-B14F-4D97-AF65-F5344CB8AC3E}">
        <p14:creationId xmlns:p14="http://schemas.microsoft.com/office/powerpoint/2010/main" val="636107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D9B0A4-286F-3B4D-B53F-301205BB3819}"/>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r>
              <a:rPr lang="en-US" sz="4000" dirty="0">
                <a:latin typeface="+mj-lt"/>
              </a:rPr>
              <a:t>More on REST methods</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A0BB0998-D4F7-C847-AE15-96F1DA41980A}"/>
              </a:ext>
            </a:extLst>
          </p:cNvPr>
          <p:cNvSpPr>
            <a:spLocks noGrp="1"/>
          </p:cNvSpPr>
          <p:nvPr>
            <p:ph type="subTitle" idx="1"/>
          </p:nvPr>
        </p:nvSpPr>
        <p:spPr>
          <a:xfrm>
            <a:off x="5434149" y="932688"/>
            <a:ext cx="5916603" cy="4992624"/>
          </a:xfrm>
        </p:spPr>
        <p:txBody>
          <a:bodyPr vert="horz" lIns="91440" tIns="45720" rIns="91440" bIns="45720" rtlCol="0" anchor="ctr">
            <a:normAutofit/>
          </a:bodyPr>
          <a:lstStyle/>
          <a:p>
            <a:pPr indent="-228600">
              <a:buFont typeface="Arial" panose="020B0604020202020204" pitchFamily="34" charset="0"/>
              <a:buChar char="•"/>
            </a:pPr>
            <a:r>
              <a:rPr lang="en-US" sz="2000" b="1" dirty="0">
                <a:latin typeface="+mn-lt"/>
              </a:rPr>
              <a:t>Idempotence:</a:t>
            </a:r>
          </a:p>
          <a:p>
            <a:r>
              <a:rPr lang="en-US" sz="2000" dirty="0">
                <a:latin typeface="+mn-lt"/>
              </a:rPr>
              <a:t>An operation is idempotent if it produces the same result when called over and over. An identical request should return an identical result when done twice, two thousand, or two million times.</a:t>
            </a:r>
          </a:p>
          <a:p>
            <a:pPr indent="-228600">
              <a:buFont typeface="Arial" panose="020B0604020202020204" pitchFamily="34" charset="0"/>
              <a:buChar char="•"/>
            </a:pPr>
            <a:r>
              <a:rPr lang="en-US" sz="2000" b="1" dirty="0">
                <a:latin typeface="+mn-lt"/>
              </a:rPr>
              <a:t>Safety:</a:t>
            </a:r>
          </a:p>
          <a:p>
            <a:r>
              <a:rPr lang="en-US" sz="2000" dirty="0">
                <a:latin typeface="+mn-lt"/>
              </a:rPr>
              <a:t>An HTTP method is said to be “safe” when it does not alter the state of the server – in other words, a “safe” method is one that functions in a “read-only” mode.</a:t>
            </a:r>
          </a:p>
          <a:p>
            <a:pPr indent="-22860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2155845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1B0549EF-E3A5-48D7-9134-A4E08C0E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1">
            <a:extLst>
              <a:ext uri="{FF2B5EF4-FFF2-40B4-BE49-F238E27FC236}">
                <a16:creationId xmlns:a16="http://schemas.microsoft.com/office/drawing/2014/main" id="{216DD803-634F-4EF2-A1E7-B1911DEE9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438860"/>
            <a:ext cx="11167447" cy="575276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3">
            <a:extLst>
              <a:ext uri="{FF2B5EF4-FFF2-40B4-BE49-F238E27FC236}">
                <a16:creationId xmlns:a16="http://schemas.microsoft.com/office/drawing/2014/main" id="{A77B63F8-D1F3-4D40-B2D4-779BAE82B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8398" y="-4818940"/>
            <a:ext cx="167069" cy="1051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ell phone&#10;&#10;Description automatically generated">
            <a:extLst>
              <a:ext uri="{FF2B5EF4-FFF2-40B4-BE49-F238E27FC236}">
                <a16:creationId xmlns:a16="http://schemas.microsoft.com/office/drawing/2014/main" id="{7449CD6F-1DDF-734E-9AC3-81FDA6E7F8D4}"/>
              </a:ext>
            </a:extLst>
          </p:cNvPr>
          <p:cNvPicPr>
            <a:picLocks noChangeAspect="1"/>
          </p:cNvPicPr>
          <p:nvPr/>
        </p:nvPicPr>
        <p:blipFill rotWithShape="1">
          <a:blip r:embed="rId2"/>
          <a:srcRect t="5769" b="6514"/>
          <a:stretch/>
        </p:blipFill>
        <p:spPr>
          <a:xfrm>
            <a:off x="884132" y="825086"/>
            <a:ext cx="10515600" cy="5050151"/>
          </a:xfrm>
          <a:prstGeom prst="rect">
            <a:avLst/>
          </a:prstGeom>
        </p:spPr>
      </p:pic>
    </p:spTree>
    <p:extLst>
      <p:ext uri="{BB962C8B-B14F-4D97-AF65-F5344CB8AC3E}">
        <p14:creationId xmlns:p14="http://schemas.microsoft.com/office/powerpoint/2010/main" val="423779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useBgFill="1">
        <p:nvSpPr>
          <p:cNvPr id="41" name="Freeform: Shape 3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42" name="Freeform: Shape 3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 name="Title 1">
            <a:extLst>
              <a:ext uri="{FF2B5EF4-FFF2-40B4-BE49-F238E27FC236}">
                <a16:creationId xmlns:a16="http://schemas.microsoft.com/office/drawing/2014/main" id="{2D9FF6E9-DA91-BE4A-92A8-4403AF49CB73}"/>
              </a:ext>
            </a:extLst>
          </p:cNvPr>
          <p:cNvSpPr>
            <a:spLocks noGrp="1"/>
          </p:cNvSpPr>
          <p:nvPr>
            <p:ph type="ctrTitle"/>
          </p:nvPr>
        </p:nvSpPr>
        <p:spPr>
          <a:xfrm>
            <a:off x="477981" y="1122363"/>
            <a:ext cx="4023360" cy="3204134"/>
          </a:xfrm>
        </p:spPr>
        <p:txBody>
          <a:bodyPr anchor="b">
            <a:normAutofit/>
          </a:bodyPr>
          <a:lstStyle/>
          <a:p>
            <a:r>
              <a:rPr lang="en-US" sz="4800" dirty="0"/>
              <a:t>COURSE SECTION</a:t>
            </a:r>
          </a:p>
        </p:txBody>
      </p:sp>
      <p:sp>
        <p:nvSpPr>
          <p:cNvPr id="3" name="Subtitle 2">
            <a:extLst>
              <a:ext uri="{FF2B5EF4-FFF2-40B4-BE49-F238E27FC236}">
                <a16:creationId xmlns:a16="http://schemas.microsoft.com/office/drawing/2014/main" id="{6A2408F1-8D1B-894F-9209-4F94A9A28C64}"/>
              </a:ext>
            </a:extLst>
          </p:cNvPr>
          <p:cNvSpPr>
            <a:spLocks noGrp="1"/>
          </p:cNvSpPr>
          <p:nvPr>
            <p:ph type="subTitle" idx="1"/>
          </p:nvPr>
        </p:nvSpPr>
        <p:spPr>
          <a:xfrm>
            <a:off x="477981" y="4872922"/>
            <a:ext cx="3933306" cy="1208141"/>
          </a:xfrm>
        </p:spPr>
        <p:txBody>
          <a:bodyPr>
            <a:normAutofit/>
          </a:bodyPr>
          <a:lstStyle/>
          <a:p>
            <a:pPr marL="457200" indent="-457200">
              <a:lnSpc>
                <a:spcPct val="100000"/>
              </a:lnSpc>
              <a:buFont typeface="Arial" panose="020B0604020202020204" pitchFamily="34" charset="0"/>
              <a:buChar char="•"/>
            </a:pPr>
            <a:r>
              <a:rPr lang="en-US" sz="1600"/>
              <a:t>SECTION ONE: RESTfull API Concepts</a:t>
            </a:r>
          </a:p>
          <a:p>
            <a:pPr marL="457200" indent="-457200">
              <a:lnSpc>
                <a:spcPct val="100000"/>
              </a:lnSpc>
              <a:buFont typeface="Arial" panose="020B0604020202020204" pitchFamily="34" charset="0"/>
              <a:buChar char="•"/>
            </a:pPr>
            <a:r>
              <a:rPr lang="en-US" sz="1600"/>
              <a:t>SECTION TWO: Implementation with Jersey </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pic>
        <p:nvPicPr>
          <p:cNvPr id="18" name="Graphic 17" descr="Books">
            <a:extLst>
              <a:ext uri="{FF2B5EF4-FFF2-40B4-BE49-F238E27FC236}">
                <a16:creationId xmlns:a16="http://schemas.microsoft.com/office/drawing/2014/main" id="{1D04EC63-9B7A-4728-9CE7-261B10E598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2945678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EBF4F-49A8-3A40-9E3D-16D6D0C84AA8}"/>
              </a:ext>
            </a:extLst>
          </p:cNvPr>
          <p:cNvSpPr>
            <a:spLocks noGrp="1"/>
          </p:cNvSpPr>
          <p:nvPr>
            <p:ph type="ctrTitle"/>
          </p:nvPr>
        </p:nvSpPr>
        <p:spPr>
          <a:xfrm>
            <a:off x="578651" y="1122363"/>
            <a:ext cx="11034695" cy="3174690"/>
          </a:xfrm>
        </p:spPr>
        <p:txBody>
          <a:bodyPr>
            <a:normAutofit/>
          </a:bodyPr>
          <a:lstStyle/>
          <a:p>
            <a:r>
              <a:rPr lang="en-US"/>
              <a:t>Header</a:t>
            </a:r>
            <a:endParaRPr lang="en-US" dirty="0"/>
          </a:p>
        </p:txBody>
      </p:sp>
      <p:sp>
        <p:nvSpPr>
          <p:cNvPr id="3" name="Subtitle 2">
            <a:extLst>
              <a:ext uri="{FF2B5EF4-FFF2-40B4-BE49-F238E27FC236}">
                <a16:creationId xmlns:a16="http://schemas.microsoft.com/office/drawing/2014/main" id="{44B3C34D-C0DD-F847-9B95-209C51398DBB}"/>
              </a:ext>
            </a:extLst>
          </p:cNvPr>
          <p:cNvSpPr>
            <a:spLocks noGrp="1"/>
          </p:cNvSpPr>
          <p:nvPr>
            <p:ph type="subTitle" idx="1"/>
          </p:nvPr>
        </p:nvSpPr>
        <p:spPr>
          <a:xfrm>
            <a:off x="578651" y="4723637"/>
            <a:ext cx="11034695" cy="1481396"/>
          </a:xfrm>
        </p:spPr>
        <p:txBody>
          <a:bodyPr>
            <a:normAutofit/>
          </a:bodyPr>
          <a:lstStyle/>
          <a:p>
            <a:r>
              <a:rPr lang="en-US"/>
              <a:t>Headers are used to provide information to both the client and server. It can be used for many purposes, such as authentication and providing information about the body content.</a:t>
            </a:r>
            <a:endParaRPr lang="en-US" dirty="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9685506-C2E6-7748-A7D9-889F28B4901A}"/>
              </a:ext>
            </a:extLst>
          </p:cNvPr>
          <p:cNvPicPr>
            <a:picLocks noChangeAspect="1"/>
          </p:cNvPicPr>
          <p:nvPr/>
        </p:nvPicPr>
        <p:blipFill>
          <a:blip r:embed="rId2"/>
          <a:stretch>
            <a:fillRect/>
          </a:stretch>
        </p:blipFill>
        <p:spPr>
          <a:xfrm>
            <a:off x="4216400" y="3433927"/>
            <a:ext cx="7975600" cy="965200"/>
          </a:xfrm>
          <a:prstGeom prst="rect">
            <a:avLst/>
          </a:prstGeom>
        </p:spPr>
      </p:pic>
    </p:spTree>
    <p:extLst>
      <p:ext uri="{BB962C8B-B14F-4D97-AF65-F5344CB8AC3E}">
        <p14:creationId xmlns:p14="http://schemas.microsoft.com/office/powerpoint/2010/main" val="1233029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F071D-CA79-9944-8B0A-EFD943B38401}"/>
              </a:ext>
            </a:extLst>
          </p:cNvPr>
          <p:cNvSpPr>
            <a:spLocks noGrp="1"/>
          </p:cNvSpPr>
          <p:nvPr>
            <p:ph type="ctrTitle"/>
          </p:nvPr>
        </p:nvSpPr>
        <p:spPr/>
        <p:txBody>
          <a:bodyPr/>
          <a:lstStyle/>
          <a:p>
            <a:r>
              <a:rPr lang="en-US" dirty="0"/>
              <a:t>The Body (Data)</a:t>
            </a:r>
          </a:p>
        </p:txBody>
      </p:sp>
      <p:sp>
        <p:nvSpPr>
          <p:cNvPr id="3" name="Subtitle 2">
            <a:extLst>
              <a:ext uri="{FF2B5EF4-FFF2-40B4-BE49-F238E27FC236}">
                <a16:creationId xmlns:a16="http://schemas.microsoft.com/office/drawing/2014/main" id="{75028D08-AF1F-7E41-9845-38CC66AE5E76}"/>
              </a:ext>
            </a:extLst>
          </p:cNvPr>
          <p:cNvSpPr>
            <a:spLocks noGrp="1"/>
          </p:cNvSpPr>
          <p:nvPr>
            <p:ph type="subTitle" idx="1"/>
          </p:nvPr>
        </p:nvSpPr>
        <p:spPr/>
        <p:txBody>
          <a:bodyPr/>
          <a:lstStyle/>
          <a:p>
            <a:pPr algn="just"/>
            <a:r>
              <a:rPr lang="en-US" dirty="0"/>
              <a:t>The data (sometimes called “body” or “message”) contains information you want to be sent to the server. This option is only used with POST, PUT, PATCH or DELETE requests.</a:t>
            </a:r>
          </a:p>
        </p:txBody>
      </p:sp>
    </p:spTree>
    <p:extLst>
      <p:ext uri="{BB962C8B-B14F-4D97-AF65-F5344CB8AC3E}">
        <p14:creationId xmlns:p14="http://schemas.microsoft.com/office/powerpoint/2010/main" val="5710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C4256-B597-E34E-BF34-24130E31F215}"/>
              </a:ext>
            </a:extLst>
          </p:cNvPr>
          <p:cNvSpPr>
            <a:spLocks noGrp="1"/>
          </p:cNvSpPr>
          <p:nvPr>
            <p:ph type="ctrTitle"/>
          </p:nvPr>
        </p:nvSpPr>
        <p:spPr>
          <a:xfrm>
            <a:off x="477981" y="1122363"/>
            <a:ext cx="5290918" cy="3204134"/>
          </a:xfrm>
        </p:spPr>
        <p:txBody>
          <a:bodyPr anchor="b">
            <a:normAutofit/>
          </a:bodyPr>
          <a:lstStyle/>
          <a:p>
            <a:r>
              <a:rPr lang="en-US" sz="4400" b="1" dirty="0"/>
              <a:t>HTTP Status Codes And Error Messages</a:t>
            </a:r>
            <a:br>
              <a:rPr lang="en-US" sz="4400" b="1" dirty="0"/>
            </a:br>
            <a:endParaRPr lang="en-US" sz="4400" dirty="0"/>
          </a:p>
        </p:txBody>
      </p:sp>
      <p:sp>
        <p:nvSpPr>
          <p:cNvPr id="3" name="Subtitle 2">
            <a:extLst>
              <a:ext uri="{FF2B5EF4-FFF2-40B4-BE49-F238E27FC236}">
                <a16:creationId xmlns:a16="http://schemas.microsoft.com/office/drawing/2014/main" id="{02814468-8AC5-CA4A-B452-13AD8E66BA40}"/>
              </a:ext>
            </a:extLst>
          </p:cNvPr>
          <p:cNvSpPr>
            <a:spLocks noGrp="1"/>
          </p:cNvSpPr>
          <p:nvPr>
            <p:ph type="subTitle" idx="1"/>
          </p:nvPr>
        </p:nvSpPr>
        <p:spPr>
          <a:xfrm>
            <a:off x="477981" y="4872922"/>
            <a:ext cx="4757448" cy="1208141"/>
          </a:xfrm>
        </p:spPr>
        <p:txBody>
          <a:bodyPr>
            <a:normAutofit/>
          </a:bodyPr>
          <a:lstStyle/>
          <a:p>
            <a:pPr algn="just">
              <a:lnSpc>
                <a:spcPct val="100000"/>
              </a:lnSpc>
            </a:pPr>
            <a:r>
              <a:rPr lang="en-US" sz="1400" dirty="0"/>
              <a:t>Some of the messages you’ve received earlier, like “Requires authentication” and “Problems parsing JSON” are error messages. They only appear when something is wrong with your request. HTTP status codes let you tell the status of the response quickly. The range from 100+ to 500+</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Warning">
            <a:extLst>
              <a:ext uri="{FF2B5EF4-FFF2-40B4-BE49-F238E27FC236}">
                <a16:creationId xmlns:a16="http://schemas.microsoft.com/office/drawing/2014/main" id="{9811EAF0-83DE-4434-BFB5-1DBC46A0AF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102" y="1122363"/>
            <a:ext cx="4581225" cy="4527922"/>
          </a:xfrm>
          <a:prstGeom prst="rect">
            <a:avLst/>
          </a:prstGeom>
        </p:spPr>
      </p:pic>
    </p:spTree>
    <p:extLst>
      <p:ext uri="{BB962C8B-B14F-4D97-AF65-F5344CB8AC3E}">
        <p14:creationId xmlns:p14="http://schemas.microsoft.com/office/powerpoint/2010/main" val="836791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6379F32F-A216-ED49-A9DF-3D91DCFA00DC}"/>
              </a:ext>
            </a:extLst>
          </p:cNvPr>
          <p:cNvPicPr>
            <a:picLocks noChangeAspect="1"/>
          </p:cNvPicPr>
          <p:nvPr/>
        </p:nvPicPr>
        <p:blipFill>
          <a:blip r:embed="rId2"/>
          <a:stretch>
            <a:fillRect/>
          </a:stretch>
        </p:blipFill>
        <p:spPr>
          <a:xfrm>
            <a:off x="254000" y="854560"/>
            <a:ext cx="5842000" cy="4064000"/>
          </a:xfrm>
          <a:prstGeom prst="rect">
            <a:avLst/>
          </a:prstGeom>
        </p:spPr>
      </p:pic>
      <p:pic>
        <p:nvPicPr>
          <p:cNvPr id="7" name="Picture 6" descr="A close up of a piece of paper&#10;&#10;Description automatically generated">
            <a:extLst>
              <a:ext uri="{FF2B5EF4-FFF2-40B4-BE49-F238E27FC236}">
                <a16:creationId xmlns:a16="http://schemas.microsoft.com/office/drawing/2014/main" id="{40FCD152-66FD-DE48-93DA-983F00EDAA05}"/>
              </a:ext>
            </a:extLst>
          </p:cNvPr>
          <p:cNvPicPr>
            <a:picLocks noChangeAspect="1"/>
          </p:cNvPicPr>
          <p:nvPr/>
        </p:nvPicPr>
        <p:blipFill>
          <a:blip r:embed="rId3"/>
          <a:stretch>
            <a:fillRect/>
          </a:stretch>
        </p:blipFill>
        <p:spPr>
          <a:xfrm>
            <a:off x="7041697" y="0"/>
            <a:ext cx="5150303" cy="6858000"/>
          </a:xfrm>
          <a:prstGeom prst="rect">
            <a:avLst/>
          </a:prstGeom>
        </p:spPr>
      </p:pic>
    </p:spTree>
    <p:extLst>
      <p:ext uri="{BB962C8B-B14F-4D97-AF65-F5344CB8AC3E}">
        <p14:creationId xmlns:p14="http://schemas.microsoft.com/office/powerpoint/2010/main" val="99486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F594-26C5-BB45-A476-E4182A7690A6}"/>
              </a:ext>
            </a:extLst>
          </p:cNvPr>
          <p:cNvSpPr>
            <a:spLocks noGrp="1"/>
          </p:cNvSpPr>
          <p:nvPr>
            <p:ph type="ctrTitle"/>
          </p:nvPr>
        </p:nvSpPr>
        <p:spPr>
          <a:xfrm>
            <a:off x="576072" y="1357312"/>
            <a:ext cx="11036808" cy="2471737"/>
          </a:xfrm>
        </p:spPr>
        <p:txBody>
          <a:bodyPr/>
          <a:lstStyle/>
          <a:p>
            <a:r>
              <a:rPr lang="en-US" b="1" dirty="0"/>
              <a:t>Authentication</a:t>
            </a:r>
            <a:endParaRPr lang="en-US" dirty="0"/>
          </a:p>
        </p:txBody>
      </p:sp>
      <p:sp>
        <p:nvSpPr>
          <p:cNvPr id="3" name="Subtitle 2">
            <a:extLst>
              <a:ext uri="{FF2B5EF4-FFF2-40B4-BE49-F238E27FC236}">
                <a16:creationId xmlns:a16="http://schemas.microsoft.com/office/drawing/2014/main" id="{4AFA3379-B124-8D4E-B591-B6B1C56465A1}"/>
              </a:ext>
            </a:extLst>
          </p:cNvPr>
          <p:cNvSpPr>
            <a:spLocks noGrp="1"/>
          </p:cNvSpPr>
          <p:nvPr>
            <p:ph type="subTitle" idx="1"/>
          </p:nvPr>
        </p:nvSpPr>
        <p:spPr/>
        <p:txBody>
          <a:bodyPr/>
          <a:lstStyle/>
          <a:p>
            <a:pPr marL="514350" indent="-514350">
              <a:buFont typeface="+mj-lt"/>
              <a:buAutoNum type="arabicPeriod"/>
            </a:pPr>
            <a:r>
              <a:rPr lang="en-US" dirty="0"/>
              <a:t>With a username and password (also called basic authentication)</a:t>
            </a:r>
          </a:p>
          <a:p>
            <a:pPr marL="514350" indent="-514350">
              <a:buFont typeface="+mj-lt"/>
              <a:buAutoNum type="arabicPeriod"/>
            </a:pPr>
            <a:r>
              <a:rPr lang="en-US" dirty="0"/>
              <a:t>With a secret token </a:t>
            </a:r>
          </a:p>
        </p:txBody>
      </p:sp>
    </p:spTree>
    <p:extLst>
      <p:ext uri="{BB962C8B-B14F-4D97-AF65-F5344CB8AC3E}">
        <p14:creationId xmlns:p14="http://schemas.microsoft.com/office/powerpoint/2010/main" val="102471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2F90-0B67-4942-937A-5AE88E1AB3AE}"/>
              </a:ext>
            </a:extLst>
          </p:cNvPr>
          <p:cNvSpPr>
            <a:spLocks noGrp="1"/>
          </p:cNvSpPr>
          <p:nvPr>
            <p:ph type="ctrTitle"/>
          </p:nvPr>
        </p:nvSpPr>
        <p:spPr>
          <a:xfrm>
            <a:off x="576072" y="576470"/>
            <a:ext cx="11036808" cy="1918252"/>
          </a:xfrm>
        </p:spPr>
        <p:txBody>
          <a:bodyPr/>
          <a:lstStyle/>
          <a:p>
            <a:pPr algn="ctr"/>
            <a:r>
              <a:rPr lang="en-US" dirty="0"/>
              <a:t>Web Services</a:t>
            </a:r>
          </a:p>
        </p:txBody>
      </p:sp>
      <p:sp>
        <p:nvSpPr>
          <p:cNvPr id="3" name="Subtitle 2">
            <a:extLst>
              <a:ext uri="{FF2B5EF4-FFF2-40B4-BE49-F238E27FC236}">
                <a16:creationId xmlns:a16="http://schemas.microsoft.com/office/drawing/2014/main" id="{AF8F78F0-32BB-D949-BDE1-5F2AE0294A62}"/>
              </a:ext>
            </a:extLst>
          </p:cNvPr>
          <p:cNvSpPr>
            <a:spLocks noGrp="1"/>
          </p:cNvSpPr>
          <p:nvPr>
            <p:ph type="subTitle" idx="1"/>
          </p:nvPr>
        </p:nvSpPr>
        <p:spPr>
          <a:xfrm>
            <a:off x="576072" y="4631635"/>
            <a:ext cx="11036808" cy="1577141"/>
          </a:xfrm>
        </p:spPr>
        <p:txBody>
          <a:bodyPr/>
          <a:lstStyle/>
          <a:p>
            <a:r>
              <a:rPr lang="en-US" dirty="0"/>
              <a:t>Web services are services which are exposed to the internet for programmatic access.</a:t>
            </a:r>
          </a:p>
        </p:txBody>
      </p:sp>
    </p:spTree>
    <p:extLst>
      <p:ext uri="{BB962C8B-B14F-4D97-AF65-F5344CB8AC3E}">
        <p14:creationId xmlns:p14="http://schemas.microsoft.com/office/powerpoint/2010/main" val="185820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28" name="Rectangle 2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30" name="Rectangle 2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useBgFill="1">
        <p:nvSpPr>
          <p:cNvPr id="32" name="Freeform: Shape 3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useBgFill="1">
        <p:nvSpPr>
          <p:cNvPr id="34" name="Freeform: Shape 3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4" name="TextBox 3">
            <a:extLst>
              <a:ext uri="{FF2B5EF4-FFF2-40B4-BE49-F238E27FC236}">
                <a16:creationId xmlns:a16="http://schemas.microsoft.com/office/drawing/2014/main" id="{175C9A25-0E97-B946-979E-A7C5D3A0668B}"/>
              </a:ext>
            </a:extLst>
          </p:cNvPr>
          <p:cNvSpPr txBox="1"/>
          <p:nvPr/>
        </p:nvSpPr>
        <p:spPr>
          <a:xfrm>
            <a:off x="477981" y="1122363"/>
            <a:ext cx="402336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dirty="0">
                <a:latin typeface="Times New Roman" panose="02020603050405020304" pitchFamily="18" charset="0"/>
                <a:ea typeface="+mj-ea"/>
                <a:cs typeface="+mj-cs"/>
              </a:rPr>
              <a:t>1 – Static Data</a:t>
            </a:r>
          </a:p>
          <a:p>
            <a:pPr defTabSz="914400">
              <a:lnSpc>
                <a:spcPct val="90000"/>
              </a:lnSpc>
              <a:spcBef>
                <a:spcPct val="0"/>
              </a:spcBef>
              <a:spcAft>
                <a:spcPts val="600"/>
              </a:spcAft>
            </a:pPr>
            <a:endParaRPr lang="en-US" sz="3200" dirty="0">
              <a:latin typeface="Times New Roman" panose="02020603050405020304" pitchFamily="18" charset="0"/>
              <a:ea typeface="+mj-ea"/>
              <a:cs typeface="+mj-cs"/>
            </a:endParaRPr>
          </a:p>
          <a:p>
            <a:pPr defTabSz="914400">
              <a:lnSpc>
                <a:spcPct val="90000"/>
              </a:lnSpc>
              <a:spcBef>
                <a:spcPct val="0"/>
              </a:spcBef>
              <a:spcAft>
                <a:spcPts val="600"/>
              </a:spcAft>
            </a:pPr>
            <a:r>
              <a:rPr lang="en-US" sz="3200" dirty="0">
                <a:latin typeface="Times New Roman" panose="02020603050405020304" pitchFamily="18" charset="0"/>
                <a:ea typeface="+mj-ea"/>
                <a:cs typeface="+mj-cs"/>
              </a:rPr>
              <a:t>2 – Dynamic Data</a:t>
            </a:r>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pic>
        <p:nvPicPr>
          <p:cNvPr id="3" name="Picture 2" descr="A screenshot of a computer&#10;&#10;Description automatically generated">
            <a:extLst>
              <a:ext uri="{FF2B5EF4-FFF2-40B4-BE49-F238E27FC236}">
                <a16:creationId xmlns:a16="http://schemas.microsoft.com/office/drawing/2014/main" id="{53AB8245-EFEC-284F-8FCE-081525721785}"/>
              </a:ext>
            </a:extLst>
          </p:cNvPr>
          <p:cNvPicPr>
            <a:picLocks noChangeAspect="1"/>
          </p:cNvPicPr>
          <p:nvPr/>
        </p:nvPicPr>
        <p:blipFill rotWithShape="1">
          <a:blip r:embed="rId2"/>
          <a:srcRect t="24485" b="36269"/>
          <a:stretch/>
        </p:blipFill>
        <p:spPr>
          <a:xfrm>
            <a:off x="5414356" y="634227"/>
            <a:ext cx="6408836" cy="5438293"/>
          </a:xfrm>
          <a:prstGeom prst="rect">
            <a:avLst/>
          </a:prstGeom>
        </p:spPr>
      </p:pic>
    </p:spTree>
    <p:extLst>
      <p:ext uri="{BB962C8B-B14F-4D97-AF65-F5344CB8AC3E}">
        <p14:creationId xmlns:p14="http://schemas.microsoft.com/office/powerpoint/2010/main" val="343935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3AB8245-EFEC-284F-8FCE-081525721785}"/>
              </a:ext>
            </a:extLst>
          </p:cNvPr>
          <p:cNvPicPr>
            <a:picLocks noChangeAspect="1"/>
          </p:cNvPicPr>
          <p:nvPr/>
        </p:nvPicPr>
        <p:blipFill>
          <a:blip r:embed="rId2"/>
          <a:stretch>
            <a:fillRect/>
          </a:stretch>
        </p:blipFill>
        <p:spPr>
          <a:xfrm>
            <a:off x="0" y="0"/>
            <a:ext cx="3164365" cy="6858000"/>
          </a:xfrm>
          <a:prstGeom prst="rect">
            <a:avLst/>
          </a:prstGeom>
        </p:spPr>
      </p:pic>
      <p:pic>
        <p:nvPicPr>
          <p:cNvPr id="9" name="Picture 8" descr="A close up of a box&#10;&#10;Description automatically generated">
            <a:extLst>
              <a:ext uri="{FF2B5EF4-FFF2-40B4-BE49-F238E27FC236}">
                <a16:creationId xmlns:a16="http://schemas.microsoft.com/office/drawing/2014/main" id="{930633DC-CE61-A548-880D-D5C09FA25A34}"/>
              </a:ext>
            </a:extLst>
          </p:cNvPr>
          <p:cNvPicPr>
            <a:picLocks noChangeAspect="1"/>
          </p:cNvPicPr>
          <p:nvPr/>
        </p:nvPicPr>
        <p:blipFill>
          <a:blip r:embed="rId3"/>
          <a:stretch>
            <a:fillRect/>
          </a:stretch>
        </p:blipFill>
        <p:spPr>
          <a:xfrm>
            <a:off x="8730849" y="1843944"/>
            <a:ext cx="3018564" cy="3711349"/>
          </a:xfrm>
          <a:prstGeom prst="rect">
            <a:avLst/>
          </a:prstGeom>
        </p:spPr>
      </p:pic>
      <p:cxnSp>
        <p:nvCxnSpPr>
          <p:cNvPr id="11" name="Straight Arrow Connector 10">
            <a:extLst>
              <a:ext uri="{FF2B5EF4-FFF2-40B4-BE49-F238E27FC236}">
                <a16:creationId xmlns:a16="http://schemas.microsoft.com/office/drawing/2014/main" id="{54011B21-447E-7749-8C25-12F3D98F6D69}"/>
              </a:ext>
            </a:extLst>
          </p:cNvPr>
          <p:cNvCxnSpPr>
            <a:cxnSpLocks/>
          </p:cNvCxnSpPr>
          <p:nvPr/>
        </p:nvCxnSpPr>
        <p:spPr>
          <a:xfrm flipH="1">
            <a:off x="3252486" y="4546948"/>
            <a:ext cx="5271478"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7AAEE4-6C69-8445-BDBA-C93A1010AAE6}"/>
              </a:ext>
            </a:extLst>
          </p:cNvPr>
          <p:cNvCxnSpPr>
            <a:cxnSpLocks/>
          </p:cNvCxnSpPr>
          <p:nvPr/>
        </p:nvCxnSpPr>
        <p:spPr>
          <a:xfrm>
            <a:off x="3369501" y="3281819"/>
            <a:ext cx="515446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9123A8-2E1D-C64A-AF62-EF63C60728DF}"/>
              </a:ext>
            </a:extLst>
          </p:cNvPr>
          <p:cNvSpPr txBox="1"/>
          <p:nvPr/>
        </p:nvSpPr>
        <p:spPr>
          <a:xfrm>
            <a:off x="4874204" y="2782669"/>
            <a:ext cx="1900796" cy="646331"/>
          </a:xfrm>
          <a:prstGeom prst="rect">
            <a:avLst/>
          </a:prstGeom>
          <a:noFill/>
        </p:spPr>
        <p:txBody>
          <a:bodyPr wrap="square" rtlCol="0">
            <a:spAutoFit/>
          </a:bodyPr>
          <a:lstStyle/>
          <a:p>
            <a:r>
              <a:rPr lang="en-US" dirty="0">
                <a:latin typeface="Times New Roman" panose="02020603050405020304" pitchFamily="18" charset="0"/>
              </a:rPr>
              <a:t>Request</a:t>
            </a:r>
          </a:p>
          <a:p>
            <a:endParaRPr lang="en-US" dirty="0">
              <a:latin typeface="Times New Roman" panose="02020603050405020304" pitchFamily="18" charset="0"/>
            </a:endParaRPr>
          </a:p>
        </p:txBody>
      </p:sp>
      <p:sp>
        <p:nvSpPr>
          <p:cNvPr id="15" name="TextBox 14">
            <a:extLst>
              <a:ext uri="{FF2B5EF4-FFF2-40B4-BE49-F238E27FC236}">
                <a16:creationId xmlns:a16="http://schemas.microsoft.com/office/drawing/2014/main" id="{9D8743F5-C2E1-0645-9DD2-3CFC7FD99A75}"/>
              </a:ext>
            </a:extLst>
          </p:cNvPr>
          <p:cNvSpPr txBox="1"/>
          <p:nvPr/>
        </p:nvSpPr>
        <p:spPr>
          <a:xfrm>
            <a:off x="5536504" y="4070959"/>
            <a:ext cx="1365337" cy="369332"/>
          </a:xfrm>
          <a:prstGeom prst="rect">
            <a:avLst/>
          </a:prstGeom>
          <a:noFill/>
        </p:spPr>
        <p:txBody>
          <a:bodyPr wrap="square" rtlCol="0">
            <a:spAutoFit/>
          </a:bodyPr>
          <a:lstStyle/>
          <a:p>
            <a:r>
              <a:rPr lang="en-US" dirty="0">
                <a:latin typeface="Times New Roman" panose="02020603050405020304" pitchFamily="18" charset="0"/>
              </a:rPr>
              <a:t>Response</a:t>
            </a:r>
          </a:p>
        </p:txBody>
      </p:sp>
      <p:sp>
        <p:nvSpPr>
          <p:cNvPr id="2" name="TextBox 1">
            <a:extLst>
              <a:ext uri="{FF2B5EF4-FFF2-40B4-BE49-F238E27FC236}">
                <a16:creationId xmlns:a16="http://schemas.microsoft.com/office/drawing/2014/main" id="{A5B91F62-5F9D-A148-8461-8E74ADDB3E31}"/>
              </a:ext>
            </a:extLst>
          </p:cNvPr>
          <p:cNvSpPr txBox="1"/>
          <p:nvPr/>
        </p:nvSpPr>
        <p:spPr>
          <a:xfrm rot="19295044">
            <a:off x="10259367" y="2782669"/>
            <a:ext cx="838691" cy="369332"/>
          </a:xfrm>
          <a:prstGeom prst="rect">
            <a:avLst/>
          </a:prstGeom>
          <a:noFill/>
        </p:spPr>
        <p:txBody>
          <a:bodyPr wrap="none" rtlCol="0">
            <a:spAutoFit/>
          </a:bodyPr>
          <a:lstStyle/>
          <a:p>
            <a:r>
              <a:rPr lang="en-US" dirty="0">
                <a:latin typeface="Times New Roman" panose="02020603050405020304" pitchFamily="18" charset="0"/>
              </a:rPr>
              <a:t>Servlet</a:t>
            </a:r>
          </a:p>
        </p:txBody>
      </p:sp>
    </p:spTree>
    <p:extLst>
      <p:ext uri="{BB962C8B-B14F-4D97-AF65-F5344CB8AC3E}">
        <p14:creationId xmlns:p14="http://schemas.microsoft.com/office/powerpoint/2010/main" val="417054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92F08C-1F05-6A4D-9F89-249551D3DC98}"/>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r>
              <a:rPr lang="en-US" sz="4000">
                <a:latin typeface="+mj-lt"/>
              </a:rPr>
              <a:t>Web Services Characteristics</a:t>
            </a:r>
          </a:p>
        </p:txBody>
      </p:sp>
      <p:sp>
        <p:nvSpPr>
          <p:cNvPr id="31" name="Rectangle 3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499C260-99B5-4740-93E7-7864C652E100}"/>
              </a:ext>
            </a:extLst>
          </p:cNvPr>
          <p:cNvSpPr>
            <a:spLocks noGrp="1"/>
          </p:cNvSpPr>
          <p:nvPr>
            <p:ph type="subTitle" idx="1"/>
          </p:nvPr>
        </p:nvSpPr>
        <p:spPr>
          <a:xfrm>
            <a:off x="5434149" y="932688"/>
            <a:ext cx="5916603" cy="4992624"/>
          </a:xfrm>
        </p:spPr>
        <p:txBody>
          <a:bodyPr vert="horz" lIns="91440" tIns="45720" rIns="91440" bIns="45720" rtlCol="0" anchor="ctr">
            <a:normAutofit/>
          </a:bodyPr>
          <a:lstStyle/>
          <a:p>
            <a:pPr marL="514350" indent="-228600">
              <a:buFont typeface="Arial" panose="020B0604020202020204" pitchFamily="34" charset="0"/>
              <a:buChar char="•"/>
            </a:pPr>
            <a:r>
              <a:rPr lang="en-US" sz="2000">
                <a:latin typeface="+mn-lt"/>
              </a:rPr>
              <a:t>Exchange of the data happens on the web using HTTP (Http Request, Http Response)</a:t>
            </a:r>
          </a:p>
          <a:p>
            <a:pPr marL="514350" indent="-228600">
              <a:buFont typeface="Arial" panose="020B0604020202020204" pitchFamily="34" charset="0"/>
              <a:buChar char="•"/>
            </a:pPr>
            <a:r>
              <a:rPr lang="en-US" sz="2000">
                <a:latin typeface="+mn-lt"/>
              </a:rPr>
              <a:t>Protocols: REST doesn’t follow any protocol, it can use any format for sending and receiving data. </a:t>
            </a:r>
          </a:p>
          <a:p>
            <a:pPr marL="514350" indent="-228600">
              <a:buFont typeface="Arial" panose="020B0604020202020204" pitchFamily="34" charset="0"/>
              <a:buChar char="•"/>
            </a:pPr>
            <a:r>
              <a:rPr lang="en-US" sz="2000">
                <a:latin typeface="+mn-lt"/>
              </a:rPr>
              <a:t>HTTP Exchange: Any Http method can be used to exchange data.</a:t>
            </a:r>
          </a:p>
          <a:p>
            <a:pPr marL="514350" indent="-228600">
              <a:buFont typeface="Arial" panose="020B0604020202020204" pitchFamily="34" charset="0"/>
              <a:buChar char="•"/>
            </a:pPr>
            <a:r>
              <a:rPr lang="en-US" sz="2000">
                <a:latin typeface="+mn-lt"/>
              </a:rPr>
              <a:t>Service Definition: REST uses no documentation to expose all the details about web service.</a:t>
            </a:r>
          </a:p>
          <a:p>
            <a:pPr marL="514350" indent="-228600">
              <a:buFont typeface="Arial" panose="020B0604020202020204" pitchFamily="34" charset="0"/>
              <a:buChar char="•"/>
            </a:pPr>
            <a:endParaRPr lang="en-US" sz="2000">
              <a:latin typeface="+mn-lt"/>
            </a:endParaRPr>
          </a:p>
          <a:p>
            <a:pPr marL="514350" indent="-228600">
              <a:buFont typeface="Arial" panose="020B0604020202020204" pitchFamily="34" charset="0"/>
              <a:buChar char="•"/>
            </a:pPr>
            <a:endParaRPr lang="en-US" sz="2000">
              <a:latin typeface="+mn-lt"/>
            </a:endParaRPr>
          </a:p>
          <a:p>
            <a:pPr marL="514350" indent="-228600">
              <a:buFont typeface="Arial" panose="020B0604020202020204" pitchFamily="34" charset="0"/>
              <a:buChar char="•"/>
            </a:pPr>
            <a:endParaRPr lang="en-US" sz="2000">
              <a:latin typeface="+mn-lt"/>
            </a:endParaRPr>
          </a:p>
        </p:txBody>
      </p:sp>
    </p:spTree>
    <p:extLst>
      <p:ext uri="{BB962C8B-B14F-4D97-AF65-F5344CB8AC3E}">
        <p14:creationId xmlns:p14="http://schemas.microsoft.com/office/powerpoint/2010/main" val="3550063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3AB8245-EFEC-284F-8FCE-081525721785}"/>
              </a:ext>
            </a:extLst>
          </p:cNvPr>
          <p:cNvPicPr>
            <a:picLocks noChangeAspect="1"/>
          </p:cNvPicPr>
          <p:nvPr/>
        </p:nvPicPr>
        <p:blipFill>
          <a:blip r:embed="rId2"/>
          <a:stretch>
            <a:fillRect/>
          </a:stretch>
        </p:blipFill>
        <p:spPr>
          <a:xfrm>
            <a:off x="0" y="0"/>
            <a:ext cx="3164365" cy="6858000"/>
          </a:xfrm>
          <a:prstGeom prst="rect">
            <a:avLst/>
          </a:prstGeom>
        </p:spPr>
      </p:pic>
      <p:pic>
        <p:nvPicPr>
          <p:cNvPr id="9" name="Picture 8" descr="A close up of a box&#10;&#10;Description automatically generated">
            <a:extLst>
              <a:ext uri="{FF2B5EF4-FFF2-40B4-BE49-F238E27FC236}">
                <a16:creationId xmlns:a16="http://schemas.microsoft.com/office/drawing/2014/main" id="{930633DC-CE61-A548-880D-D5C09FA25A34}"/>
              </a:ext>
            </a:extLst>
          </p:cNvPr>
          <p:cNvPicPr>
            <a:picLocks noChangeAspect="1"/>
          </p:cNvPicPr>
          <p:nvPr/>
        </p:nvPicPr>
        <p:blipFill>
          <a:blip r:embed="rId3"/>
          <a:stretch>
            <a:fillRect/>
          </a:stretch>
        </p:blipFill>
        <p:spPr>
          <a:xfrm>
            <a:off x="8725182" y="325847"/>
            <a:ext cx="3018564" cy="3711349"/>
          </a:xfrm>
          <a:prstGeom prst="rect">
            <a:avLst/>
          </a:prstGeom>
        </p:spPr>
      </p:pic>
      <p:cxnSp>
        <p:nvCxnSpPr>
          <p:cNvPr id="11" name="Straight Arrow Connector 10">
            <a:extLst>
              <a:ext uri="{FF2B5EF4-FFF2-40B4-BE49-F238E27FC236}">
                <a16:creationId xmlns:a16="http://schemas.microsoft.com/office/drawing/2014/main" id="{54011B21-447E-7749-8C25-12F3D98F6D69}"/>
              </a:ext>
            </a:extLst>
          </p:cNvPr>
          <p:cNvCxnSpPr/>
          <p:nvPr/>
        </p:nvCxnSpPr>
        <p:spPr>
          <a:xfrm flipH="1">
            <a:off x="3508461" y="2566131"/>
            <a:ext cx="4872625"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7AAEE4-6C69-8445-BDBA-C93A1010AAE6}"/>
              </a:ext>
            </a:extLst>
          </p:cNvPr>
          <p:cNvCxnSpPr/>
          <p:nvPr/>
        </p:nvCxnSpPr>
        <p:spPr>
          <a:xfrm>
            <a:off x="3369500" y="1522064"/>
            <a:ext cx="4910203"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9123A8-2E1D-C64A-AF62-EF63C60728DF}"/>
              </a:ext>
            </a:extLst>
          </p:cNvPr>
          <p:cNvSpPr txBox="1"/>
          <p:nvPr/>
        </p:nvSpPr>
        <p:spPr>
          <a:xfrm>
            <a:off x="4874204" y="875733"/>
            <a:ext cx="1900796" cy="646331"/>
          </a:xfrm>
          <a:prstGeom prst="rect">
            <a:avLst/>
          </a:prstGeom>
          <a:noFill/>
        </p:spPr>
        <p:txBody>
          <a:bodyPr wrap="square" rtlCol="0">
            <a:spAutoFit/>
          </a:bodyPr>
          <a:lstStyle/>
          <a:p>
            <a:r>
              <a:rPr lang="en-US" dirty="0">
                <a:latin typeface="Times New Roman" panose="02020603050405020304" pitchFamily="18" charset="0"/>
              </a:rPr>
              <a:t>Request</a:t>
            </a:r>
          </a:p>
          <a:p>
            <a:endParaRPr lang="en-US" dirty="0">
              <a:latin typeface="Times New Roman" panose="02020603050405020304" pitchFamily="18" charset="0"/>
            </a:endParaRPr>
          </a:p>
        </p:txBody>
      </p:sp>
      <p:sp>
        <p:nvSpPr>
          <p:cNvPr id="15" name="TextBox 14">
            <a:extLst>
              <a:ext uri="{FF2B5EF4-FFF2-40B4-BE49-F238E27FC236}">
                <a16:creationId xmlns:a16="http://schemas.microsoft.com/office/drawing/2014/main" id="{9D8743F5-C2E1-0645-9DD2-3CFC7FD99A75}"/>
              </a:ext>
            </a:extLst>
          </p:cNvPr>
          <p:cNvSpPr txBox="1"/>
          <p:nvPr/>
        </p:nvSpPr>
        <p:spPr>
          <a:xfrm>
            <a:off x="4428636" y="1996856"/>
            <a:ext cx="2401278" cy="369332"/>
          </a:xfrm>
          <a:prstGeom prst="rect">
            <a:avLst/>
          </a:prstGeom>
          <a:noFill/>
        </p:spPr>
        <p:txBody>
          <a:bodyPr wrap="square" rtlCol="0">
            <a:spAutoFit/>
          </a:bodyPr>
          <a:lstStyle/>
          <a:p>
            <a:r>
              <a:rPr lang="en-US" dirty="0">
                <a:latin typeface="Times New Roman" panose="02020603050405020304" pitchFamily="18" charset="0"/>
              </a:rPr>
              <a:t>Response (html)</a:t>
            </a:r>
          </a:p>
        </p:txBody>
      </p:sp>
      <p:sp>
        <p:nvSpPr>
          <p:cNvPr id="2" name="TextBox 1">
            <a:extLst>
              <a:ext uri="{FF2B5EF4-FFF2-40B4-BE49-F238E27FC236}">
                <a16:creationId xmlns:a16="http://schemas.microsoft.com/office/drawing/2014/main" id="{A5B91F62-5F9D-A148-8461-8E74ADDB3E31}"/>
              </a:ext>
            </a:extLst>
          </p:cNvPr>
          <p:cNvSpPr txBox="1"/>
          <p:nvPr/>
        </p:nvSpPr>
        <p:spPr>
          <a:xfrm rot="19295044">
            <a:off x="10252316" y="1549266"/>
            <a:ext cx="838691" cy="369332"/>
          </a:xfrm>
          <a:prstGeom prst="rect">
            <a:avLst/>
          </a:prstGeom>
          <a:noFill/>
        </p:spPr>
        <p:txBody>
          <a:bodyPr wrap="none" rtlCol="0">
            <a:spAutoFit/>
          </a:bodyPr>
          <a:lstStyle/>
          <a:p>
            <a:r>
              <a:rPr lang="en-US" dirty="0">
                <a:latin typeface="Times New Roman" panose="02020603050405020304" pitchFamily="18" charset="0"/>
              </a:rPr>
              <a:t>Servlet</a:t>
            </a:r>
          </a:p>
        </p:txBody>
      </p:sp>
      <p:sp>
        <p:nvSpPr>
          <p:cNvPr id="4" name="TextBox 3">
            <a:extLst>
              <a:ext uri="{FF2B5EF4-FFF2-40B4-BE49-F238E27FC236}">
                <a16:creationId xmlns:a16="http://schemas.microsoft.com/office/drawing/2014/main" id="{22C615BC-BCFC-2044-8C74-9C7C4ACBF503}"/>
              </a:ext>
            </a:extLst>
          </p:cNvPr>
          <p:cNvSpPr txBox="1"/>
          <p:nvPr/>
        </p:nvSpPr>
        <p:spPr>
          <a:xfrm>
            <a:off x="5193518" y="2598003"/>
            <a:ext cx="2143125" cy="369332"/>
          </a:xfrm>
          <a:prstGeom prst="rect">
            <a:avLst/>
          </a:prstGeom>
          <a:noFill/>
        </p:spPr>
        <p:txBody>
          <a:bodyPr wrap="square" rtlCol="0">
            <a:spAutoFit/>
          </a:bodyPr>
          <a:lstStyle/>
          <a:p>
            <a:r>
              <a:rPr lang="en-US" dirty="0">
                <a:latin typeface="Times New Roman" panose="02020603050405020304" pitchFamily="18" charset="0"/>
              </a:rPr>
              <a:t>Xml/Json</a:t>
            </a:r>
          </a:p>
        </p:txBody>
      </p:sp>
      <p:pic>
        <p:nvPicPr>
          <p:cNvPr id="16" name="Picture 15" descr="A black sign with white text&#10;&#10;Description automatically generated">
            <a:extLst>
              <a:ext uri="{FF2B5EF4-FFF2-40B4-BE49-F238E27FC236}">
                <a16:creationId xmlns:a16="http://schemas.microsoft.com/office/drawing/2014/main" id="{5C00E3EC-477F-E440-B36B-CCB1E131D91A}"/>
              </a:ext>
            </a:extLst>
          </p:cNvPr>
          <p:cNvPicPr>
            <a:picLocks noChangeAspect="1"/>
          </p:cNvPicPr>
          <p:nvPr/>
        </p:nvPicPr>
        <p:blipFill>
          <a:blip r:embed="rId4"/>
          <a:stretch>
            <a:fillRect/>
          </a:stretch>
        </p:blipFill>
        <p:spPr>
          <a:xfrm>
            <a:off x="3369500" y="3023241"/>
            <a:ext cx="3213100" cy="1473200"/>
          </a:xfrm>
          <a:prstGeom prst="rect">
            <a:avLst/>
          </a:prstGeom>
        </p:spPr>
      </p:pic>
      <p:pic>
        <p:nvPicPr>
          <p:cNvPr id="18" name="Picture 17" descr="A picture containing laptop, computer, sitting&#10;&#10;Description automatically generated">
            <a:extLst>
              <a:ext uri="{FF2B5EF4-FFF2-40B4-BE49-F238E27FC236}">
                <a16:creationId xmlns:a16="http://schemas.microsoft.com/office/drawing/2014/main" id="{E0429ADF-EB1A-8C47-894B-5FE8E21443FF}"/>
              </a:ext>
            </a:extLst>
          </p:cNvPr>
          <p:cNvPicPr>
            <a:picLocks noChangeAspect="1"/>
          </p:cNvPicPr>
          <p:nvPr/>
        </p:nvPicPr>
        <p:blipFill>
          <a:blip r:embed="rId5"/>
          <a:stretch>
            <a:fillRect/>
          </a:stretch>
        </p:blipFill>
        <p:spPr>
          <a:xfrm>
            <a:off x="6600621" y="4516786"/>
            <a:ext cx="3581400" cy="1638300"/>
          </a:xfrm>
          <a:prstGeom prst="rect">
            <a:avLst/>
          </a:prstGeom>
        </p:spPr>
      </p:pic>
    </p:spTree>
    <p:extLst>
      <p:ext uri="{BB962C8B-B14F-4D97-AF65-F5344CB8AC3E}">
        <p14:creationId xmlns:p14="http://schemas.microsoft.com/office/powerpoint/2010/main" val="5786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3AB8245-EFEC-284F-8FCE-081525721785}"/>
              </a:ext>
            </a:extLst>
          </p:cNvPr>
          <p:cNvPicPr>
            <a:picLocks noChangeAspect="1"/>
          </p:cNvPicPr>
          <p:nvPr/>
        </p:nvPicPr>
        <p:blipFill>
          <a:blip r:embed="rId2"/>
          <a:stretch>
            <a:fillRect/>
          </a:stretch>
        </p:blipFill>
        <p:spPr>
          <a:xfrm>
            <a:off x="0" y="0"/>
            <a:ext cx="3164365" cy="6858000"/>
          </a:xfrm>
          <a:prstGeom prst="rect">
            <a:avLst/>
          </a:prstGeom>
        </p:spPr>
      </p:pic>
      <p:pic>
        <p:nvPicPr>
          <p:cNvPr id="9" name="Picture 8" descr="A close up of a box&#10;&#10;Description automatically generated">
            <a:extLst>
              <a:ext uri="{FF2B5EF4-FFF2-40B4-BE49-F238E27FC236}">
                <a16:creationId xmlns:a16="http://schemas.microsoft.com/office/drawing/2014/main" id="{930633DC-CE61-A548-880D-D5C09FA25A34}"/>
              </a:ext>
            </a:extLst>
          </p:cNvPr>
          <p:cNvPicPr>
            <a:picLocks noChangeAspect="1"/>
          </p:cNvPicPr>
          <p:nvPr/>
        </p:nvPicPr>
        <p:blipFill>
          <a:blip r:embed="rId3"/>
          <a:stretch>
            <a:fillRect/>
          </a:stretch>
        </p:blipFill>
        <p:spPr>
          <a:xfrm>
            <a:off x="9027637" y="1321270"/>
            <a:ext cx="3018564" cy="3711349"/>
          </a:xfrm>
          <a:prstGeom prst="rect">
            <a:avLst/>
          </a:prstGeom>
        </p:spPr>
      </p:pic>
      <p:pic>
        <p:nvPicPr>
          <p:cNvPr id="10" name="Graphic 9" descr="Document">
            <a:extLst>
              <a:ext uri="{FF2B5EF4-FFF2-40B4-BE49-F238E27FC236}">
                <a16:creationId xmlns:a16="http://schemas.microsoft.com/office/drawing/2014/main" id="{B2895A02-57F7-2944-A847-2F43B522A6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92241" y="2398240"/>
            <a:ext cx="1337181" cy="1337181"/>
          </a:xfrm>
          <a:prstGeom prst="rect">
            <a:avLst/>
          </a:prstGeom>
        </p:spPr>
      </p:pic>
      <p:pic>
        <p:nvPicPr>
          <p:cNvPr id="17" name="Graphic 16" descr="Document">
            <a:extLst>
              <a:ext uri="{FF2B5EF4-FFF2-40B4-BE49-F238E27FC236}">
                <a16:creationId xmlns:a16="http://schemas.microsoft.com/office/drawing/2014/main" id="{84DEA377-7025-0844-9DC2-5537A69EB8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6301" y="2343567"/>
            <a:ext cx="1337182" cy="1337182"/>
          </a:xfrm>
          <a:prstGeom prst="rect">
            <a:avLst/>
          </a:prstGeom>
        </p:spPr>
      </p:pic>
      <p:sp>
        <p:nvSpPr>
          <p:cNvPr id="12" name="TextBox 11">
            <a:extLst>
              <a:ext uri="{FF2B5EF4-FFF2-40B4-BE49-F238E27FC236}">
                <a16:creationId xmlns:a16="http://schemas.microsoft.com/office/drawing/2014/main" id="{E6C97010-2DE8-164E-A4FF-487C9249B141}"/>
              </a:ext>
            </a:extLst>
          </p:cNvPr>
          <p:cNvSpPr txBox="1"/>
          <p:nvPr/>
        </p:nvSpPr>
        <p:spPr>
          <a:xfrm>
            <a:off x="7748519" y="1974235"/>
            <a:ext cx="8002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Object</a:t>
            </a:r>
          </a:p>
        </p:txBody>
      </p:sp>
      <p:sp>
        <p:nvSpPr>
          <p:cNvPr id="20" name="TextBox 19">
            <a:extLst>
              <a:ext uri="{FF2B5EF4-FFF2-40B4-BE49-F238E27FC236}">
                <a16:creationId xmlns:a16="http://schemas.microsoft.com/office/drawing/2014/main" id="{9F03742C-E2BF-BE45-BD6B-DE31F97E2D3A}"/>
              </a:ext>
            </a:extLst>
          </p:cNvPr>
          <p:cNvSpPr txBox="1"/>
          <p:nvPr/>
        </p:nvSpPr>
        <p:spPr>
          <a:xfrm>
            <a:off x="3106301" y="1974235"/>
            <a:ext cx="19094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State of the Object</a:t>
            </a:r>
          </a:p>
        </p:txBody>
      </p:sp>
      <p:sp>
        <p:nvSpPr>
          <p:cNvPr id="23" name="Left Arrow 22">
            <a:extLst>
              <a:ext uri="{FF2B5EF4-FFF2-40B4-BE49-F238E27FC236}">
                <a16:creationId xmlns:a16="http://schemas.microsoft.com/office/drawing/2014/main" id="{79BD64AA-C226-744E-AEBB-0A2289AFEC69}"/>
              </a:ext>
            </a:extLst>
          </p:cNvPr>
          <p:cNvSpPr/>
          <p:nvPr/>
        </p:nvSpPr>
        <p:spPr>
          <a:xfrm>
            <a:off x="4499760" y="2838231"/>
            <a:ext cx="306045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Tree>
    <p:extLst>
      <p:ext uri="{BB962C8B-B14F-4D97-AF65-F5344CB8AC3E}">
        <p14:creationId xmlns:p14="http://schemas.microsoft.com/office/powerpoint/2010/main" val="314041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1B36-DA9B-8445-B6F0-B251F79D44E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REST</a:t>
            </a:r>
          </a:p>
        </p:txBody>
      </p:sp>
      <p:sp>
        <p:nvSpPr>
          <p:cNvPr id="3" name="Subtitle 2">
            <a:extLst>
              <a:ext uri="{FF2B5EF4-FFF2-40B4-BE49-F238E27FC236}">
                <a16:creationId xmlns:a16="http://schemas.microsoft.com/office/drawing/2014/main" id="{DB72D01C-26FB-A34A-BFA0-7FE41D3A810F}"/>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REST is acronym for </a:t>
            </a:r>
            <a:r>
              <a:rPr lang="en-US" b="1" dirty="0">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presentational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tate </a:t>
            </a: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ransfer. </a:t>
            </a:r>
            <a:r>
              <a:rPr lang="en-US" dirty="0"/>
              <a:t>It is architectural style for </a:t>
            </a:r>
            <a:r>
              <a:rPr lang="en-US" b="1" dirty="0"/>
              <a:t>distributed hypermedia systems</a:t>
            </a:r>
            <a:r>
              <a:rPr lang="en-US" dirty="0"/>
              <a:t> and was first presented by Roy Fielding in 2000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957462"/>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242841"/>
      </a:dk2>
      <a:lt2>
        <a:srgbClr val="E8E7E2"/>
      </a:lt2>
      <a:accent1>
        <a:srgbClr val="8891D5"/>
      </a:accent1>
      <a:accent2>
        <a:srgbClr val="6DA0CB"/>
      </a:accent2>
      <a:accent3>
        <a:srgbClr val="6EADB1"/>
      </a:accent3>
      <a:accent4>
        <a:srgbClr val="61B495"/>
      </a:accent4>
      <a:accent5>
        <a:srgbClr val="6BB47B"/>
      </a:accent5>
      <a:accent6>
        <a:srgbClr val="72B461"/>
      </a:accent6>
      <a:hlink>
        <a:srgbClr val="8A8453"/>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236</TotalTime>
  <Words>880</Words>
  <Application>Microsoft Macintosh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Avenir Next LT Pro</vt:lpstr>
      <vt:lpstr>Calibri</vt:lpstr>
      <vt:lpstr>Times New Roman</vt:lpstr>
      <vt:lpstr>AccentBoxVTI</vt:lpstr>
      <vt:lpstr>INTRODUCTION</vt:lpstr>
      <vt:lpstr>COURSE SECTION</vt:lpstr>
      <vt:lpstr>Web Services</vt:lpstr>
      <vt:lpstr>PowerPoint Presentation</vt:lpstr>
      <vt:lpstr>PowerPoint Presentation</vt:lpstr>
      <vt:lpstr>Web Services Characteristics</vt:lpstr>
      <vt:lpstr>PowerPoint Presentation</vt:lpstr>
      <vt:lpstr>PowerPoint Presentation</vt:lpstr>
      <vt:lpstr>REST</vt:lpstr>
      <vt:lpstr>More on REST</vt:lpstr>
      <vt:lpstr>REST and HTTP</vt:lpstr>
      <vt:lpstr>HTTP</vt:lpstr>
      <vt:lpstr>HTTP Request / Response</vt:lpstr>
      <vt:lpstr>Resources:</vt:lpstr>
      <vt:lpstr>The Anatomy Of A Request</vt:lpstr>
      <vt:lpstr>01 – The Endpoint</vt:lpstr>
      <vt:lpstr>Resources Methods:</vt:lpstr>
      <vt:lpstr>More on REST methods</vt:lpstr>
      <vt:lpstr>PowerPoint Presentation</vt:lpstr>
      <vt:lpstr>Header</vt:lpstr>
      <vt:lpstr>The Body (Data)</vt:lpstr>
      <vt:lpstr>HTTP Status Codes And Error Messages </vt:lpstr>
      <vt:lpstr>PowerPoint Presentation</vt:lpstr>
      <vt:lpstr>Authentication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Khaleq Sakhi Hamdam</dc:creator>
  <cp:lastModifiedBy>Khaleq Sakhi Hamdam</cp:lastModifiedBy>
  <cp:revision>4</cp:revision>
  <dcterms:created xsi:type="dcterms:W3CDTF">2020-04-10T10:30:23Z</dcterms:created>
  <dcterms:modified xsi:type="dcterms:W3CDTF">2020-04-11T03:26:26Z</dcterms:modified>
</cp:coreProperties>
</file>