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9"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0" timeString="2024-02-13T23:40:14.735"/>
    </inkml:context>
    <inkml:brush xml:id="br0">
      <inkml:brushProperty name="width" value="0.05292" units="cm"/>
      <inkml:brushProperty name="height" value="0.05292" units="cm"/>
      <inkml:brushProperty name="color" value="#FF0000"/>
    </inkml:brush>
  </inkml:definitions>
  <inkml:trace contextRef="#ctx0" brushRef="#br0">27905 7876 0,'-9'-9'78,"-26"9"-47,-80-18 1,-79-17-1,176 35-15,-8 0-1,-18 0 1,-141 0-1,-45 0 1,-114-18 31,274 18-31,17-17-1,-9-27 16,44 44-15,-8-27 281,0-87-266,70-142-15,132 26 31,-141 204-32,-8-18 1,-18 35 62,-9-17-62,35-10-1,27-61 1,-45 71 0,1 8-16,-9 18 15,-1-26 63,28-9-62,-27 17 0,-1 18 15,10 0-16,-9 0 220,8 9-188,-8 0-32,9 17 32,35 9-31,-9 53 31,-35 9-16,44 97 0,-44-123-15,-9-62-16,17 8 15,-8 54 1,-9-9 0,35 17-1,-8 9 1,-27-61 0,61 61-1,-43-62 1,0 19-1,-18-10 1,0 18 0,9-36-1,-9 27 1,17-17-16,-17-18 16,9 61 15,9 10 0,-10-10-15,-8-43-16,0 8 31,0 36 0,18-36-15,-18-9-1,0 27 17,27 27-1,-27-151 375,0-141-375,0 168-15,0-79 0,0 105-1,0-8 63,-9-36-46,0-70-1,-9 17 0,1 71-15,17 35 15,0-35 16,-9 35-31,9-17-1,-44-18 1,44 17 15,-53-8 47,44 8-47,-17-43 1,26 43-32,-18-43 31,9 61-15,-9-62-1,10 36 32,8 26-47,-27-70 47,10 53-16,8 8-31,-9 0 63,-8-70-32,-10 62 0,-8-27 63,44 44-78,-26-62 15,17 63 0,-9 8 453,9 0-437,-17 17 125,-18-8-156,0 35-1,-9-17 17,35-1-1,-8 0 78,8-8-93,9-9-16,-17 9 16,8-10-1,-61 63 1,70-62-1,-9 0-15,10 35 47,-10-36-15,9 10-1,0-9-16,-61 61 17,43-61-17,1 18 1,-9-1 0,17-17-1,9 9 1,0-10-1,-8 19 48,8-1-47,-35 10 15,35-19 16,-9-8-47,-8 44 31,-9-9 0,-18-9 0,53 18 141,-9-44-140,-9 9 14,1 8-14,-1-26-17,-123 44 17,194-44 327,264-8-328,-61 8 0,-106 0 1,-62 0-32,-17 0 0,123 0 31,-62 0 0,-70 0-15,44 0-1,35-18 17,-106 18-17,18 0 1,-27 0 0,27 0-1,18 0 1,35 0 31,-36 0-16,-61 0-31,9 0 94,-18 18 46,-89-18-124,-202 17 15,9 1 0,71-1 16,113-17-31,-104 0 15,122 0-15,-34 0 15,34 0 0,36-8-15,-35 8 15,61 0-15,27 0 140,273 0-125,-141 0-15,150 0 0,71 8 15,-177 37-16,-70-45 1,-18 0 0,-53 0-1,-26 0 32,-10 0 31,1 0-46,-150 0 77,88 0-93,-167 0-1,131 0 1,19 0-16,-9 0 15,-18 0 1,-18 0-16,-176 35 16,159-18 31,-142-17-16,27 0-16,106 0 32,115 0-31,17 0 0,71 9 140,202-9-125,-176 0-15,424 0 15,-398 0-15,54 0-1,-106 0 1,141 0-1,-177 0 1,-8 0 15,-9 18-15,70-18 15,-70 0-15,8 0 78,-52 0-48,-88 0-14,52 0-17,-132 0 17,133 0-32,8 0 15,-9 0-15,-105 0 16,8 0 15,142 0-15,8 0-16,-8 0 15,17 0-15,-35 0 47,167 0 94,1 0-126,-36 0-15,-44 0 0,318 0 32,-98 0-17,-114 0 1,0 0-16,35 0 16,-158 0-1,-1 0-15,1 0 16,70 0 15,-124 0 141,-17 0-156,0 0-16,-26 0 15,-204 0 1,-105 0 15,141 0-15,114 0-1,-202 0 1,176-9 15,-53-9 0,53 18 16,9-35-31,-88 35 15,158-9-15,27 9 31,35-17 187,62 8-31,115-9-156,70 1-31,-70 17 15,-63-18 0,-96 18 0,35 0 48,-35 0-64,71 0 16,-27 0 16,35 0-31,203 9 15,-247 0 16,-27 8-16,-17 10-15,0-18 0,-158 35-1,-116-44 16,116 0-15,-89 0 15,176 0 16,62 0-16,27 0 157,35 0-172,238-18 15,-141-26-16,97 35 17,-230 9-17,1 0 63,-124 0 47,-167 0-78,88 0-15,158 0-1,-43 0 0,8 0 0,44 0 297,-35 0-296,44 0-1,-8 0 203,17-18-124,9 10-63,44 8 31,-45-27-63,10-8-15,-9 26 16,8-9-16,-8-8 16,27-97 15,-36 105-31,0-9 0,0 19 31,8 8 141,10 0 125,-9 0 15,0 17 63,-9-26-328,26-43-31,-26 43-1,88-62 1,-52 53 0,25-70-1,-34 71 1,26-10 15,0-8 0,8-27 1,-43 45-32,-9-10 15,17 1 1,-8 17 0,35-88 30,-53 88-46,9 9 16,8 0 78,63-71-63,-1-34 0,-70 87 47,8 18-46,-61 115 15,18-80-32,8-9-15,-52 27 16,52-35-16,-8 26 15,-89 106 1,80-124 0,-36 63-1,-70 69 17,88-96-17,18 9 16,35-63-15,-27 10 109,1-18-109,8-35-1,18 26-15,0-17 16,0-27 0,0 0-1,71-133 1,-45 151-1,1-18 1,-10 44 31,36 27 78,-53-9-109,0 70-1,-44 36 1,-176 123-1,114-150 1,-44 36 15,132-98-15,1-26 125,-19 0-95,36-17-46,0-10 0,0 1 0,194-186 47,62 62-15,-229 132-1,-10 18 47,19 0-47,-36 18 32,0 9-48,-36 25-15,-70 10 16,27-9-16,35-18 16,9-17-16,8 8 15,10-26-15,8 18 16,-53 9 15,62-63 110,229-202-110,-96 194-15,34-35 15,-158 43-16,-9 28-15,27 25 110,-27 63-79,-45-45-31,-43 44 16,-132 80 15,193-133-15,10-8 15,8-71 78,9-9-93,0 10-16,79-63 15,-8 80 1,326-204 31,-362 213-47,-26 17 16,8-8 124,-8 17 95,-9 44-189,-150 114-14,124-149-17,-265 159 17,238-142-32,-44 80 0,70-106 15,-8 9 1,17-9 15,10 0 63,-10-97-63,230-88 0,52-18 1,-220 185-32,36-35 0,-19 36 15,19-19 1,-54-17 15,27 27 0,-9 0-15,-35 26 109,-9 70-63,-18-52-46,-34 17 0,-81 36-1,63-36 1,-54 79 0,36-52-1,35-35 1,44-19-1,-8-8 79,8-8-63,9-19-15,0-26 0,256-255-1,-168 202 1,18 18 0,70 8 15,-167 80 0,17 0 16,18 0 0,-44 27 0,-35 61-16,9-62-31,-10-17 16,-140 150-1,53-62 1,70-71-16,-71 54 15,80-27 1,-27-36-16,-193 133 31,211-106 16,27-44 94,26-44-94,299-167-32,-246 175 1,-26 27-16,26-26 16,0 18-1,8-19 1,45-52 31,-97 44-16,9 44 47,17 9-47,-17 0-15,-18-1-16,0 19 16,-45 193 15,-246 45 0,247-212-31,27-44 16,-27 35-1,35-27-15,-18-8 0,-17 18 32,18-1-17,-27-8 16,18-18 126,35-53-142,44-35-15,17 8 16,257-149 0,-186 114-1,18 36 1,-53 44-1,27-45 1,-98 72 0,-8-10-1,8-26-15,-8 35 16,17-17 125,89-10-110,-98 36-16,-17 0 32,0 9-15,8 0 77,-78 17-78,52-26-15,-27 44-16,10-44 15,0 0-15,-10 18 16,-8 0-16,35-9 16,-17-9-16,-9 0 15,-10 26 1,37-26 0,-19 0 124,27-9-124,0-17-1,177-89 1,-45 53 31,-123 62-16,8 0 0,-17-9 32,-220 54-32,140-1 0,72-44 157,8-62-172,53 35-1,185-52 1,-212 79-1,18-62 17,-44 80 93,-53 70-94,45-88-15,-178 88 15,142-70-31,27 9 31,17-10-15,0-26 77,8-17-77,54 8-16,-9-8 16,44-18-16,-26 8 15,34 10 1,-96 8 0,9 9 15,-9 9 78,-212 115-78,150-88-31,-97 26 32,115-1-1,26-87 110,247-124-110,-79 89-16,-150 70 345,17 106-329,-26 141 0,-9-133-15,9 160 0,0-124-1,0-62 16,-17-71 126,-10-131-142,27-248 17,0 168-17,0 168 16,18 26 16,17 0-15,-8 123-1,-10 142 16,-17-151-32,0 10-15,0 52 32,0-96-17,0-36-15,0-9 31,0 36-15,0-27 0,0 9-1,0 0 1,0-9 0,0-36-1,0 1 1,0 27-1,0-28 17,0 1-17,0 62 17,0-62-17,0 17 1,0 9 15,0 9 0,0-35-15,0 44 0,0-35-1,0-9-15,0 70 31,0-53-15,0 1 0,0 8-16,0-8 15,0 34 17,0-34-32,0-10 15,18 10-15,-18-18 16,-18-80 171,18 54-171,0-28 0,0-140-1,0 141 1,0-26-1,0-19-15,0 28 16,0 8-16,0-27 16,0-175 15,0 149 0,0 18-31,0-221 47,0 300-31,-35-88-16,17 62 15,1-36-15,17 9 16,-18-79 0,0 88-1,1-44 1,17 159 124,0 26-124,0 1-16,0-1 16,0 35-16,0-61 0,0 26 31,0-35 16,0-44-47,0 17 15,0-8 1,0-27 93,-62-70-62,62 70-31,0-9-16,-35-43 16,35-142 15,0 194 0,9 35 94,8 27-109,1 62-16,-18-71 15,17 203 1,-17-203 0,18 27-16,-18-63 15,-18-16 79,18-36-94,-17-27 0,17 9 16,-18-97-1,18-79 1,0 194-1,0 0 1,0-26-16,0 43 0,0-17 47,0 53 31,0 0-47,0 8-15,0 19-16,0 17 16,18 44-1,-18 0 1,0-80-1,17 10 1,-17-19-16,0 10 0,-8-36 156,8-17-156,0 26 16,-9-61 0,9 43-16,0 10 15,-18-10 32,18 45 62,0 0-93,0 52-16,0-35 0,0 54 47,0-81 0,0 19-32,-9-27 79,-8-44-78,17-44-1,-18-142 17,18 186-17,0 0 17,0 62 61,0 43-77,0 28 0,0 193 15,0-159 0,-9-123 32,-8-114-32,-10-36 0,27 70 0,0 72-15,0-37 15,0 19-31,0 17 0,27 0 94,-27 18-78,35 18-16,-35-10 15,18 124 1,-18-26-1,0-106-15,0 17 16,0 54 0,0-71-1,-27-89 79,-43-184-63,70 237-15,0-61 0,0 79-1,0-9 1,35 115 109,-26 133-78,-9-213-47,0 27 15,17-35 1,-17-132 62,0 70-62,0-53-16,0 53 15,0-35-15,0-44 47,0 141 47,9 35-78,-9 61-1,35 151 16,-17-247-31,-62-124 94,44 54-78,-18-10-1,18-96 17,0 158-17,9 53 79,-9 0-78,0 97-1,0-18 1,9-114 0,-9-53 77,0 9-77,0 17-16,0-8 16,0-9-1,0-10 1,0-34-1,0 61 1,0 27 78,0 18-63,35 105 0,-35-150 63,-17-61-47,17 8-16,0 63-15,0 25 78,17 10-79,-17 61 1,27 27 15,-10-98-31,-17-52 63,0 17-48,0-35-15,0-35 16,0 0-1,44-9 1,-35 88 31,35 36 15,-26-10-46,-18 10 0,9 17-16,-9-27 15,0 80 17,0-88-32,17 9 15,-17-27 63,0-141-46,0 115-17,0-9 32,0 53 0,0 141-16,0-89-15,0-25-16,0-19 31,-35 1 47,9-36-47,26 1-31,-9-36 0,-9 9 32,18 79 30,0-18-46,0 19-1,0 34-15,0-8 16,0-9-16,-17 35 16,17-123 77,0-71-61,0 80-32,0 17 0,0-9 15,0 80 157,0-36-156,0 1-16,0 34 15,0-43 1,0-9-16,-9 0 94,26 17 343,45 18-405,-44-35-17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B20D3B-54CF-4F28-A8CD-4121C161A076}"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199639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224237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161702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892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3699551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B20D3B-54CF-4F28-A8CD-4121C161A076}"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75330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B20D3B-54CF-4F28-A8CD-4121C161A076}"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2683477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0D3B-54CF-4F28-A8CD-4121C161A076}"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345262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0D3B-54CF-4F28-A8CD-4121C161A076}"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57696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0D3B-54CF-4F28-A8CD-4121C161A076}"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221265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20D3B-54CF-4F28-A8CD-4121C161A076}"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6047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93192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20D3B-54CF-4F28-A8CD-4121C161A076}"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351258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20D3B-54CF-4F28-A8CD-4121C161A076}"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258436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20D3B-54CF-4F28-A8CD-4121C161A076}"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15401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15117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20D3B-54CF-4F28-A8CD-4121C161A076}"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005D6-B881-4887-AB32-489E5575FD0B}" type="slidenum">
              <a:rPr lang="en-US" smtClean="0"/>
              <a:t>‹#›</a:t>
            </a:fld>
            <a:endParaRPr lang="en-US"/>
          </a:p>
        </p:txBody>
      </p:sp>
    </p:spTree>
    <p:extLst>
      <p:ext uri="{BB962C8B-B14F-4D97-AF65-F5344CB8AC3E}">
        <p14:creationId xmlns:p14="http://schemas.microsoft.com/office/powerpoint/2010/main" val="428383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2B20D3B-54CF-4F28-A8CD-4121C161A076}" type="datetimeFigureOut">
              <a:rPr lang="en-US" smtClean="0"/>
              <a:t>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C0005D6-B881-4887-AB32-489E5575FD0B}" type="slidenum">
              <a:rPr lang="en-US" smtClean="0"/>
              <a:t>‹#›</a:t>
            </a:fld>
            <a:endParaRPr lang="en-US"/>
          </a:p>
        </p:txBody>
      </p:sp>
    </p:spTree>
    <p:extLst>
      <p:ext uri="{BB962C8B-B14F-4D97-AF65-F5344CB8AC3E}">
        <p14:creationId xmlns:p14="http://schemas.microsoft.com/office/powerpoint/2010/main" val="2735326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bin"/><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bin"/><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5FF9-A508-37A8-2E91-75828C3C8DB2}"/>
              </a:ext>
            </a:extLst>
          </p:cNvPr>
          <p:cNvSpPr>
            <a:spLocks noGrp="1"/>
          </p:cNvSpPr>
          <p:nvPr>
            <p:ph type="ctrTitle"/>
          </p:nvPr>
        </p:nvSpPr>
        <p:spPr/>
        <p:txBody>
          <a:bodyPr>
            <a:normAutofit/>
          </a:bodyPr>
          <a:lstStyle/>
          <a:p>
            <a:r>
              <a:rPr lang="en-US" b="1" i="0" dirty="0">
                <a:effectLst/>
                <a:latin typeface="-apple-system"/>
              </a:rPr>
              <a:t>FP-growth algorithm</a:t>
            </a:r>
            <a:endParaRPr lang="en-US" dirty="0"/>
          </a:p>
        </p:txBody>
      </p:sp>
      <p:sp>
        <p:nvSpPr>
          <p:cNvPr id="3" name="Subtitle 2">
            <a:extLst>
              <a:ext uri="{FF2B5EF4-FFF2-40B4-BE49-F238E27FC236}">
                <a16:creationId xmlns:a16="http://schemas.microsoft.com/office/drawing/2014/main" id="{AFDB5F33-813A-EED7-DBDA-66F44F1DC20C}"/>
              </a:ext>
            </a:extLst>
          </p:cNvPr>
          <p:cNvSpPr>
            <a:spLocks noGrp="1"/>
          </p:cNvSpPr>
          <p:nvPr>
            <p:ph type="subTitle" idx="1"/>
          </p:nvPr>
        </p:nvSpPr>
        <p:spPr/>
        <p:txBody>
          <a:bodyPr/>
          <a:lstStyle/>
          <a:p>
            <a:r>
              <a:rPr lang="en-US" b="1" i="0" dirty="0">
                <a:solidFill>
                  <a:srgbClr val="242424"/>
                </a:solidFill>
                <a:effectLst/>
                <a:latin typeface="sohne"/>
              </a:rPr>
              <a:t>Association Rule</a:t>
            </a:r>
          </a:p>
        </p:txBody>
      </p:sp>
    </p:spTree>
    <p:extLst>
      <p:ext uri="{BB962C8B-B14F-4D97-AF65-F5344CB8AC3E}">
        <p14:creationId xmlns:p14="http://schemas.microsoft.com/office/powerpoint/2010/main" val="31318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1178-FCDF-D625-1A2F-3EA728F674F9}"/>
              </a:ext>
            </a:extLst>
          </p:cNvPr>
          <p:cNvSpPr>
            <a:spLocks noGrp="1"/>
          </p:cNvSpPr>
          <p:nvPr>
            <p:ph type="title"/>
          </p:nvPr>
        </p:nvSpPr>
        <p:spPr/>
        <p:txBody>
          <a:bodyPr>
            <a:noAutofit/>
          </a:bodyPr>
          <a:lstStyle/>
          <a:p>
            <a:r>
              <a:rPr lang="en-US" sz="2800" b="0" i="0" dirty="0">
                <a:solidFill>
                  <a:schemeClr val="tx1"/>
                </a:solidFill>
                <a:effectLst/>
                <a:latin typeface="-apple-system"/>
              </a:rPr>
              <a:t>Similarly, the next step will add the following item from the list to the FP-tree as shown above:</a:t>
            </a:r>
            <a:endParaRPr lang="en-US" sz="4400" dirty="0">
              <a:solidFill>
                <a:schemeClr val="tx1"/>
              </a:solidFill>
            </a:endParaRPr>
          </a:p>
        </p:txBody>
      </p:sp>
      <p:sp>
        <p:nvSpPr>
          <p:cNvPr id="4" name="Text Placeholder 3">
            <a:extLst>
              <a:ext uri="{FF2B5EF4-FFF2-40B4-BE49-F238E27FC236}">
                <a16:creationId xmlns:a16="http://schemas.microsoft.com/office/drawing/2014/main" id="{868574F6-FD93-57EF-8C39-3900B264FB6E}"/>
              </a:ext>
            </a:extLst>
          </p:cNvPr>
          <p:cNvSpPr>
            <a:spLocks noGrp="1"/>
          </p:cNvSpPr>
          <p:nvPr>
            <p:ph type="body" sz="half" idx="2"/>
          </p:nvPr>
        </p:nvSpPr>
        <p:spPr>
          <a:xfrm>
            <a:off x="838994" y="5288116"/>
            <a:ext cx="10514012" cy="1336204"/>
          </a:xfrm>
        </p:spPr>
        <p:txBody>
          <a:bodyPr>
            <a:noAutofit/>
          </a:bodyPr>
          <a:lstStyle/>
          <a:p>
            <a:r>
              <a:rPr kumimoji="0" lang="en-US" altLang="en-US" sz="2400" b="1" i="0" u="none" strike="noStrike" cap="none" normalizeH="0" baseline="0" dirty="0">
                <a:ln>
                  <a:noFill/>
                </a:ln>
                <a:solidFill>
                  <a:srgbClr val="FF0000"/>
                </a:solidFill>
                <a:effectLst/>
                <a:latin typeface="-apple-system"/>
              </a:rPr>
              <a:t>Note</a:t>
            </a:r>
            <a:r>
              <a:rPr kumimoji="0" lang="en-US" altLang="en-US" sz="2400" b="0" i="0" u="none" strike="noStrike" cap="none" normalizeH="0" baseline="0" dirty="0">
                <a:ln>
                  <a:noFill/>
                </a:ln>
                <a:solidFill>
                  <a:srgbClr val="FF0000"/>
                </a:solidFill>
                <a:effectLst/>
                <a:latin typeface="-apple-system"/>
              </a:rPr>
              <a:t>: </a:t>
            </a:r>
            <a:r>
              <a:rPr kumimoji="0" lang="en-US" altLang="en-US" sz="2400" b="0" i="0" u="none" strike="noStrike" cap="none" normalizeH="0" baseline="0" dirty="0">
                <a:ln>
                  <a:noFill/>
                </a:ln>
                <a:solidFill>
                  <a:schemeClr val="tx1"/>
                </a:solidFill>
                <a:effectLst/>
                <a:latin typeface="-apple-system"/>
              </a:rPr>
              <a:t>As we add the same element to the tree, we increment the support. But after item </a:t>
            </a:r>
            <a:r>
              <a:rPr kumimoji="0" lang="en-US" altLang="en-US" sz="2400" b="0" i="0" u="none" strike="noStrike" cap="none" normalizeH="0" baseline="0" dirty="0">
                <a:ln>
                  <a:noFill/>
                </a:ln>
                <a:solidFill>
                  <a:schemeClr val="tx1"/>
                </a:solidFill>
                <a:effectLst/>
                <a:latin typeface="Monaco"/>
              </a:rPr>
              <a:t>a</a:t>
            </a:r>
            <a:r>
              <a:rPr kumimoji="0" lang="en-US" altLang="en-US" sz="2400" b="0" i="0" u="none" strike="noStrike" cap="none" normalizeH="0" baseline="0" dirty="0">
                <a:ln>
                  <a:noFill/>
                </a:ln>
                <a:solidFill>
                  <a:schemeClr val="tx1"/>
                </a:solidFill>
                <a:effectLst/>
                <a:latin typeface="-apple-system"/>
              </a:rPr>
              <a:t> we created a new node for item </a:t>
            </a:r>
            <a:r>
              <a:rPr kumimoji="0" lang="en-US" altLang="en-US" sz="2400" b="0" i="0" u="none" strike="noStrike" cap="none" normalizeH="0" baseline="0" dirty="0">
                <a:ln>
                  <a:noFill/>
                </a:ln>
                <a:solidFill>
                  <a:schemeClr val="tx1"/>
                </a:solidFill>
                <a:effectLst/>
                <a:latin typeface="Monaco"/>
              </a:rPr>
              <a:t>b</a:t>
            </a:r>
            <a:r>
              <a:rPr kumimoji="0" lang="en-US" altLang="en-US" sz="2400" b="0" i="0" u="none" strike="noStrike" cap="none" normalizeH="0" baseline="0" dirty="0">
                <a:ln>
                  <a:noFill/>
                </a:ln>
                <a:solidFill>
                  <a:schemeClr val="tx1"/>
                </a:solidFill>
                <a:effectLst/>
                <a:latin typeface="-apple-system"/>
              </a:rPr>
              <a:t> because there was no item </a:t>
            </a:r>
            <a:r>
              <a:rPr kumimoji="0" lang="en-US" altLang="en-US" sz="2400" b="0" i="0" u="none" strike="noStrike" cap="none" normalizeH="0" baseline="0" dirty="0">
                <a:ln>
                  <a:noFill/>
                </a:ln>
                <a:solidFill>
                  <a:schemeClr val="tx1"/>
                </a:solidFill>
                <a:effectLst/>
                <a:latin typeface="Monaco"/>
              </a:rPr>
              <a:t>b</a:t>
            </a:r>
            <a:r>
              <a:rPr kumimoji="0" lang="en-US" altLang="en-US" sz="2400" b="0" i="0" u="none" strike="noStrike" cap="none" normalizeH="0" baseline="0" dirty="0">
                <a:ln>
                  <a:noFill/>
                </a:ln>
                <a:solidFill>
                  <a:schemeClr val="tx1"/>
                </a:solidFill>
                <a:effectLst/>
                <a:latin typeface="-apple-system"/>
              </a:rPr>
              <a:t> in our initial tree after item </a:t>
            </a:r>
            <a:r>
              <a:rPr kumimoji="0" lang="en-US" altLang="en-US" sz="2400" b="0" i="0" u="none" strike="noStrike" cap="none" normalizeH="0" baseline="0" dirty="0">
                <a:ln>
                  <a:noFill/>
                </a:ln>
                <a:solidFill>
                  <a:schemeClr val="tx1"/>
                </a:solidFill>
                <a:effectLst/>
                <a:latin typeface="Monaco"/>
              </a:rPr>
              <a:t>a</a:t>
            </a:r>
            <a:r>
              <a:rPr kumimoji="0" lang="en-US" altLang="en-US" sz="2400" b="0" i="0" u="none" strike="noStrike" cap="none" normalizeH="0" baseline="0" dirty="0">
                <a:ln>
                  <a:noFill/>
                </a:ln>
                <a:solidFill>
                  <a:schemeClr val="tx1"/>
                </a:solidFill>
                <a:effectLst/>
                <a:latin typeface="-apple-system"/>
              </a:rPr>
              <a:t>. And we have linked items </a:t>
            </a:r>
            <a:r>
              <a:rPr kumimoji="0" lang="en-US" altLang="en-US" sz="2400" b="0" i="0" u="none" strike="noStrike" cap="none" normalizeH="0" baseline="0" dirty="0">
                <a:ln>
                  <a:noFill/>
                </a:ln>
                <a:solidFill>
                  <a:schemeClr val="tx1"/>
                </a:solidFill>
                <a:effectLst/>
                <a:latin typeface="Monaco"/>
              </a:rPr>
              <a:t>m</a:t>
            </a:r>
            <a:r>
              <a:rPr kumimoji="0" lang="en-US" altLang="en-US" sz="2400" b="0" i="0" u="none" strike="noStrike" cap="none" normalizeH="0" baseline="0" dirty="0">
                <a:ln>
                  <a:noFill/>
                </a:ln>
                <a:solidFill>
                  <a:schemeClr val="tx1"/>
                </a:solidFill>
                <a:effectLst/>
                <a:latin typeface="-apple-system"/>
              </a:rPr>
              <a:t> together because this is the same element located in different subtrees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b="0" i="0" dirty="0">
              <a:solidFill>
                <a:schemeClr val="tx1"/>
              </a:solidFill>
              <a:effectLst/>
              <a:latin typeface="-apple-system"/>
            </a:endParaRPr>
          </a:p>
        </p:txBody>
      </p:sp>
      <p:pic>
        <p:nvPicPr>
          <p:cNvPr id="8" name="Picture Placeholder 7">
            <a:extLst>
              <a:ext uri="{FF2B5EF4-FFF2-40B4-BE49-F238E27FC236}">
                <a16:creationId xmlns:a16="http://schemas.microsoft.com/office/drawing/2014/main" id="{BE5AE043-DAF9-C060-9552-E71FE0A0437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420" t="6527" r="7395" b="7295"/>
          <a:stretch/>
        </p:blipFill>
        <p:spPr>
          <a:xfrm>
            <a:off x="839788" y="987425"/>
            <a:ext cx="10515600" cy="3379735"/>
          </a:xfrm>
        </p:spPr>
      </p:pic>
    </p:spTree>
    <p:extLst>
      <p:ext uri="{BB962C8B-B14F-4D97-AF65-F5344CB8AC3E}">
        <p14:creationId xmlns:p14="http://schemas.microsoft.com/office/powerpoint/2010/main" val="17072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1178-FCDF-D625-1A2F-3EA728F674F9}"/>
              </a:ext>
            </a:extLst>
          </p:cNvPr>
          <p:cNvSpPr>
            <a:spLocks noGrp="1"/>
          </p:cNvSpPr>
          <p:nvPr>
            <p:ph type="title"/>
          </p:nvPr>
        </p:nvSpPr>
        <p:spPr/>
        <p:txBody>
          <a:bodyPr>
            <a:noAutofit/>
          </a:bodyPr>
          <a:lstStyle/>
          <a:p>
            <a:r>
              <a:rPr lang="en-US" sz="2800" b="0" i="0" dirty="0">
                <a:solidFill>
                  <a:schemeClr val="tx1"/>
                </a:solidFill>
                <a:effectLst/>
                <a:latin typeface="-apple-system"/>
              </a:rPr>
              <a:t>Similarly, we add other items from the frequent items table to the FP-tree.</a:t>
            </a:r>
            <a:endParaRPr lang="en-US" sz="2800" dirty="0">
              <a:solidFill>
                <a:schemeClr val="tx1"/>
              </a:solidFill>
            </a:endParaRPr>
          </a:p>
        </p:txBody>
      </p:sp>
      <p:sp>
        <p:nvSpPr>
          <p:cNvPr id="4" name="Text Placeholder 3">
            <a:extLst>
              <a:ext uri="{FF2B5EF4-FFF2-40B4-BE49-F238E27FC236}">
                <a16:creationId xmlns:a16="http://schemas.microsoft.com/office/drawing/2014/main" id="{868574F6-FD93-57EF-8C39-3900B264FB6E}"/>
              </a:ext>
            </a:extLst>
          </p:cNvPr>
          <p:cNvSpPr>
            <a:spLocks noGrp="1"/>
          </p:cNvSpPr>
          <p:nvPr>
            <p:ph type="body" sz="half" idx="2"/>
          </p:nvPr>
        </p:nvSpPr>
        <p:spPr>
          <a:xfrm>
            <a:off x="838994" y="5288116"/>
            <a:ext cx="10514012" cy="1336204"/>
          </a:xfrm>
        </p:spPr>
        <p:txBody>
          <a:bodyPr>
            <a:noAutofit/>
          </a:bodyPr>
          <a:lstStyle/>
          <a:p>
            <a:r>
              <a:rPr lang="en-US" sz="2800" b="0" i="0" dirty="0">
                <a:solidFill>
                  <a:schemeClr val="tx1"/>
                </a:solidFill>
                <a:effectLst/>
                <a:latin typeface="-apple-system"/>
              </a:rPr>
              <a:t>The FP tree is ready. Based on this tree, the FP-growth algorithm can create different association rules.</a:t>
            </a:r>
            <a:endParaRPr lang="en-US" sz="2400" b="0" i="0" dirty="0">
              <a:solidFill>
                <a:schemeClr val="tx1"/>
              </a:solidFill>
              <a:effectLst/>
              <a:latin typeface="-apple-system"/>
            </a:endParaRPr>
          </a:p>
        </p:txBody>
      </p:sp>
      <p:pic>
        <p:nvPicPr>
          <p:cNvPr id="7" name="Picture Placeholder 6">
            <a:extLst>
              <a:ext uri="{FF2B5EF4-FFF2-40B4-BE49-F238E27FC236}">
                <a16:creationId xmlns:a16="http://schemas.microsoft.com/office/drawing/2014/main" id="{A55AC18A-4EA8-915D-C7DF-756BC92140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768" t="798" r="9742" b="-2353"/>
          <a:stretch/>
        </p:blipFill>
        <p:spPr>
          <a:xfrm>
            <a:off x="839788" y="487681"/>
            <a:ext cx="10515600" cy="3879480"/>
          </a:xfrm>
        </p:spPr>
      </p:pic>
    </p:spTree>
    <p:extLst>
      <p:ext uri="{BB962C8B-B14F-4D97-AF65-F5344CB8AC3E}">
        <p14:creationId xmlns:p14="http://schemas.microsoft.com/office/powerpoint/2010/main" val="112979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0DF1-6A85-F644-6DC8-E35DA1D05C15}"/>
              </a:ext>
            </a:extLst>
          </p:cNvPr>
          <p:cNvSpPr>
            <a:spLocks noGrp="1"/>
          </p:cNvSpPr>
          <p:nvPr>
            <p:ph type="title"/>
          </p:nvPr>
        </p:nvSpPr>
        <p:spPr/>
        <p:txBody>
          <a:bodyPr>
            <a:normAutofit/>
          </a:bodyPr>
          <a:lstStyle/>
          <a:p>
            <a:pPr algn="l"/>
            <a:r>
              <a:rPr lang="en-US" b="1" i="0" dirty="0">
                <a:effectLst/>
                <a:latin typeface="-apple-system"/>
              </a:rPr>
              <a:t>Building association rules</a:t>
            </a:r>
          </a:p>
        </p:txBody>
      </p:sp>
      <p:sp>
        <p:nvSpPr>
          <p:cNvPr id="3" name="Content Placeholder 2">
            <a:extLst>
              <a:ext uri="{FF2B5EF4-FFF2-40B4-BE49-F238E27FC236}">
                <a16:creationId xmlns:a16="http://schemas.microsoft.com/office/drawing/2014/main" id="{B1F710F7-F667-30F6-0551-0A5120C6CF44}"/>
              </a:ext>
            </a:extLst>
          </p:cNvPr>
          <p:cNvSpPr>
            <a:spLocks noGrp="1"/>
          </p:cNvSpPr>
          <p:nvPr>
            <p:ph idx="1"/>
          </p:nvPr>
        </p:nvSpPr>
        <p:spPr/>
        <p:txBody>
          <a:bodyPr anchor="ctr">
            <a:normAutofit/>
          </a:bodyPr>
          <a:lstStyle/>
          <a:p>
            <a:pPr marL="0" indent="0">
              <a:buNone/>
            </a:pPr>
            <a:r>
              <a:rPr lang="en-US" sz="3200" b="0" i="0" dirty="0">
                <a:solidFill>
                  <a:schemeClr val="tx1"/>
                </a:solidFill>
                <a:effectLst/>
                <a:latin typeface="-apple-system"/>
              </a:rPr>
              <a:t>Once the FP-growth algorithm constructed the FP-tree, it can build different associations rules based on the minimum support value. It will take the item with the minor support count and trace that item through the FP-tree to achieve that goal.</a:t>
            </a:r>
            <a:endParaRPr lang="en-US" sz="3600" b="0" i="0" dirty="0">
              <a:solidFill>
                <a:schemeClr val="tx1"/>
              </a:solidFill>
              <a:effectLst/>
              <a:latin typeface="-apple-system"/>
            </a:endParaRPr>
          </a:p>
        </p:txBody>
      </p:sp>
    </p:spTree>
    <p:extLst>
      <p:ext uri="{BB962C8B-B14F-4D97-AF65-F5344CB8AC3E}">
        <p14:creationId xmlns:p14="http://schemas.microsoft.com/office/powerpoint/2010/main" val="196282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1178-FCDF-D625-1A2F-3EA728F674F9}"/>
              </a:ext>
            </a:extLst>
          </p:cNvPr>
          <p:cNvSpPr>
            <a:spLocks noGrp="1"/>
          </p:cNvSpPr>
          <p:nvPr>
            <p:ph type="title"/>
          </p:nvPr>
        </p:nvSpPr>
        <p:spPr>
          <a:xfrm>
            <a:off x="837406" y="3976819"/>
            <a:ext cx="10515600" cy="124116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pple-system"/>
              </a:rPr>
              <a:t>In our example, the item </a:t>
            </a:r>
            <a:r>
              <a:rPr kumimoji="0" lang="en-US" altLang="en-US" sz="2800" b="0" i="0" u="none" strike="noStrike" cap="none" normalizeH="0" baseline="0" dirty="0">
                <a:ln>
                  <a:noFill/>
                </a:ln>
                <a:solidFill>
                  <a:schemeClr val="tx1"/>
                </a:solidFill>
                <a:effectLst/>
                <a:latin typeface="Monaco"/>
              </a:rPr>
              <a:t>p</a:t>
            </a:r>
            <a:r>
              <a:rPr kumimoji="0" lang="en-US" altLang="en-US" sz="2800" b="0" i="0" u="none" strike="noStrike" cap="none" normalizeH="0" baseline="0" dirty="0">
                <a:ln>
                  <a:noFill/>
                </a:ln>
                <a:solidFill>
                  <a:schemeClr val="tx1"/>
                </a:solidFill>
                <a:effectLst/>
                <a:latin typeface="-apple-system"/>
              </a:rPr>
              <a:t> has the lowest support count, and the FP-growth algorithm will produce the following paths:</a:t>
            </a:r>
            <a:r>
              <a:rPr kumimoji="0" lang="en-US" altLang="en-US" sz="2800" b="0" i="0" u="none" strike="noStrike" cap="none" normalizeH="0" baseline="0" dirty="0">
                <a:ln>
                  <a:noFill/>
                </a:ln>
                <a:solidFill>
                  <a:schemeClr val="tx1"/>
                </a:solidFill>
                <a:effectLst/>
              </a:rPr>
              <a:t> </a:t>
            </a:r>
            <a:br>
              <a:rPr kumimoji="0" lang="en-US" altLang="en-US" sz="28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Monaco"/>
              </a:rPr>
              <a:t>{ {f, c, a, m, p : 2}, {c, b : 1} }</a:t>
            </a:r>
            <a:r>
              <a:rPr kumimoji="0" lang="en-US" altLang="en-US" sz="2800" b="0" i="0" u="none" strike="noStrike" cap="none" normalizeH="0" baseline="0" dirty="0">
                <a:ln>
                  <a:noFill/>
                </a:ln>
                <a:solidFill>
                  <a:schemeClr val="tx1"/>
                </a:solidFill>
                <a:effectLst/>
                <a:latin typeface="-apple-system"/>
              </a:rPr>
              <a:t>.</a:t>
            </a:r>
            <a:r>
              <a:rPr kumimoji="0" lang="en-US" altLang="en-US" sz="2800" b="0" i="0" u="none" strike="noStrike" cap="none" normalizeH="0" baseline="0" dirty="0">
                <a:ln>
                  <a:noFill/>
                </a:ln>
                <a:solidFill>
                  <a:schemeClr val="tx1"/>
                </a:solidFill>
                <a:effectLst/>
              </a:rPr>
              <a:t> </a:t>
            </a:r>
          </a:p>
        </p:txBody>
      </p:sp>
      <p:sp>
        <p:nvSpPr>
          <p:cNvPr id="4" name="Text Placeholder 3">
            <a:extLst>
              <a:ext uri="{FF2B5EF4-FFF2-40B4-BE49-F238E27FC236}">
                <a16:creationId xmlns:a16="http://schemas.microsoft.com/office/drawing/2014/main" id="{868574F6-FD93-57EF-8C39-3900B264FB6E}"/>
              </a:ext>
            </a:extLst>
          </p:cNvPr>
          <p:cNvSpPr>
            <a:spLocks noGrp="1"/>
          </p:cNvSpPr>
          <p:nvPr>
            <p:ph type="body" sz="half" idx="2"/>
          </p:nvPr>
        </p:nvSpPr>
        <p:spPr>
          <a:xfrm>
            <a:off x="838994" y="5288116"/>
            <a:ext cx="10514012" cy="1336204"/>
          </a:xfrm>
        </p:spPr>
        <p:txBody>
          <a:bodyPr>
            <a:normAutofit lnSpcReduction="10000"/>
          </a:bodyPr>
          <a:lstStyle/>
          <a:p>
            <a:pPr marL="0" indent="0" eaLnBrk="0" fontAlgn="base" hangingPunct="0">
              <a:lnSpc>
                <a:spcPct val="100000"/>
              </a:lnSpc>
              <a:spcBef>
                <a:spcPct val="0"/>
              </a:spcBef>
              <a:spcAft>
                <a:spcPct val="0"/>
              </a:spcAft>
              <a:buNone/>
            </a:pPr>
            <a:r>
              <a:rPr kumimoji="0" lang="en-US" altLang="en-US" sz="2800" b="0" i="0" u="none" strike="noStrike" cap="none" normalizeH="0" baseline="0" dirty="0">
                <a:ln>
                  <a:noFill/>
                </a:ln>
                <a:solidFill>
                  <a:srgbClr val="FF0000"/>
                </a:solidFill>
                <a:effectLst/>
                <a:latin typeface="-apple-system"/>
              </a:rPr>
              <a:t>Note: </a:t>
            </a:r>
            <a:r>
              <a:rPr kumimoji="0" lang="en-US" altLang="en-US" sz="2800" b="0" i="0" u="none" strike="noStrike" cap="none" normalizeH="0" baseline="0" dirty="0">
                <a:ln>
                  <a:noFill/>
                </a:ln>
                <a:solidFill>
                  <a:schemeClr val="tx1"/>
                </a:solidFill>
                <a:effectLst/>
                <a:latin typeface="-apple-system"/>
              </a:rPr>
              <a:t>The item </a:t>
            </a:r>
            <a:r>
              <a:rPr kumimoji="0" lang="en-US" altLang="en-US" sz="2800" b="0" i="0" u="none" strike="noStrike" cap="none" normalizeH="0" baseline="0" dirty="0">
                <a:ln>
                  <a:noFill/>
                </a:ln>
                <a:solidFill>
                  <a:schemeClr val="tx1"/>
                </a:solidFill>
                <a:effectLst/>
                <a:latin typeface="Monaco"/>
              </a:rPr>
              <a:t>p</a:t>
            </a:r>
            <a:r>
              <a:rPr kumimoji="0" lang="en-US" altLang="en-US" sz="2800" b="0" i="0" u="none" strike="noStrike" cap="none" normalizeH="0" baseline="0" dirty="0">
                <a:ln>
                  <a:noFill/>
                </a:ln>
                <a:solidFill>
                  <a:schemeClr val="tx1"/>
                </a:solidFill>
                <a:effectLst/>
                <a:latin typeface="-apple-system"/>
              </a:rPr>
              <a:t> is located in two different subtrees of the FP-tree, so the algorithm traced both paths and added the minimum support value for every path.</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Placeholder 7">
            <a:extLst>
              <a:ext uri="{FF2B5EF4-FFF2-40B4-BE49-F238E27FC236}">
                <a16:creationId xmlns:a16="http://schemas.microsoft.com/office/drawing/2014/main" id="{949A90C0-D87E-BCA9-C3A2-91C836D257A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88" b="6739"/>
          <a:stretch/>
        </p:blipFill>
        <p:spPr>
          <a:xfrm>
            <a:off x="837406" y="271042"/>
            <a:ext cx="10515600" cy="3635640"/>
          </a:xfrm>
        </p:spPr>
      </p:pic>
    </p:spTree>
    <p:extLst>
      <p:ext uri="{BB962C8B-B14F-4D97-AF65-F5344CB8AC3E}">
        <p14:creationId xmlns:p14="http://schemas.microsoft.com/office/powerpoint/2010/main" val="23396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EFB4-15C4-FAFF-AE2A-FB79B55FB5C1}"/>
              </a:ext>
            </a:extLst>
          </p:cNvPr>
          <p:cNvSpPr>
            <a:spLocks noGrp="1"/>
          </p:cNvSpPr>
          <p:nvPr>
            <p:ph type="title"/>
          </p:nvPr>
        </p:nvSpPr>
        <p:spPr/>
        <p:txBody>
          <a:bodyPr/>
          <a:lstStyle/>
          <a:p>
            <a:r>
              <a:rPr lang="en-US" dirty="0">
                <a:latin typeface="-apple-system"/>
              </a:rPr>
              <a:t>C</a:t>
            </a:r>
            <a:r>
              <a:rPr lang="en-US" sz="3200" b="0" i="0" dirty="0">
                <a:effectLst/>
                <a:latin typeface="-apple-system"/>
              </a:rPr>
              <a:t>onditional pattern base table</a:t>
            </a:r>
            <a:endParaRPr lang="en-US" dirty="0"/>
          </a:p>
        </p:txBody>
      </p:sp>
      <p:pic>
        <p:nvPicPr>
          <p:cNvPr id="6" name="Content Placeholder 5">
            <a:extLst>
              <a:ext uri="{FF2B5EF4-FFF2-40B4-BE49-F238E27FC236}">
                <a16:creationId xmlns:a16="http://schemas.microsoft.com/office/drawing/2014/main" id="{3DE845AC-0310-71D7-E501-F58DD3797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288" y="2027237"/>
            <a:ext cx="5842000" cy="2794000"/>
          </a:xfrm>
        </p:spPr>
      </p:pic>
      <p:sp>
        <p:nvSpPr>
          <p:cNvPr id="4" name="Text Placeholder 3">
            <a:extLst>
              <a:ext uri="{FF2B5EF4-FFF2-40B4-BE49-F238E27FC236}">
                <a16:creationId xmlns:a16="http://schemas.microsoft.com/office/drawing/2014/main" id="{0FF4439D-B6B4-DF43-50C6-9E7E4FD71581}"/>
              </a:ext>
            </a:extLst>
          </p:cNvPr>
          <p:cNvSpPr>
            <a:spLocks noGrp="1"/>
          </p:cNvSpPr>
          <p:nvPr>
            <p:ph type="body" sz="half" idx="2"/>
          </p:nvPr>
        </p:nvSpPr>
        <p:spPr/>
        <p:txBody>
          <a:bodyPr anchor="ctr">
            <a:normAutofit/>
          </a:bodyPr>
          <a:lstStyle/>
          <a:p>
            <a:r>
              <a:rPr lang="en-US" sz="2400" b="0" i="0" dirty="0">
                <a:solidFill>
                  <a:schemeClr val="tx1"/>
                </a:solidFill>
                <a:effectLst/>
                <a:latin typeface="-apple-system"/>
              </a:rPr>
              <a:t>Similarly, the FP-growth will build the</a:t>
            </a:r>
            <a:r>
              <a:rPr lang="en-US" sz="2400" b="1" i="0" dirty="0">
                <a:solidFill>
                  <a:schemeClr val="tx1"/>
                </a:solidFill>
                <a:effectLst/>
                <a:latin typeface="-apple-system"/>
              </a:rPr>
              <a:t> </a:t>
            </a:r>
            <a:r>
              <a:rPr lang="en-US" sz="2400" b="0" i="0" dirty="0">
                <a:solidFill>
                  <a:schemeClr val="tx1"/>
                </a:solidFill>
                <a:effectLst/>
                <a:latin typeface="-apple-system"/>
              </a:rPr>
              <a:t>conditional pattern base table for all of the items from the FP-tree.</a:t>
            </a:r>
            <a:endParaRPr lang="en-US" sz="2400" dirty="0">
              <a:solidFill>
                <a:schemeClr val="tx1"/>
              </a:solidFill>
            </a:endParaRPr>
          </a:p>
        </p:txBody>
      </p:sp>
      <p:sp>
        <p:nvSpPr>
          <p:cNvPr id="7" name="TextBox 6">
            <a:extLst>
              <a:ext uri="{FF2B5EF4-FFF2-40B4-BE49-F238E27FC236}">
                <a16:creationId xmlns:a16="http://schemas.microsoft.com/office/drawing/2014/main" id="{A3C6A826-4D83-54B3-2258-14541F867F6C}"/>
              </a:ext>
            </a:extLst>
          </p:cNvPr>
          <p:cNvSpPr txBox="1"/>
          <p:nvPr/>
        </p:nvSpPr>
        <p:spPr>
          <a:xfrm>
            <a:off x="5315408" y="4838065"/>
            <a:ext cx="5842000" cy="830997"/>
          </a:xfrm>
          <a:prstGeom prst="rect">
            <a:avLst/>
          </a:prstGeom>
          <a:noFill/>
        </p:spPr>
        <p:txBody>
          <a:bodyPr wrap="square" rtlCol="0">
            <a:spAutoFit/>
          </a:bodyPr>
          <a:lstStyle/>
          <a:p>
            <a:r>
              <a:rPr lang="en-US" sz="2400" b="0" i="0" dirty="0">
                <a:effectLst/>
                <a:latin typeface="-apple-system"/>
              </a:rPr>
              <a:t>The final conditional pattern base table for all elements in our example:</a:t>
            </a:r>
            <a:endParaRPr lang="en-US" sz="2400" dirty="0"/>
          </a:p>
        </p:txBody>
      </p:sp>
    </p:spTree>
    <p:extLst>
      <p:ext uri="{BB962C8B-B14F-4D97-AF65-F5344CB8AC3E}">
        <p14:creationId xmlns:p14="http://schemas.microsoft.com/office/powerpoint/2010/main" val="355693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24B2-A557-916D-946D-56FEAFD6886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DDA9D10-F75E-3935-7D6C-846155CA5DAA}"/>
              </a:ext>
            </a:extLst>
          </p:cNvPr>
          <p:cNvSpPr>
            <a:spLocks noGrp="1"/>
          </p:cNvSpPr>
          <p:nvPr>
            <p:ph idx="1"/>
          </p:nvPr>
        </p:nvSpPr>
        <p:spPr/>
        <p:txBody>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pple-system"/>
              </a:rPr>
              <a:t>Let’s calculate elements’ occurrences for the </a:t>
            </a:r>
            <a:r>
              <a:rPr kumimoji="0" lang="en-US" altLang="en-US" sz="2800" b="0" i="0" u="none" strike="noStrike" cap="none" normalizeH="0" baseline="0" dirty="0">
                <a:ln>
                  <a:noFill/>
                </a:ln>
                <a:solidFill>
                  <a:schemeClr val="tx1"/>
                </a:solidFill>
                <a:effectLst/>
                <a:latin typeface="Monaco"/>
              </a:rPr>
              <a:t>p</a:t>
            </a:r>
            <a:r>
              <a:rPr kumimoji="0" lang="en-US" altLang="en-US" sz="4000" b="0" i="0" u="none" strike="noStrike" cap="none" normalizeH="0" baseline="0" dirty="0">
                <a:ln>
                  <a:noFill/>
                </a:ln>
                <a:solidFill>
                  <a:schemeClr val="tx1"/>
                </a:solidFill>
                <a:effectLst/>
                <a:latin typeface="-apple-system"/>
              </a:rPr>
              <a:t> item:</a:t>
            </a:r>
            <a:endParaRPr kumimoji="0" lang="en-US" altLang="en-US"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onaco"/>
              </a:rPr>
              <a:t>{ f, c, a, m : 2 }, { c, b : 1 } - &gt; { f: 2, c:3, a:2, m:2, b:1 }</a:t>
            </a:r>
            <a:endParaRPr kumimoji="0" lang="en-US" altLang="en-US" sz="5400" b="0" i="0" u="none" strike="noStrike" cap="none" normalizeH="0" baseline="0" dirty="0">
              <a:ln>
                <a:noFill/>
              </a:ln>
              <a:solidFill>
                <a:schemeClr val="tx1"/>
              </a:solidFill>
              <a:effectLst/>
              <a:latin typeface="Arial" panose="020B0604020202020204" pitchFamily="34" charset="0"/>
            </a:endParaRPr>
          </a:p>
          <a:p>
            <a:r>
              <a:rPr kumimoji="0" lang="en-US" altLang="en-US" sz="2800" b="0" i="0" u="none" strike="noStrike" cap="none" normalizeH="0" baseline="0" dirty="0">
                <a:ln>
                  <a:noFill/>
                </a:ln>
                <a:solidFill>
                  <a:schemeClr val="tx1"/>
                </a:solidFill>
                <a:effectLst/>
                <a:latin typeface="-apple-system"/>
              </a:rPr>
              <a:t>Only item </a:t>
            </a:r>
            <a:r>
              <a:rPr kumimoji="0" lang="en-US" altLang="en-US" sz="1800" b="0" i="0" u="none" strike="noStrike" cap="none" normalizeH="0" baseline="0" dirty="0">
                <a:ln>
                  <a:noFill/>
                </a:ln>
                <a:solidFill>
                  <a:schemeClr val="tx1"/>
                </a:solidFill>
                <a:effectLst/>
                <a:latin typeface="Monaco"/>
              </a:rPr>
              <a:t>c</a:t>
            </a:r>
            <a:r>
              <a:rPr kumimoji="0" lang="en-US" altLang="en-US" sz="2800" b="0" i="0" u="none" strike="noStrike" cap="none" normalizeH="0" baseline="0" dirty="0">
                <a:ln>
                  <a:noFill/>
                </a:ln>
                <a:solidFill>
                  <a:schemeClr val="tx1"/>
                </a:solidFill>
                <a:effectLst/>
                <a:latin typeface="-apple-system"/>
              </a:rPr>
              <a:t> appears three times and satisfies the minimum support requirement. That means the algorithm will remove all other items except </a:t>
            </a:r>
            <a:r>
              <a:rPr kumimoji="0" lang="en-US" altLang="en-US" sz="1800" b="0" i="0" u="none" strike="noStrike" cap="none" normalizeH="0" baseline="0" dirty="0">
                <a:ln>
                  <a:noFill/>
                </a:ln>
                <a:solidFill>
                  <a:schemeClr val="tx1"/>
                </a:solidFill>
                <a:effectLst/>
                <a:latin typeface="Monaco"/>
              </a:rPr>
              <a:t>c</a:t>
            </a:r>
            <a:r>
              <a:rPr kumimoji="0" lang="en-US" altLang="en-US" sz="2800" b="0" i="0" u="none" strike="noStrike" cap="none" normalizeH="0" baseline="0" dirty="0">
                <a:ln>
                  <a:noFill/>
                </a:ln>
                <a:solidFill>
                  <a:schemeClr val="tx1"/>
                </a:solidFill>
                <a:effectLst/>
                <a:latin typeface="-apple-system"/>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411512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5325-182D-09EB-D888-52787D8DA358}"/>
              </a:ext>
            </a:extLst>
          </p:cNvPr>
          <p:cNvSpPr>
            <a:spLocks noGrp="1"/>
          </p:cNvSpPr>
          <p:nvPr>
            <p:ph type="title"/>
          </p:nvPr>
        </p:nvSpPr>
        <p:spPr/>
        <p:txBody>
          <a:bodyPr>
            <a:noAutofit/>
          </a:bodyPr>
          <a:lstStyle/>
          <a:p>
            <a:r>
              <a:rPr lang="en-US" sz="3600" b="0" i="0" dirty="0">
                <a:solidFill>
                  <a:schemeClr val="tx1"/>
                </a:solidFill>
                <a:effectLst/>
                <a:latin typeface="-apple-system"/>
              </a:rPr>
              <a:t>After removing items that do not meet the minimum support requirement, the algorithm will construct the following table:</a:t>
            </a:r>
            <a:endParaRPr lang="en-US" sz="3600" dirty="0">
              <a:solidFill>
                <a:schemeClr val="tx1"/>
              </a:solidFill>
            </a:endParaRPr>
          </a:p>
        </p:txBody>
      </p:sp>
      <p:pic>
        <p:nvPicPr>
          <p:cNvPr id="5" name="Content Placeholder 4">
            <a:extLst>
              <a:ext uri="{FF2B5EF4-FFF2-40B4-BE49-F238E27FC236}">
                <a16:creationId xmlns:a16="http://schemas.microsoft.com/office/drawing/2014/main" id="{5599B441-FC2A-4834-25E0-E65DEFBB5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87" y="2388394"/>
            <a:ext cx="9499600" cy="3225800"/>
          </a:xfrm>
        </p:spPr>
      </p:pic>
    </p:spTree>
    <p:extLst>
      <p:ext uri="{BB962C8B-B14F-4D97-AF65-F5344CB8AC3E}">
        <p14:creationId xmlns:p14="http://schemas.microsoft.com/office/powerpoint/2010/main" val="331086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57A8-3D0F-0CD9-496F-B55EF5149356}"/>
              </a:ext>
            </a:extLst>
          </p:cNvPr>
          <p:cNvSpPr>
            <a:spLocks noGrp="1"/>
          </p:cNvSpPr>
          <p:nvPr>
            <p:ph type="title"/>
          </p:nvPr>
        </p:nvSpPr>
        <p:spPr/>
        <p:txBody>
          <a:bodyPr/>
          <a:lstStyle/>
          <a:p>
            <a:r>
              <a:rPr lang="en-US" dirty="0">
                <a:solidFill>
                  <a:schemeClr val="tx1"/>
                </a:solidFill>
                <a:latin typeface="-apple-system"/>
              </a:rPr>
              <a:t>C</a:t>
            </a:r>
            <a:r>
              <a:rPr lang="en-US" b="0" i="0" dirty="0">
                <a:solidFill>
                  <a:schemeClr val="tx1"/>
                </a:solidFill>
                <a:effectLst/>
                <a:latin typeface="-apple-system"/>
              </a:rPr>
              <a:t>reating association rules</a:t>
            </a:r>
            <a:endParaRPr lang="en-US" dirty="0">
              <a:solidFill>
                <a:schemeClr val="tx1"/>
              </a:solidFill>
            </a:endParaRPr>
          </a:p>
        </p:txBody>
      </p:sp>
      <p:pic>
        <p:nvPicPr>
          <p:cNvPr id="5" name="Content Placeholder 4">
            <a:extLst>
              <a:ext uri="{FF2B5EF4-FFF2-40B4-BE49-F238E27FC236}">
                <a16:creationId xmlns:a16="http://schemas.microsoft.com/office/drawing/2014/main" id="{4EA5D930-AA75-3FC1-EDFC-1446ED1DA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00" y="4711144"/>
            <a:ext cx="10978285" cy="1892855"/>
          </a:xfrm>
        </p:spPr>
      </p:pic>
      <p:sp>
        <p:nvSpPr>
          <p:cNvPr id="6" name="TextBox 5">
            <a:extLst>
              <a:ext uri="{FF2B5EF4-FFF2-40B4-BE49-F238E27FC236}">
                <a16:creationId xmlns:a16="http://schemas.microsoft.com/office/drawing/2014/main" id="{7CE037C0-06FA-2977-94F9-824EF7B76A14}"/>
              </a:ext>
            </a:extLst>
          </p:cNvPr>
          <p:cNvSpPr txBox="1"/>
          <p:nvPr/>
        </p:nvSpPr>
        <p:spPr>
          <a:xfrm>
            <a:off x="1120775" y="1690688"/>
            <a:ext cx="9692640" cy="1200329"/>
          </a:xfrm>
          <a:prstGeom prst="rect">
            <a:avLst/>
          </a:prstGeom>
          <a:noFill/>
        </p:spPr>
        <p:txBody>
          <a:bodyPr wrap="square" rtlCol="0">
            <a:spAutoFit/>
          </a:bodyPr>
          <a:lstStyle/>
          <a:p>
            <a:r>
              <a:rPr lang="en-US" sz="2400" b="0" i="0" dirty="0">
                <a:effectLst/>
                <a:latin typeface="-apple-system"/>
              </a:rPr>
              <a:t>The final step of creating association rules is to generate frequent patterns by pairing the items of the Conditional FP-tree column with the corresponding item from the Item column.</a:t>
            </a:r>
            <a:endParaRPr lang="en-US" sz="2400" dirty="0"/>
          </a:p>
        </p:txBody>
      </p:sp>
      <p:sp>
        <p:nvSpPr>
          <p:cNvPr id="9" name="TextBox 8">
            <a:extLst>
              <a:ext uri="{FF2B5EF4-FFF2-40B4-BE49-F238E27FC236}">
                <a16:creationId xmlns:a16="http://schemas.microsoft.com/office/drawing/2014/main" id="{F753BFFF-2B0F-447A-D3C2-259739C64E12}"/>
              </a:ext>
            </a:extLst>
          </p:cNvPr>
          <p:cNvSpPr txBox="1"/>
          <p:nvPr/>
        </p:nvSpPr>
        <p:spPr>
          <a:xfrm>
            <a:off x="1120775" y="3016251"/>
            <a:ext cx="10233025"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For example, for the first row, the algorithm needs to take </a:t>
            </a:r>
            <a:r>
              <a:rPr kumimoji="0" lang="en-US" altLang="en-US" sz="1600" b="0" i="0" u="none" strike="noStrike" cap="none" normalizeH="0" baseline="0" dirty="0">
                <a:ln>
                  <a:noFill/>
                </a:ln>
                <a:effectLst/>
                <a:latin typeface="Monaco"/>
              </a:rPr>
              <a:t>{ c:3 }</a:t>
            </a:r>
            <a:r>
              <a:rPr kumimoji="0" lang="en-US" altLang="en-US" sz="2400" b="0" i="0" u="none" strike="noStrike" cap="none" normalizeH="0" baseline="0" dirty="0">
                <a:ln>
                  <a:noFill/>
                </a:ln>
                <a:effectLst/>
                <a:latin typeface="-apple-system"/>
              </a:rPr>
              <a:t> from the Conditional FP-tree column, create its combination with the </a:t>
            </a:r>
            <a:r>
              <a:rPr kumimoji="0" lang="en-US" altLang="en-US" sz="1600" b="0" i="0" u="none" strike="noStrike" cap="none" normalizeH="0" baseline="0" dirty="0">
                <a:ln>
                  <a:noFill/>
                </a:ln>
                <a:effectLst/>
                <a:latin typeface="Monaco"/>
              </a:rPr>
              <a:t>p</a:t>
            </a:r>
            <a:r>
              <a:rPr kumimoji="0" lang="en-US" altLang="en-US" sz="2400" b="0" i="0" u="none" strike="noStrike" cap="none" normalizeH="0" baseline="0" dirty="0">
                <a:ln>
                  <a:noFill/>
                </a:ln>
                <a:effectLst/>
                <a:latin typeface="-apple-system"/>
              </a:rPr>
              <a:t> element and add the support count value. Similarly, the FP-growth algorithm will generate frequent patterns (or association rules):</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484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2610-85C5-6A53-6A4B-7A876DA4BCF1}"/>
              </a:ext>
            </a:extLst>
          </p:cNvPr>
          <p:cNvSpPr>
            <a:spLocks noGrp="1"/>
          </p:cNvSpPr>
          <p:nvPr>
            <p:ph type="title"/>
          </p:nvPr>
        </p:nvSpPr>
        <p:spPr/>
        <p:txBody>
          <a:bodyPr>
            <a:normAutofit fontScale="90000"/>
          </a:bodyPr>
          <a:lstStyle/>
          <a:p>
            <a:pPr algn="l"/>
            <a:r>
              <a:rPr lang="en-US" b="1" i="0" dirty="0">
                <a:solidFill>
                  <a:schemeClr val="tx1"/>
                </a:solidFill>
                <a:effectLst/>
                <a:latin typeface="sohne"/>
              </a:rPr>
              <a:t>The Advantages and Disadvantages of the FP-Growth algorithm</a:t>
            </a:r>
          </a:p>
        </p:txBody>
      </p:sp>
      <p:sp>
        <p:nvSpPr>
          <p:cNvPr id="3" name="Text Placeholder 2">
            <a:extLst>
              <a:ext uri="{FF2B5EF4-FFF2-40B4-BE49-F238E27FC236}">
                <a16:creationId xmlns:a16="http://schemas.microsoft.com/office/drawing/2014/main" id="{26A46118-4E65-2595-2AAE-D59D1E8D9AF9}"/>
              </a:ext>
            </a:extLst>
          </p:cNvPr>
          <p:cNvSpPr>
            <a:spLocks noGrp="1"/>
          </p:cNvSpPr>
          <p:nvPr>
            <p:ph type="body" idx="1"/>
          </p:nvPr>
        </p:nvSpPr>
        <p:spPr/>
        <p:txBody>
          <a:bodyPr/>
          <a:lstStyle/>
          <a:p>
            <a:r>
              <a:rPr lang="en-US" b="1" i="0" dirty="0">
                <a:solidFill>
                  <a:schemeClr val="tx1"/>
                </a:solidFill>
                <a:effectLst/>
                <a:latin typeface="source-serif-pro"/>
              </a:rPr>
              <a:t>Advantages</a:t>
            </a:r>
            <a:endParaRPr lang="en-US" dirty="0">
              <a:solidFill>
                <a:schemeClr val="tx1"/>
              </a:solidFill>
            </a:endParaRPr>
          </a:p>
        </p:txBody>
      </p:sp>
      <p:sp>
        <p:nvSpPr>
          <p:cNvPr id="4" name="Content Placeholder 3">
            <a:extLst>
              <a:ext uri="{FF2B5EF4-FFF2-40B4-BE49-F238E27FC236}">
                <a16:creationId xmlns:a16="http://schemas.microsoft.com/office/drawing/2014/main" id="{2E91939F-639A-E867-B344-ABD4453681BF}"/>
              </a:ext>
            </a:extLst>
          </p:cNvPr>
          <p:cNvSpPr>
            <a:spLocks noGrp="1"/>
          </p:cNvSpPr>
          <p:nvPr>
            <p:ph sz="half" idx="2"/>
          </p:nvPr>
        </p:nvSpPr>
        <p:spPr>
          <a:xfrm>
            <a:off x="1120000" y="2505074"/>
            <a:ext cx="5025216" cy="3987799"/>
          </a:xfrm>
        </p:spPr>
        <p:txBody>
          <a:bodyPr>
            <a:noAutofit/>
          </a:bodyPr>
          <a:lstStyle/>
          <a:p>
            <a:pPr marL="514350" indent="-514350">
              <a:buFont typeface="+mj-lt"/>
              <a:buAutoNum type="arabicPeriod"/>
            </a:pPr>
            <a:r>
              <a:rPr lang="en-US" sz="1800" b="1" i="0" dirty="0">
                <a:solidFill>
                  <a:srgbClr val="FF0000"/>
                </a:solidFill>
                <a:effectLst/>
                <a:latin typeface="source-serif-pro"/>
              </a:rPr>
              <a:t>Efficiency:</a:t>
            </a:r>
            <a:r>
              <a:rPr lang="en-US" sz="1800" b="1" i="0" dirty="0">
                <a:solidFill>
                  <a:schemeClr val="tx1"/>
                </a:solidFill>
                <a:effectLst/>
                <a:latin typeface="source-serif-pro"/>
              </a:rPr>
              <a:t> </a:t>
            </a:r>
            <a:r>
              <a:rPr lang="en-US" sz="1800" dirty="0">
                <a:solidFill>
                  <a:schemeClr val="tx1"/>
                </a:solidFill>
                <a:latin typeface="source-serif-pro"/>
              </a:rPr>
              <a:t>C</a:t>
            </a:r>
            <a:r>
              <a:rPr lang="en-US" sz="1800" b="0" i="0" dirty="0">
                <a:solidFill>
                  <a:schemeClr val="tx1"/>
                </a:solidFill>
                <a:effectLst/>
                <a:latin typeface="source-serif-pro"/>
              </a:rPr>
              <a:t>an handle large datasets with many transactions and items.</a:t>
            </a:r>
            <a:endParaRPr lang="en-US" sz="1800" b="1" i="0" dirty="0">
              <a:solidFill>
                <a:schemeClr val="tx1"/>
              </a:solidFill>
              <a:effectLst/>
              <a:latin typeface="source-serif-pro"/>
            </a:endParaRPr>
          </a:p>
          <a:p>
            <a:pPr marL="514350" indent="-514350">
              <a:buFont typeface="+mj-lt"/>
              <a:buAutoNum type="arabicPeriod"/>
            </a:pPr>
            <a:r>
              <a:rPr lang="en-US" sz="1800" b="1" i="0" dirty="0">
                <a:solidFill>
                  <a:srgbClr val="FF0000"/>
                </a:solidFill>
                <a:effectLst/>
                <a:latin typeface="source-serif-pro"/>
              </a:rPr>
              <a:t>Scalability: </a:t>
            </a:r>
            <a:r>
              <a:rPr lang="en-US" sz="1800" dirty="0">
                <a:solidFill>
                  <a:schemeClr val="tx1"/>
                </a:solidFill>
                <a:latin typeface="source-serif-pro"/>
              </a:rPr>
              <a:t>C</a:t>
            </a:r>
            <a:r>
              <a:rPr lang="en-US" sz="1800" b="0" i="0" dirty="0">
                <a:solidFill>
                  <a:schemeClr val="tx1"/>
                </a:solidFill>
                <a:effectLst/>
                <a:latin typeface="source-serif-pro"/>
              </a:rPr>
              <a:t>an handle datasets with millions of transactions.</a:t>
            </a:r>
            <a:endParaRPr lang="en-US" sz="1800" b="1" dirty="0">
              <a:solidFill>
                <a:schemeClr val="tx1"/>
              </a:solidFill>
              <a:latin typeface="source-serif-pro"/>
            </a:endParaRPr>
          </a:p>
          <a:p>
            <a:pPr marL="514350" indent="-514350">
              <a:buFont typeface="+mj-lt"/>
              <a:buAutoNum type="arabicPeriod"/>
            </a:pPr>
            <a:r>
              <a:rPr lang="en-US" sz="1800" b="1" i="0" dirty="0">
                <a:solidFill>
                  <a:srgbClr val="FF0000"/>
                </a:solidFill>
                <a:effectLst/>
                <a:latin typeface="source-serif-pro"/>
              </a:rPr>
              <a:t>Memory efficiency: </a:t>
            </a:r>
            <a:r>
              <a:rPr lang="en-US" sz="1800" b="0" i="0" dirty="0">
                <a:solidFill>
                  <a:schemeClr val="tx1"/>
                </a:solidFill>
                <a:effectLst/>
                <a:latin typeface="source-serif-pro"/>
              </a:rPr>
              <a:t>The algorithm uses a frequent pattern tree (FP-tree), which is memory-efficient and reduces the need for multiple scans of the transaction database.</a:t>
            </a:r>
            <a:endParaRPr lang="en-US" sz="1800" b="1" i="0" dirty="0">
              <a:solidFill>
                <a:schemeClr val="tx1"/>
              </a:solidFill>
              <a:effectLst/>
              <a:latin typeface="source-serif-pro"/>
            </a:endParaRPr>
          </a:p>
          <a:p>
            <a:pPr marL="514350" indent="-514350">
              <a:buFont typeface="+mj-lt"/>
              <a:buAutoNum type="arabicPeriod"/>
            </a:pPr>
            <a:r>
              <a:rPr lang="en-US" sz="1800" b="1" i="0" dirty="0">
                <a:solidFill>
                  <a:srgbClr val="FF0000"/>
                </a:solidFill>
                <a:effectLst/>
                <a:latin typeface="source-serif-pro"/>
              </a:rPr>
              <a:t>Flexibility</a:t>
            </a:r>
            <a:r>
              <a:rPr lang="en-US" sz="1800" b="1" i="0" dirty="0">
                <a:solidFill>
                  <a:schemeClr val="tx1"/>
                </a:solidFill>
                <a:effectLst/>
                <a:latin typeface="source-serif-pro"/>
              </a:rPr>
              <a:t>: </a:t>
            </a:r>
            <a:r>
              <a:rPr lang="en-US" sz="1800" dirty="0">
                <a:solidFill>
                  <a:schemeClr val="tx1"/>
                </a:solidFill>
                <a:latin typeface="source-serif-pro"/>
              </a:rPr>
              <a:t>C</a:t>
            </a:r>
            <a:r>
              <a:rPr lang="en-US" sz="1800" b="0" i="0" dirty="0">
                <a:solidFill>
                  <a:schemeClr val="tx1"/>
                </a:solidFill>
                <a:effectLst/>
                <a:latin typeface="source-serif-pro"/>
              </a:rPr>
              <a:t>an be applied to different data types, such as categorical or numerical data.</a:t>
            </a:r>
            <a:endParaRPr lang="en-US" sz="1800" b="1" dirty="0">
              <a:solidFill>
                <a:schemeClr val="tx1"/>
              </a:solidFill>
              <a:latin typeface="source-serif-pro"/>
            </a:endParaRPr>
          </a:p>
          <a:p>
            <a:pPr marL="514350" indent="-514350">
              <a:buFont typeface="+mj-lt"/>
              <a:buAutoNum type="arabicPeriod"/>
            </a:pPr>
            <a:r>
              <a:rPr lang="en-US" sz="1800" b="1" i="0" dirty="0">
                <a:solidFill>
                  <a:srgbClr val="FF0000"/>
                </a:solidFill>
                <a:effectLst/>
                <a:latin typeface="source-serif-pro"/>
              </a:rPr>
              <a:t>Fast performance: </a:t>
            </a:r>
            <a:r>
              <a:rPr lang="en-US" sz="1800" dirty="0">
                <a:solidFill>
                  <a:schemeClr val="tx1"/>
                </a:solidFill>
                <a:latin typeface="source-serif-pro"/>
              </a:rPr>
              <a:t>C</a:t>
            </a:r>
            <a:r>
              <a:rPr lang="en-US" sz="1800" b="0" i="0" dirty="0">
                <a:solidFill>
                  <a:schemeClr val="tx1"/>
                </a:solidFill>
                <a:effectLst/>
                <a:latin typeface="source-serif-pro"/>
              </a:rPr>
              <a:t>an quickly generate frequent </a:t>
            </a:r>
            <a:r>
              <a:rPr lang="en-US" sz="1800" b="0" i="0" dirty="0" err="1">
                <a:solidFill>
                  <a:schemeClr val="tx1"/>
                </a:solidFill>
                <a:effectLst/>
                <a:latin typeface="source-serif-pro"/>
              </a:rPr>
              <a:t>itemsets</a:t>
            </a:r>
            <a:r>
              <a:rPr lang="en-US" sz="1800" b="0" i="0" dirty="0">
                <a:solidFill>
                  <a:schemeClr val="tx1"/>
                </a:solidFill>
                <a:effectLst/>
                <a:latin typeface="source-serif-pro"/>
              </a:rPr>
              <a:t> and association rules.</a:t>
            </a:r>
            <a:endParaRPr lang="en-US" sz="1800" dirty="0">
              <a:solidFill>
                <a:schemeClr val="tx1"/>
              </a:solidFill>
            </a:endParaRPr>
          </a:p>
        </p:txBody>
      </p:sp>
      <p:sp>
        <p:nvSpPr>
          <p:cNvPr id="5" name="Text Placeholder 4">
            <a:extLst>
              <a:ext uri="{FF2B5EF4-FFF2-40B4-BE49-F238E27FC236}">
                <a16:creationId xmlns:a16="http://schemas.microsoft.com/office/drawing/2014/main" id="{39C0D9CB-FF0B-2FBE-03A4-3C696E131227}"/>
              </a:ext>
            </a:extLst>
          </p:cNvPr>
          <p:cNvSpPr>
            <a:spLocks noGrp="1"/>
          </p:cNvSpPr>
          <p:nvPr>
            <p:ph type="body" sz="quarter" idx="3"/>
          </p:nvPr>
        </p:nvSpPr>
        <p:spPr/>
        <p:txBody>
          <a:bodyPr/>
          <a:lstStyle/>
          <a:p>
            <a:r>
              <a:rPr lang="en-US" b="1" i="0" dirty="0">
                <a:solidFill>
                  <a:schemeClr val="tx1"/>
                </a:solidFill>
                <a:effectLst/>
                <a:latin typeface="source-serif-pro"/>
              </a:rPr>
              <a:t>Disadvantages</a:t>
            </a:r>
            <a:endParaRPr lang="en-US" dirty="0">
              <a:solidFill>
                <a:schemeClr val="tx1"/>
              </a:solidFill>
            </a:endParaRPr>
          </a:p>
        </p:txBody>
      </p:sp>
      <p:sp>
        <p:nvSpPr>
          <p:cNvPr id="6" name="Content Placeholder 5">
            <a:extLst>
              <a:ext uri="{FF2B5EF4-FFF2-40B4-BE49-F238E27FC236}">
                <a16:creationId xmlns:a16="http://schemas.microsoft.com/office/drawing/2014/main" id="{94ADE0AF-3B8C-EADF-139A-4BA2935E33DC}"/>
              </a:ext>
            </a:extLst>
          </p:cNvPr>
          <p:cNvSpPr>
            <a:spLocks noGrp="1"/>
          </p:cNvSpPr>
          <p:nvPr>
            <p:ph sz="quarter" idx="4"/>
          </p:nvPr>
        </p:nvSpPr>
        <p:spPr>
          <a:xfrm>
            <a:off x="6319840" y="2505075"/>
            <a:ext cx="5035548" cy="3987800"/>
          </a:xfrm>
        </p:spPr>
        <p:txBody>
          <a:bodyPr>
            <a:noAutofit/>
          </a:bodyPr>
          <a:lstStyle/>
          <a:p>
            <a:pPr marL="514350" indent="-514350">
              <a:buFont typeface="+mj-lt"/>
              <a:buAutoNum type="arabicPeriod"/>
            </a:pPr>
            <a:r>
              <a:rPr lang="en-US" sz="1800" b="1" i="0" dirty="0">
                <a:solidFill>
                  <a:srgbClr val="FF0000"/>
                </a:solidFill>
                <a:effectLst/>
                <a:latin typeface="source-serif-pro"/>
              </a:rPr>
              <a:t>It requires a lot of preprocessing</a:t>
            </a:r>
            <a:r>
              <a:rPr lang="en-US" sz="1800" b="0" i="0" dirty="0">
                <a:solidFill>
                  <a:srgbClr val="FF0000"/>
                </a:solidFill>
                <a:effectLst/>
                <a:latin typeface="source-serif-pro"/>
              </a:rPr>
              <a:t>: </a:t>
            </a:r>
            <a:r>
              <a:rPr lang="en-US" sz="1800" dirty="0">
                <a:solidFill>
                  <a:schemeClr val="tx1"/>
                </a:solidFill>
                <a:latin typeface="source-serif-pro"/>
              </a:rPr>
              <a:t>T</a:t>
            </a:r>
            <a:r>
              <a:rPr lang="en-US" sz="1800" b="0" i="0" dirty="0">
                <a:solidFill>
                  <a:schemeClr val="tx1"/>
                </a:solidFill>
                <a:effectLst/>
                <a:latin typeface="source-serif-pro"/>
              </a:rPr>
              <a:t>o build the FP-tree data structure before mining frequent </a:t>
            </a:r>
            <a:r>
              <a:rPr lang="en-US" sz="1800" b="0" i="0" dirty="0" err="1">
                <a:solidFill>
                  <a:schemeClr val="tx1"/>
                </a:solidFill>
                <a:effectLst/>
                <a:latin typeface="source-serif-pro"/>
              </a:rPr>
              <a:t>itemsets</a:t>
            </a:r>
            <a:r>
              <a:rPr lang="en-US" sz="1800" b="0" i="0" dirty="0">
                <a:solidFill>
                  <a:schemeClr val="tx1"/>
                </a:solidFill>
                <a:effectLst/>
                <a:latin typeface="source-serif-pro"/>
              </a:rPr>
              <a:t> and association rules.</a:t>
            </a:r>
          </a:p>
          <a:p>
            <a:pPr marL="514350" indent="-514350">
              <a:buFont typeface="+mj-lt"/>
              <a:buAutoNum type="arabicPeriod"/>
            </a:pPr>
            <a:r>
              <a:rPr lang="en-US" sz="1800" b="1" i="0" dirty="0">
                <a:solidFill>
                  <a:srgbClr val="FF0000"/>
                </a:solidFill>
                <a:effectLst/>
                <a:latin typeface="source-serif-pro"/>
              </a:rPr>
              <a:t>Limited to categorical data</a:t>
            </a:r>
            <a:r>
              <a:rPr lang="en-US" sz="1800" b="0" i="0" dirty="0">
                <a:solidFill>
                  <a:srgbClr val="FF0000"/>
                </a:solidFill>
                <a:effectLst/>
                <a:latin typeface="source-serif-pro"/>
              </a:rPr>
              <a:t>:</a:t>
            </a:r>
            <a:r>
              <a:rPr lang="en-US" sz="1800" dirty="0">
                <a:solidFill>
                  <a:srgbClr val="FF0000"/>
                </a:solidFill>
                <a:latin typeface="source-serif-pro"/>
              </a:rPr>
              <a:t> </a:t>
            </a:r>
            <a:r>
              <a:rPr lang="en-US" sz="1800" dirty="0">
                <a:solidFill>
                  <a:schemeClr val="tx1"/>
                </a:solidFill>
                <a:latin typeface="source-serif-pro"/>
              </a:rPr>
              <a:t>S</a:t>
            </a:r>
            <a:r>
              <a:rPr lang="en-US" sz="1800" b="0" i="0" dirty="0">
                <a:solidFill>
                  <a:schemeClr val="tx1"/>
                </a:solidFill>
                <a:effectLst/>
                <a:latin typeface="source-serif-pro"/>
              </a:rPr>
              <a:t>uch as products purchased in a store. It may not be effective for continuous or mixed data.</a:t>
            </a:r>
            <a:endParaRPr lang="en-US" sz="1800" dirty="0">
              <a:solidFill>
                <a:schemeClr val="tx1"/>
              </a:solidFill>
              <a:latin typeface="source-serif-pro"/>
            </a:endParaRPr>
          </a:p>
          <a:p>
            <a:pPr marL="514350" indent="-514350">
              <a:buFont typeface="+mj-lt"/>
              <a:buAutoNum type="arabicPeriod"/>
            </a:pPr>
            <a:r>
              <a:rPr lang="en-US" sz="1800" b="1" i="0" dirty="0">
                <a:solidFill>
                  <a:srgbClr val="FF0000"/>
                </a:solidFill>
                <a:effectLst/>
                <a:latin typeface="source-serif-pro"/>
              </a:rPr>
              <a:t>It may generate many </a:t>
            </a:r>
            <a:r>
              <a:rPr lang="en-US" sz="1800" b="1" i="0" dirty="0" err="1">
                <a:solidFill>
                  <a:srgbClr val="FF0000"/>
                </a:solidFill>
                <a:effectLst/>
                <a:latin typeface="source-serif-pro"/>
              </a:rPr>
              <a:t>itemsets</a:t>
            </a:r>
            <a:r>
              <a:rPr lang="en-US" sz="1800" b="0" i="0" dirty="0">
                <a:solidFill>
                  <a:srgbClr val="FF0000"/>
                </a:solidFill>
                <a:effectLst/>
                <a:latin typeface="source-serif-pro"/>
              </a:rPr>
              <a:t>: </a:t>
            </a:r>
            <a:r>
              <a:rPr lang="en-US" sz="1800" dirty="0">
                <a:solidFill>
                  <a:schemeClr val="tx1"/>
                </a:solidFill>
                <a:latin typeface="source-serif-pro"/>
              </a:rPr>
              <a:t>M</a:t>
            </a:r>
            <a:r>
              <a:rPr lang="en-US" sz="1800" b="0" i="0" dirty="0">
                <a:solidFill>
                  <a:schemeClr val="tx1"/>
                </a:solidFill>
                <a:effectLst/>
                <a:latin typeface="source-serif-pro"/>
              </a:rPr>
              <a:t>aking interpreting and applying the results challenging.</a:t>
            </a:r>
          </a:p>
          <a:p>
            <a:pPr marL="514350" indent="-514350">
              <a:buFont typeface="+mj-lt"/>
              <a:buAutoNum type="arabicPeriod"/>
            </a:pPr>
            <a:r>
              <a:rPr lang="en-US" sz="1800" b="1" i="0" dirty="0">
                <a:solidFill>
                  <a:srgbClr val="FF0000"/>
                </a:solidFill>
                <a:effectLst/>
                <a:latin typeface="source-serif-pro"/>
              </a:rPr>
              <a:t>It requires domain knowledge</a:t>
            </a:r>
            <a:r>
              <a:rPr lang="en-US" sz="1800" b="0" i="0" dirty="0">
                <a:solidFill>
                  <a:srgbClr val="FF0000"/>
                </a:solidFill>
                <a:effectLst/>
                <a:latin typeface="source-serif-pro"/>
              </a:rPr>
              <a:t>:</a:t>
            </a:r>
            <a:r>
              <a:rPr lang="en-US" sz="1800" dirty="0">
                <a:solidFill>
                  <a:srgbClr val="FF0000"/>
                </a:solidFill>
                <a:latin typeface="source-serif-pro"/>
              </a:rPr>
              <a:t> </a:t>
            </a:r>
            <a:r>
              <a:rPr lang="en-US" sz="1800" dirty="0">
                <a:solidFill>
                  <a:schemeClr val="tx1"/>
                </a:solidFill>
                <a:latin typeface="source-serif-pro"/>
              </a:rPr>
              <a:t>To</a:t>
            </a:r>
            <a:r>
              <a:rPr lang="en-US" sz="1800" dirty="0">
                <a:solidFill>
                  <a:srgbClr val="FF0000"/>
                </a:solidFill>
                <a:latin typeface="source-serif-pro"/>
              </a:rPr>
              <a:t> </a:t>
            </a:r>
            <a:r>
              <a:rPr lang="en-US" sz="1800" b="0" i="0" dirty="0">
                <a:solidFill>
                  <a:schemeClr val="tx1"/>
                </a:solidFill>
                <a:effectLst/>
                <a:latin typeface="source-serif-pro"/>
              </a:rPr>
              <a:t>interpret and apply the results effectively.</a:t>
            </a:r>
            <a:endParaRPr lang="en-US" sz="1800" dirty="0">
              <a:solidFill>
                <a:schemeClr val="tx1"/>
              </a:solidFill>
              <a:latin typeface="source-serif-pro"/>
            </a:endParaRPr>
          </a:p>
          <a:p>
            <a:pPr marL="514350" indent="-514350">
              <a:buFont typeface="+mj-lt"/>
              <a:buAutoNum type="arabicPeriod"/>
            </a:pPr>
            <a:r>
              <a:rPr lang="en-US" sz="1800" b="1" i="0" dirty="0">
                <a:solidFill>
                  <a:srgbClr val="FF0000"/>
                </a:solidFill>
                <a:effectLst/>
                <a:latin typeface="source-serif-pro"/>
              </a:rPr>
              <a:t>It may not work well with sparse data</a:t>
            </a:r>
            <a:r>
              <a:rPr lang="en-US" sz="1800" b="0" i="0" dirty="0">
                <a:solidFill>
                  <a:srgbClr val="FF0000"/>
                </a:solidFill>
                <a:effectLst/>
                <a:latin typeface="source-serif-pro"/>
              </a:rPr>
              <a:t>: </a:t>
            </a:r>
            <a:r>
              <a:rPr lang="en-US" sz="1800" b="0" i="0" dirty="0">
                <a:solidFill>
                  <a:schemeClr val="tx1"/>
                </a:solidFill>
                <a:effectLst/>
                <a:latin typeface="source-serif-pro"/>
              </a:rPr>
              <a:t>The algorithm may not work well with datasets with many missing values or sparse data, where transactions have only a few items.</a:t>
            </a:r>
            <a:endParaRPr lang="en-US" sz="1800" dirty="0">
              <a:solidFill>
                <a:schemeClr val="tx1"/>
              </a:solidFill>
            </a:endParaRPr>
          </a:p>
        </p:txBody>
      </p:sp>
    </p:spTree>
    <p:extLst>
      <p:ext uri="{BB962C8B-B14F-4D97-AF65-F5344CB8AC3E}">
        <p14:creationId xmlns:p14="http://schemas.microsoft.com/office/powerpoint/2010/main" val="143707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780-BF07-42B6-EF18-41D23DB0AB04}"/>
              </a:ext>
            </a:extLst>
          </p:cNvPr>
          <p:cNvSpPr>
            <a:spLocks noGrp="1"/>
          </p:cNvSpPr>
          <p:nvPr>
            <p:ph type="title"/>
          </p:nvPr>
        </p:nvSpPr>
        <p:spPr/>
        <p:txBody>
          <a:bodyPr>
            <a:normAutofit fontScale="90000"/>
          </a:bodyPr>
          <a:lstStyle/>
          <a:p>
            <a:r>
              <a:rPr lang="en-US" b="1" i="0" dirty="0">
                <a:solidFill>
                  <a:schemeClr val="tx1"/>
                </a:solidFill>
                <a:effectLst/>
                <a:latin typeface="-apple-system"/>
              </a:rPr>
              <a:t>Difference between </a:t>
            </a:r>
            <a:r>
              <a:rPr lang="en-US" b="1" i="0" dirty="0" err="1">
                <a:solidFill>
                  <a:schemeClr val="tx1"/>
                </a:solidFill>
                <a:effectLst/>
                <a:latin typeface="-apple-system"/>
              </a:rPr>
              <a:t>Apriori</a:t>
            </a:r>
            <a:r>
              <a:rPr lang="en-US" b="1" i="0" dirty="0">
                <a:solidFill>
                  <a:schemeClr val="tx1"/>
                </a:solidFill>
                <a:effectLst/>
                <a:latin typeface="-apple-system"/>
              </a:rPr>
              <a:t> and FP Growth.</a:t>
            </a:r>
            <a:endParaRPr lang="en-US" dirty="0">
              <a:solidFill>
                <a:schemeClr val="tx1"/>
              </a:solidFill>
            </a:endParaRPr>
          </a:p>
        </p:txBody>
      </p:sp>
      <p:sp>
        <p:nvSpPr>
          <p:cNvPr id="3" name="Text Placeholder 2">
            <a:extLst>
              <a:ext uri="{FF2B5EF4-FFF2-40B4-BE49-F238E27FC236}">
                <a16:creationId xmlns:a16="http://schemas.microsoft.com/office/drawing/2014/main" id="{4477D92B-DA5E-59D6-3FDA-C9854B311B88}"/>
              </a:ext>
            </a:extLst>
          </p:cNvPr>
          <p:cNvSpPr>
            <a:spLocks noGrp="1"/>
          </p:cNvSpPr>
          <p:nvPr>
            <p:ph type="body" idx="1"/>
          </p:nvPr>
        </p:nvSpPr>
        <p:spPr/>
        <p:txBody>
          <a:bodyPr/>
          <a:lstStyle/>
          <a:p>
            <a:r>
              <a:rPr lang="en-US" b="1" i="0" dirty="0" err="1">
                <a:solidFill>
                  <a:schemeClr val="tx1"/>
                </a:solidFill>
                <a:effectLst/>
                <a:latin typeface="-apple-system"/>
              </a:rPr>
              <a:t>Apriori</a:t>
            </a:r>
            <a:endParaRPr lang="en-US" dirty="0">
              <a:solidFill>
                <a:schemeClr val="tx1"/>
              </a:solidFill>
            </a:endParaRPr>
          </a:p>
        </p:txBody>
      </p:sp>
      <p:sp>
        <p:nvSpPr>
          <p:cNvPr id="4" name="Content Placeholder 3">
            <a:extLst>
              <a:ext uri="{FF2B5EF4-FFF2-40B4-BE49-F238E27FC236}">
                <a16:creationId xmlns:a16="http://schemas.microsoft.com/office/drawing/2014/main" id="{0E76B7F3-A853-C4DE-9661-84838BAD2283}"/>
              </a:ext>
            </a:extLst>
          </p:cNvPr>
          <p:cNvSpPr>
            <a:spLocks noGrp="1"/>
          </p:cNvSpPr>
          <p:nvPr>
            <p:ph sz="half" idx="2"/>
          </p:nvPr>
        </p:nvSpPr>
        <p:spPr/>
        <p:txBody>
          <a:bodyPr>
            <a:normAutofit fontScale="55000" lnSpcReduction="20000"/>
          </a:bodyPr>
          <a:lstStyle/>
          <a:p>
            <a:pPr marL="514350" indent="-514350">
              <a:buFont typeface="+mj-lt"/>
              <a:buAutoNum type="arabicPeriod"/>
            </a:pPr>
            <a:r>
              <a:rPr lang="en-US" b="0" i="0" dirty="0">
                <a:solidFill>
                  <a:schemeClr val="tx1"/>
                </a:solidFill>
                <a:effectLst/>
                <a:latin typeface="-apple-system"/>
              </a:rPr>
              <a:t>It is an array based algorithm.</a:t>
            </a:r>
          </a:p>
          <a:p>
            <a:pPr marL="514350" indent="-514350">
              <a:buFont typeface="+mj-lt"/>
              <a:buAutoNum type="arabicPeriod"/>
            </a:pPr>
            <a:r>
              <a:rPr lang="en-US" b="0" i="0" dirty="0">
                <a:solidFill>
                  <a:schemeClr val="tx1"/>
                </a:solidFill>
                <a:effectLst/>
                <a:latin typeface="-apple-system"/>
              </a:rPr>
              <a:t>It uses Join and Prune technique.</a:t>
            </a:r>
          </a:p>
          <a:p>
            <a:pPr marL="514350" indent="-514350">
              <a:buFont typeface="+mj-lt"/>
              <a:buAutoNum type="arabicPeriod"/>
            </a:pPr>
            <a:r>
              <a:rPr lang="en-US" b="0" i="0" dirty="0" err="1">
                <a:solidFill>
                  <a:schemeClr val="tx1"/>
                </a:solidFill>
                <a:effectLst/>
                <a:latin typeface="-apple-system"/>
              </a:rPr>
              <a:t>Apriori</a:t>
            </a:r>
            <a:r>
              <a:rPr lang="en-US" b="0" i="0" dirty="0">
                <a:solidFill>
                  <a:schemeClr val="tx1"/>
                </a:solidFill>
                <a:effectLst/>
                <a:latin typeface="-apple-system"/>
              </a:rPr>
              <a:t> uses a breadth-first search</a:t>
            </a:r>
          </a:p>
          <a:p>
            <a:pPr marL="514350" indent="-514350">
              <a:buFont typeface="+mj-lt"/>
              <a:buAutoNum type="arabicPeriod"/>
            </a:pPr>
            <a:r>
              <a:rPr lang="en-US" b="0" i="0" dirty="0" err="1">
                <a:solidFill>
                  <a:schemeClr val="tx1"/>
                </a:solidFill>
                <a:effectLst/>
                <a:latin typeface="-apple-system"/>
              </a:rPr>
              <a:t>Apriori</a:t>
            </a:r>
            <a:r>
              <a:rPr lang="en-US" b="0" i="0" dirty="0">
                <a:solidFill>
                  <a:schemeClr val="tx1"/>
                </a:solidFill>
                <a:effectLst/>
                <a:latin typeface="-apple-system"/>
              </a:rPr>
              <a:t> utilizes a level-wise approach where it generates patterns containing 1 item, then 2 items, then 3 items, and so on.</a:t>
            </a:r>
            <a:endParaRPr lang="en-US" dirty="0">
              <a:solidFill>
                <a:schemeClr val="tx1"/>
              </a:solidFill>
            </a:endParaRPr>
          </a:p>
          <a:p>
            <a:pPr marL="514350" indent="-514350">
              <a:buFont typeface="+mj-lt"/>
              <a:buAutoNum type="arabicPeriod"/>
            </a:pPr>
            <a:r>
              <a:rPr lang="en-US" b="0" i="0" dirty="0">
                <a:solidFill>
                  <a:schemeClr val="tx1"/>
                </a:solidFill>
                <a:effectLst/>
                <a:latin typeface="-apple-system"/>
              </a:rPr>
              <a:t>Candidate generation is extremely slow. Runtime increases exponentially depending on the number of different items.</a:t>
            </a:r>
          </a:p>
          <a:p>
            <a:pPr marL="514350" indent="-514350">
              <a:buFont typeface="+mj-lt"/>
              <a:buAutoNum type="arabicPeriod"/>
            </a:pPr>
            <a:r>
              <a:rPr lang="en-US" b="0" i="0" dirty="0">
                <a:solidFill>
                  <a:schemeClr val="tx1"/>
                </a:solidFill>
                <a:effectLst/>
                <a:latin typeface="-apple-system"/>
              </a:rPr>
              <a:t>Candidate generation is very parallelizable.</a:t>
            </a:r>
          </a:p>
          <a:p>
            <a:pPr marL="514350" indent="-514350">
              <a:buFont typeface="+mj-lt"/>
              <a:buAutoNum type="arabicPeriod"/>
            </a:pPr>
            <a:r>
              <a:rPr lang="en-US" b="0" i="0" dirty="0">
                <a:solidFill>
                  <a:schemeClr val="tx1"/>
                </a:solidFill>
                <a:effectLst/>
                <a:latin typeface="-apple-system"/>
              </a:rPr>
              <a:t>It requires large memory space due to large number of candidate generation.</a:t>
            </a:r>
          </a:p>
          <a:p>
            <a:pPr marL="514350" indent="-514350">
              <a:buFont typeface="+mj-lt"/>
              <a:buAutoNum type="arabicPeriod"/>
            </a:pPr>
            <a:r>
              <a:rPr lang="en-US" b="0" i="0" dirty="0">
                <a:solidFill>
                  <a:schemeClr val="tx1"/>
                </a:solidFill>
                <a:effectLst/>
                <a:latin typeface="-apple-system"/>
              </a:rPr>
              <a:t>It scans the database multiple times for generating candidate sets.</a:t>
            </a:r>
            <a:endParaRPr lang="en-US" dirty="0">
              <a:solidFill>
                <a:schemeClr val="tx1"/>
              </a:solidFill>
            </a:endParaRPr>
          </a:p>
        </p:txBody>
      </p:sp>
      <p:sp>
        <p:nvSpPr>
          <p:cNvPr id="5" name="Text Placeholder 4">
            <a:extLst>
              <a:ext uri="{FF2B5EF4-FFF2-40B4-BE49-F238E27FC236}">
                <a16:creationId xmlns:a16="http://schemas.microsoft.com/office/drawing/2014/main" id="{4F990D6D-B9F0-8AD8-BB16-9C2C258DFD26}"/>
              </a:ext>
            </a:extLst>
          </p:cNvPr>
          <p:cNvSpPr>
            <a:spLocks noGrp="1"/>
          </p:cNvSpPr>
          <p:nvPr>
            <p:ph type="body" sz="quarter" idx="3"/>
          </p:nvPr>
        </p:nvSpPr>
        <p:spPr/>
        <p:txBody>
          <a:bodyPr/>
          <a:lstStyle/>
          <a:p>
            <a:r>
              <a:rPr lang="en-US" b="1" i="0" dirty="0">
                <a:solidFill>
                  <a:schemeClr val="tx1"/>
                </a:solidFill>
                <a:effectLst/>
                <a:latin typeface="-apple-system"/>
              </a:rPr>
              <a:t>FP Growth</a:t>
            </a:r>
            <a:endParaRPr lang="en-US" dirty="0">
              <a:solidFill>
                <a:schemeClr val="tx1"/>
              </a:solidFill>
            </a:endParaRPr>
          </a:p>
        </p:txBody>
      </p:sp>
      <p:sp>
        <p:nvSpPr>
          <p:cNvPr id="6" name="Content Placeholder 5">
            <a:extLst>
              <a:ext uri="{FF2B5EF4-FFF2-40B4-BE49-F238E27FC236}">
                <a16:creationId xmlns:a16="http://schemas.microsoft.com/office/drawing/2014/main" id="{9E8497A7-25B0-242A-EE0F-6CB510A30283}"/>
              </a:ext>
            </a:extLst>
          </p:cNvPr>
          <p:cNvSpPr>
            <a:spLocks noGrp="1"/>
          </p:cNvSpPr>
          <p:nvPr>
            <p:ph sz="quarter" idx="4"/>
          </p:nvPr>
        </p:nvSpPr>
        <p:spPr/>
        <p:txBody>
          <a:bodyPr>
            <a:normAutofit fontScale="55000" lnSpcReduction="20000"/>
          </a:bodyPr>
          <a:lstStyle/>
          <a:p>
            <a:pPr marL="514350" indent="-514350">
              <a:buFont typeface="+mj-lt"/>
              <a:buAutoNum type="arabicPeriod"/>
            </a:pPr>
            <a:r>
              <a:rPr lang="en-US" b="0" i="0" dirty="0">
                <a:solidFill>
                  <a:schemeClr val="tx1"/>
                </a:solidFill>
                <a:effectLst/>
                <a:latin typeface="-apple-system"/>
              </a:rPr>
              <a:t>It is a tree based algorithm.</a:t>
            </a:r>
          </a:p>
          <a:p>
            <a:pPr marL="514350" indent="-514350">
              <a:buFont typeface="+mj-lt"/>
              <a:buAutoNum type="arabicPeriod"/>
            </a:pPr>
            <a:r>
              <a:rPr lang="en-US" b="0" i="0" dirty="0">
                <a:solidFill>
                  <a:schemeClr val="tx1"/>
                </a:solidFill>
                <a:effectLst/>
                <a:latin typeface="-apple-system"/>
              </a:rPr>
              <a:t>It constructs conditional frequent pattern tree and conditional pattern base from database which satisfy minimum support.</a:t>
            </a:r>
          </a:p>
          <a:p>
            <a:pPr marL="514350" indent="-514350">
              <a:buFont typeface="+mj-lt"/>
              <a:buAutoNum type="arabicPeriod"/>
            </a:pPr>
            <a:r>
              <a:rPr lang="en-US" b="0" i="0" dirty="0">
                <a:solidFill>
                  <a:schemeClr val="tx1"/>
                </a:solidFill>
                <a:effectLst/>
                <a:latin typeface="-apple-system"/>
              </a:rPr>
              <a:t>FP Growth uses a depth-first search</a:t>
            </a:r>
          </a:p>
          <a:p>
            <a:pPr marL="514350" indent="-514350">
              <a:buFont typeface="+mj-lt"/>
              <a:buAutoNum type="arabicPeriod"/>
            </a:pPr>
            <a:r>
              <a:rPr lang="en-US" b="0" i="0" dirty="0">
                <a:solidFill>
                  <a:schemeClr val="tx1"/>
                </a:solidFill>
                <a:effectLst/>
                <a:latin typeface="-apple-system"/>
              </a:rPr>
              <a:t>FP Growth utilizes a pattern-growth approach means that, it only considers patterns actually existing in the database.</a:t>
            </a:r>
          </a:p>
          <a:p>
            <a:pPr marL="514350" indent="-514350">
              <a:buFont typeface="+mj-lt"/>
              <a:buAutoNum type="arabicPeriod"/>
            </a:pPr>
            <a:r>
              <a:rPr lang="en-US" b="0" i="0" dirty="0">
                <a:solidFill>
                  <a:schemeClr val="tx1"/>
                </a:solidFill>
                <a:effectLst/>
                <a:latin typeface="-apple-system"/>
              </a:rPr>
              <a:t>Runtime increases linearly, depending on the number of transactions and items</a:t>
            </a:r>
          </a:p>
          <a:p>
            <a:pPr marL="514350" indent="-514350">
              <a:buFont typeface="+mj-lt"/>
              <a:buAutoNum type="arabicPeriod"/>
            </a:pPr>
            <a:r>
              <a:rPr lang="en-US" b="0" i="0" dirty="0">
                <a:solidFill>
                  <a:schemeClr val="tx1"/>
                </a:solidFill>
                <a:effectLst/>
                <a:latin typeface="-apple-system"/>
              </a:rPr>
              <a:t>Data are very interdependent, each node needs the root.</a:t>
            </a:r>
          </a:p>
          <a:p>
            <a:pPr marL="514350" indent="-514350">
              <a:buFont typeface="+mj-lt"/>
              <a:buAutoNum type="arabicPeriod"/>
            </a:pPr>
            <a:r>
              <a:rPr lang="en-US" b="0" i="0" dirty="0">
                <a:solidFill>
                  <a:schemeClr val="tx1"/>
                </a:solidFill>
                <a:effectLst/>
                <a:latin typeface="-apple-system"/>
              </a:rPr>
              <a:t>It requires less memory space due to compact structure and no candidate generation.</a:t>
            </a:r>
          </a:p>
          <a:p>
            <a:pPr marL="514350" indent="-514350">
              <a:buFont typeface="+mj-lt"/>
              <a:buAutoNum type="arabicPeriod"/>
            </a:pPr>
            <a:r>
              <a:rPr lang="en-US" b="0" i="0" dirty="0">
                <a:solidFill>
                  <a:schemeClr val="tx1"/>
                </a:solidFill>
                <a:effectLst/>
                <a:latin typeface="-apple-system"/>
              </a:rPr>
              <a:t>It scans the database only twice for constructing frequent pattern tree.</a:t>
            </a:r>
            <a:endParaRPr lang="en-US" dirty="0">
              <a:solidFill>
                <a:schemeClr val="tx1"/>
              </a:solidFill>
            </a:endParaRPr>
          </a:p>
        </p:txBody>
      </p:sp>
    </p:spTree>
    <p:extLst>
      <p:ext uri="{BB962C8B-B14F-4D97-AF65-F5344CB8AC3E}">
        <p14:creationId xmlns:p14="http://schemas.microsoft.com/office/powerpoint/2010/main" val="174583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E6B8-3F9B-AC98-5C95-7633C92BD600}"/>
              </a:ext>
            </a:extLst>
          </p:cNvPr>
          <p:cNvSpPr>
            <a:spLocks noGrp="1"/>
          </p:cNvSpPr>
          <p:nvPr>
            <p:ph type="title"/>
          </p:nvPr>
        </p:nvSpPr>
        <p:spPr/>
        <p:txBody>
          <a:bodyPr>
            <a:normAutofit/>
          </a:bodyPr>
          <a:lstStyle/>
          <a:p>
            <a:r>
              <a:rPr lang="en-US" b="1" dirty="0">
                <a:latin typeface="-apple-system"/>
              </a:rPr>
              <a:t>O</a:t>
            </a:r>
            <a:r>
              <a:rPr lang="en-US" b="1" i="0" dirty="0">
                <a:effectLst/>
                <a:latin typeface="-apple-system"/>
              </a:rPr>
              <a:t>verview</a:t>
            </a:r>
            <a:endParaRPr lang="en-US" dirty="0"/>
          </a:p>
        </p:txBody>
      </p:sp>
      <p:sp>
        <p:nvSpPr>
          <p:cNvPr id="3" name="Content Placeholder 2">
            <a:extLst>
              <a:ext uri="{FF2B5EF4-FFF2-40B4-BE49-F238E27FC236}">
                <a16:creationId xmlns:a16="http://schemas.microsoft.com/office/drawing/2014/main" id="{979EC09B-3476-5EF2-9675-C0F983C2367D}"/>
              </a:ext>
            </a:extLst>
          </p:cNvPr>
          <p:cNvSpPr>
            <a:spLocks noGrp="1"/>
          </p:cNvSpPr>
          <p:nvPr>
            <p:ph idx="1"/>
          </p:nvPr>
        </p:nvSpPr>
        <p:spPr/>
        <p:txBody>
          <a:bodyPr/>
          <a:lstStyle/>
          <a:p>
            <a:r>
              <a:rPr lang="en-US" b="0" i="0" dirty="0">
                <a:solidFill>
                  <a:schemeClr val="tx1">
                    <a:lumMod val="95000"/>
                  </a:schemeClr>
                </a:solidFill>
                <a:effectLst/>
                <a:latin typeface="-apple-system"/>
              </a:rPr>
              <a:t>FP-growth algorithm is a tree-based algorithm for frequent itemset mining or frequent-pattern mining used for market basket analysis. The algorithm represents the data in a tree structure known as FP-tree, responsible for maintaining the association information between the frequent items.</a:t>
            </a:r>
          </a:p>
          <a:p>
            <a:r>
              <a:rPr lang="en-US" b="0" i="0" dirty="0">
                <a:solidFill>
                  <a:schemeClr val="tx1">
                    <a:lumMod val="95000"/>
                  </a:schemeClr>
                </a:solidFill>
                <a:effectLst/>
                <a:latin typeface="-apple-system"/>
              </a:rPr>
              <a:t>The algorithm compresses frequent items into an FP-tree from the database while retaining association rules. Then it splits the database data into a set of conditional databases (a special kind of projected database), each of which is associated with one frequent data item.</a:t>
            </a:r>
            <a:endParaRPr lang="en-US" dirty="0">
              <a:solidFill>
                <a:schemeClr val="tx1">
                  <a:lumMod val="95000"/>
                </a:schemeClr>
              </a:solidFill>
            </a:endParaRPr>
          </a:p>
        </p:txBody>
      </p:sp>
    </p:spTree>
    <p:extLst>
      <p:ext uri="{BB962C8B-B14F-4D97-AF65-F5344CB8AC3E}">
        <p14:creationId xmlns:p14="http://schemas.microsoft.com/office/powerpoint/2010/main" val="306933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BD56-DB6C-B5B2-9F8F-B4422A705BD0}"/>
              </a:ext>
            </a:extLst>
          </p:cNvPr>
          <p:cNvSpPr>
            <a:spLocks noGrp="1"/>
          </p:cNvSpPr>
          <p:nvPr>
            <p:ph type="title"/>
          </p:nvPr>
        </p:nvSpPr>
        <p:spPr/>
        <p:txBody>
          <a:bodyPr>
            <a:normAutofit/>
          </a:bodyPr>
          <a:lstStyle/>
          <a:p>
            <a:r>
              <a:rPr lang="en-US" b="1" i="0" dirty="0">
                <a:effectLst/>
                <a:latin typeface="-apple-system"/>
              </a:rPr>
              <a:t>FP-tree</a:t>
            </a:r>
            <a:endParaRPr lang="en-US" dirty="0"/>
          </a:p>
        </p:txBody>
      </p:sp>
      <p:sp>
        <p:nvSpPr>
          <p:cNvPr id="3" name="Content Placeholder 2">
            <a:extLst>
              <a:ext uri="{FF2B5EF4-FFF2-40B4-BE49-F238E27FC236}">
                <a16:creationId xmlns:a16="http://schemas.microsoft.com/office/drawing/2014/main" id="{47AF7775-AE16-CC0B-4923-5815BA015060}"/>
              </a:ext>
            </a:extLst>
          </p:cNvPr>
          <p:cNvSpPr>
            <a:spLocks noGrp="1"/>
          </p:cNvSpPr>
          <p:nvPr>
            <p:ph idx="1"/>
          </p:nvPr>
        </p:nvSpPr>
        <p:spPr/>
        <p:txBody>
          <a:bodyPr/>
          <a:lstStyle/>
          <a:p>
            <a:r>
              <a:rPr lang="en-US" b="0" i="0" dirty="0">
                <a:solidFill>
                  <a:schemeClr val="tx1">
                    <a:lumMod val="95000"/>
                  </a:schemeClr>
                </a:solidFill>
                <a:effectLst/>
                <a:latin typeface="-apple-system"/>
              </a:rPr>
              <a:t>FP-tree is the core concept of the FP-growth algorithm. The FP-tree is a compressed representation of the database itemset, storing the DB itemset in memory and keeping track of the association between items.</a:t>
            </a:r>
          </a:p>
          <a:p>
            <a:r>
              <a:rPr lang="en-US" b="0" i="0" dirty="0">
                <a:solidFill>
                  <a:schemeClr val="tx1">
                    <a:lumMod val="95000"/>
                  </a:schemeClr>
                </a:solidFill>
                <a:effectLst/>
                <a:latin typeface="-apple-system"/>
              </a:rPr>
              <a:t>The tree is constructed by taking each itemset and adding it as a subtree. The FP-tree’s whole idea is that items that occur more frequently will be more likely to be shared.</a:t>
            </a:r>
            <a:endParaRPr lang="en-US" dirty="0">
              <a:solidFill>
                <a:schemeClr val="tx1">
                  <a:lumMod val="95000"/>
                </a:schemeClr>
              </a:solidFill>
            </a:endParaRPr>
          </a:p>
        </p:txBody>
      </p:sp>
    </p:spTree>
    <p:extLst>
      <p:ext uri="{BB962C8B-B14F-4D97-AF65-F5344CB8AC3E}">
        <p14:creationId xmlns:p14="http://schemas.microsoft.com/office/powerpoint/2010/main" val="143862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BFC2-E7FB-B122-35E8-575209E467CD}"/>
              </a:ext>
            </a:extLst>
          </p:cNvPr>
          <p:cNvSpPr>
            <a:spLocks noGrp="1"/>
          </p:cNvSpPr>
          <p:nvPr>
            <p:ph type="title"/>
          </p:nvPr>
        </p:nvSpPr>
        <p:spPr>
          <a:xfrm>
            <a:off x="839788" y="457200"/>
            <a:ext cx="10346372" cy="1600200"/>
          </a:xfrm>
        </p:spPr>
        <p:txBody>
          <a:bodyPr>
            <a:normAutofit/>
          </a:bodyPr>
          <a:lstStyle/>
          <a:p>
            <a:r>
              <a:rPr lang="en-US" sz="5400" b="1" i="0" dirty="0">
                <a:effectLst/>
                <a:latin typeface="-apple-system"/>
              </a:rPr>
              <a:t>FP-tree</a:t>
            </a:r>
            <a:endParaRPr lang="en-US" sz="5400" dirty="0"/>
          </a:p>
        </p:txBody>
      </p:sp>
      <p:pic>
        <p:nvPicPr>
          <p:cNvPr id="6" name="Picture Placeholder 5">
            <a:extLst>
              <a:ext uri="{FF2B5EF4-FFF2-40B4-BE49-F238E27FC236}">
                <a16:creationId xmlns:a16="http://schemas.microsoft.com/office/drawing/2014/main" id="{2434629F-0BB4-038E-27C4-919AF4FD80F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777" r="14515"/>
          <a:stretch/>
        </p:blipFill>
        <p:spPr>
          <a:xfrm>
            <a:off x="5183188" y="2138680"/>
            <a:ext cx="6172200" cy="3803650"/>
          </a:xfrm>
        </p:spPr>
      </p:pic>
      <p:sp>
        <p:nvSpPr>
          <p:cNvPr id="4" name="Text Placeholder 3">
            <a:extLst>
              <a:ext uri="{FF2B5EF4-FFF2-40B4-BE49-F238E27FC236}">
                <a16:creationId xmlns:a16="http://schemas.microsoft.com/office/drawing/2014/main" id="{71EECEF9-95D1-74E0-33DD-B16B82265870}"/>
              </a:ext>
            </a:extLst>
          </p:cNvPr>
          <p:cNvSpPr>
            <a:spLocks noGrp="1"/>
          </p:cNvSpPr>
          <p:nvPr>
            <p:ph type="body" sz="half" idx="2"/>
          </p:nvPr>
        </p:nvSpPr>
        <p:spPr>
          <a:xfrm>
            <a:off x="836612" y="2159000"/>
            <a:ext cx="3935413" cy="4048760"/>
          </a:xfrm>
        </p:spPr>
        <p:txBody>
          <a:bodyPr>
            <a:normAutofit fontScale="92500" lnSpcReduction="10000"/>
          </a:bodyPr>
          <a:lstStyle/>
          <a:p>
            <a:r>
              <a:rPr lang="en-US" sz="2800" b="0" i="0" dirty="0">
                <a:solidFill>
                  <a:schemeClr val="tx1">
                    <a:lumMod val="95000"/>
                  </a:schemeClr>
                </a:solidFill>
                <a:effectLst/>
                <a:latin typeface="-apple-system"/>
              </a:rPr>
              <a:t>The root node in the FP-tree is null. Each node of the subtree stores at least the item name and the support (or item occurrence) number. Additionally, the node may contain a link to the node with the same name from another subtree (represents another itemset from the database).</a:t>
            </a:r>
            <a:endParaRPr lang="en-US" sz="2800" dirty="0">
              <a:solidFill>
                <a:schemeClr val="tx1">
                  <a:lumMod val="95000"/>
                </a:schemeClr>
              </a:solidFill>
            </a:endParaRPr>
          </a:p>
        </p:txBody>
      </p:sp>
    </p:spTree>
    <p:extLst>
      <p:ext uri="{BB962C8B-B14F-4D97-AF65-F5344CB8AC3E}">
        <p14:creationId xmlns:p14="http://schemas.microsoft.com/office/powerpoint/2010/main" val="405530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0DF1-6A85-F644-6DC8-E35DA1D05C15}"/>
              </a:ext>
            </a:extLst>
          </p:cNvPr>
          <p:cNvSpPr>
            <a:spLocks noGrp="1"/>
          </p:cNvSpPr>
          <p:nvPr>
            <p:ph type="title"/>
          </p:nvPr>
        </p:nvSpPr>
        <p:spPr/>
        <p:txBody>
          <a:bodyPr>
            <a:normAutofit/>
          </a:bodyPr>
          <a:lstStyle/>
          <a:p>
            <a:r>
              <a:rPr lang="en-US" b="1" i="0" dirty="0">
                <a:effectLst/>
                <a:latin typeface="-apple-system"/>
              </a:rPr>
              <a:t>Building FP-tree</a:t>
            </a:r>
            <a:endParaRPr lang="en-US" dirty="0"/>
          </a:p>
        </p:txBody>
      </p:sp>
      <p:sp>
        <p:nvSpPr>
          <p:cNvPr id="3" name="Content Placeholder 2">
            <a:extLst>
              <a:ext uri="{FF2B5EF4-FFF2-40B4-BE49-F238E27FC236}">
                <a16:creationId xmlns:a16="http://schemas.microsoft.com/office/drawing/2014/main" id="{B1F710F7-F667-30F6-0551-0A5120C6CF44}"/>
              </a:ext>
            </a:extLst>
          </p:cNvPr>
          <p:cNvSpPr>
            <a:spLocks noGrp="1"/>
          </p:cNvSpPr>
          <p:nvPr>
            <p:ph idx="1"/>
          </p:nvPr>
        </p:nvSpPr>
        <p:spPr/>
        <p:txBody>
          <a:bodyPr/>
          <a:lstStyle/>
          <a:p>
            <a:r>
              <a:rPr kumimoji="0" lang="en-US" altLang="en-US" sz="2800" b="0" i="0" u="none" strike="noStrike" cap="none" normalizeH="0" baseline="0" dirty="0">
                <a:ln>
                  <a:noFill/>
                </a:ln>
                <a:solidFill>
                  <a:schemeClr val="tx1">
                    <a:lumMod val="95000"/>
                  </a:schemeClr>
                </a:solidFill>
                <a:effectLst/>
                <a:latin typeface="-apple-system"/>
              </a:rPr>
              <a:t>Scan </a:t>
            </a:r>
            <a:r>
              <a:rPr kumimoji="0" lang="en-US" altLang="en-US" sz="2800" b="0" i="0" u="none" strike="noStrike" cap="none" normalizeH="0" baseline="0" dirty="0" err="1">
                <a:ln>
                  <a:noFill/>
                </a:ln>
                <a:solidFill>
                  <a:schemeClr val="tx1">
                    <a:lumMod val="95000"/>
                  </a:schemeClr>
                </a:solidFill>
                <a:effectLst/>
                <a:latin typeface="-apple-system"/>
              </a:rPr>
              <a:t>itemsets</a:t>
            </a:r>
            <a:r>
              <a:rPr kumimoji="0" lang="en-US" altLang="en-US" sz="2800" b="0" i="0" u="none" strike="noStrike" cap="none" normalizeH="0" baseline="0" dirty="0">
                <a:ln>
                  <a:noFill/>
                </a:ln>
                <a:solidFill>
                  <a:schemeClr val="tx1">
                    <a:lumMod val="95000"/>
                  </a:schemeClr>
                </a:solidFill>
                <a:effectLst/>
                <a:latin typeface="-apple-system"/>
              </a:rPr>
              <a:t> from the database for the first time</a:t>
            </a:r>
          </a:p>
          <a:p>
            <a:r>
              <a:rPr kumimoji="0" lang="en-US" altLang="en-US" sz="2800" b="0" i="0" u="none" strike="noStrike" cap="none" normalizeH="0" baseline="0" dirty="0">
                <a:ln>
                  <a:noFill/>
                </a:ln>
                <a:solidFill>
                  <a:schemeClr val="tx1">
                    <a:lumMod val="95000"/>
                  </a:schemeClr>
                </a:solidFill>
                <a:effectLst/>
                <a:latin typeface="-apple-system"/>
              </a:rPr>
              <a:t>Find frequent items (single item patterns) and order them into a list </a:t>
            </a:r>
            <a:r>
              <a:rPr kumimoji="0" lang="en-US" altLang="en-US" sz="1800" b="0" i="0" u="none" strike="noStrike" cap="none" normalizeH="0" baseline="0" dirty="0">
                <a:ln>
                  <a:noFill/>
                </a:ln>
                <a:solidFill>
                  <a:schemeClr val="tx1">
                    <a:lumMod val="95000"/>
                  </a:schemeClr>
                </a:solidFill>
                <a:effectLst/>
                <a:latin typeface="Monaco"/>
              </a:rPr>
              <a:t>L</a:t>
            </a:r>
            <a:r>
              <a:rPr kumimoji="0" lang="en-US" altLang="en-US" sz="2800" b="0" i="0" u="none" strike="noStrike" cap="none" normalizeH="0" baseline="0" dirty="0">
                <a:ln>
                  <a:noFill/>
                </a:ln>
                <a:solidFill>
                  <a:schemeClr val="tx1">
                    <a:lumMod val="95000"/>
                  </a:schemeClr>
                </a:solidFill>
                <a:effectLst/>
                <a:latin typeface="-apple-system"/>
              </a:rPr>
              <a:t> in frequency descending order. For example, </a:t>
            </a:r>
            <a:r>
              <a:rPr kumimoji="0" lang="en-US" altLang="en-US" sz="1800" b="0" i="0" u="none" strike="noStrike" cap="none" normalizeH="0" baseline="0" dirty="0">
                <a:ln>
                  <a:noFill/>
                </a:ln>
                <a:solidFill>
                  <a:schemeClr val="tx1">
                    <a:lumMod val="95000"/>
                  </a:schemeClr>
                </a:solidFill>
                <a:effectLst/>
                <a:latin typeface="Monaco"/>
              </a:rPr>
              <a:t>L = {A:5, C:3, D;2, B:1}</a:t>
            </a:r>
            <a:endParaRPr lang="en-US" altLang="en-US" dirty="0">
              <a:solidFill>
                <a:schemeClr val="tx1">
                  <a:lumMod val="95000"/>
                </a:schemeClr>
              </a:solidFill>
              <a:latin typeface="-apple-system"/>
            </a:endParaRPr>
          </a:p>
          <a:p>
            <a:r>
              <a:rPr kumimoji="0" lang="en-US" altLang="en-US" sz="2800" b="0" i="0" u="none" strike="noStrike" cap="none" normalizeH="0" baseline="0" dirty="0">
                <a:ln>
                  <a:noFill/>
                </a:ln>
                <a:solidFill>
                  <a:schemeClr val="tx1">
                    <a:lumMod val="95000"/>
                  </a:schemeClr>
                </a:solidFill>
                <a:effectLst/>
                <a:latin typeface="-apple-system"/>
              </a:rPr>
              <a:t>For each transaction order its frequent items according to the order in </a:t>
            </a:r>
            <a:r>
              <a:rPr kumimoji="0" lang="en-US" altLang="en-US" sz="1800" b="0" i="0" u="none" strike="noStrike" cap="none" normalizeH="0" baseline="0" dirty="0">
                <a:ln>
                  <a:noFill/>
                </a:ln>
                <a:solidFill>
                  <a:schemeClr val="tx1">
                    <a:lumMod val="95000"/>
                  </a:schemeClr>
                </a:solidFill>
                <a:effectLst/>
                <a:latin typeface="Monaco"/>
              </a:rPr>
              <a:t>L</a:t>
            </a:r>
            <a:endParaRPr lang="en-US" altLang="en-US" dirty="0">
              <a:solidFill>
                <a:schemeClr val="tx1">
                  <a:lumMod val="95000"/>
                </a:schemeClr>
              </a:solidFill>
              <a:latin typeface="-apple-system"/>
            </a:endParaRPr>
          </a:p>
          <a:p>
            <a:r>
              <a:rPr kumimoji="0" lang="en-US" altLang="en-US" sz="2800" b="0" i="0" u="none" strike="noStrike" cap="none" normalizeH="0" baseline="0" dirty="0">
                <a:ln>
                  <a:noFill/>
                </a:ln>
                <a:solidFill>
                  <a:schemeClr val="tx1">
                    <a:lumMod val="95000"/>
                  </a:schemeClr>
                </a:solidFill>
                <a:effectLst/>
                <a:latin typeface="-apple-system"/>
              </a:rPr>
              <a:t>Scan the database the second time and construct FP-tree by putting each frequency ordered transaction onto it</a:t>
            </a:r>
          </a:p>
          <a:p>
            <a:endParaRPr lang="en-US" dirty="0">
              <a:solidFill>
                <a:schemeClr val="tx1">
                  <a:lumMod val="95000"/>
                </a:schemeClr>
              </a:solidFill>
            </a:endParaRPr>
          </a:p>
        </p:txBody>
      </p:sp>
    </p:spTree>
    <p:extLst>
      <p:ext uri="{BB962C8B-B14F-4D97-AF65-F5344CB8AC3E}">
        <p14:creationId xmlns:p14="http://schemas.microsoft.com/office/powerpoint/2010/main" val="283005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BFC2-E7FB-B122-35E8-575209E467CD}"/>
              </a:ext>
            </a:extLst>
          </p:cNvPr>
          <p:cNvSpPr>
            <a:spLocks noGrp="1"/>
          </p:cNvSpPr>
          <p:nvPr>
            <p:ph type="title"/>
          </p:nvPr>
        </p:nvSpPr>
        <p:spPr>
          <a:xfrm>
            <a:off x="839788" y="457200"/>
            <a:ext cx="10346372" cy="1600200"/>
          </a:xfrm>
        </p:spPr>
        <p:txBody>
          <a:bodyPr>
            <a:normAutofit/>
          </a:bodyPr>
          <a:lstStyle/>
          <a:p>
            <a:r>
              <a:rPr lang="en-US" sz="5400" b="1" i="0" dirty="0">
                <a:effectLst/>
                <a:latin typeface="-apple-system"/>
              </a:rPr>
              <a:t>Example</a:t>
            </a:r>
            <a:endParaRPr lang="en-US" sz="5400" dirty="0"/>
          </a:p>
        </p:txBody>
      </p:sp>
      <p:sp>
        <p:nvSpPr>
          <p:cNvPr id="4" name="Text Placeholder 3">
            <a:extLst>
              <a:ext uri="{FF2B5EF4-FFF2-40B4-BE49-F238E27FC236}">
                <a16:creationId xmlns:a16="http://schemas.microsoft.com/office/drawing/2014/main" id="{71EECEF9-95D1-74E0-33DD-B16B82265870}"/>
              </a:ext>
            </a:extLst>
          </p:cNvPr>
          <p:cNvSpPr>
            <a:spLocks noGrp="1"/>
          </p:cNvSpPr>
          <p:nvPr>
            <p:ph type="body" sz="half" idx="2"/>
          </p:nvPr>
        </p:nvSpPr>
        <p:spPr>
          <a:xfrm>
            <a:off x="836612" y="2159000"/>
            <a:ext cx="3935413" cy="4048760"/>
          </a:xfrm>
        </p:spPr>
        <p:txBody>
          <a:bodyPr>
            <a:normAutofit/>
          </a:bodyPr>
          <a:lstStyle/>
          <a:p>
            <a:r>
              <a:rPr lang="en-US" sz="3200" b="0" i="0" dirty="0">
                <a:solidFill>
                  <a:schemeClr val="tx1">
                    <a:lumMod val="95000"/>
                  </a:schemeClr>
                </a:solidFill>
                <a:effectLst/>
                <a:latin typeface="-apple-system"/>
              </a:rPr>
              <a:t>To illustrate algorithm steps, let’s take a sample database and create an FP-tree out of it:</a:t>
            </a:r>
            <a:endParaRPr lang="en-US" sz="2800" dirty="0">
              <a:solidFill>
                <a:schemeClr val="tx1">
                  <a:lumMod val="95000"/>
                </a:schemeClr>
              </a:solidFill>
            </a:endParaRPr>
          </a:p>
        </p:txBody>
      </p:sp>
      <p:pic>
        <p:nvPicPr>
          <p:cNvPr id="8" name="Picture Placeholder 7">
            <a:extLst>
              <a:ext uri="{FF2B5EF4-FFF2-40B4-BE49-F238E27FC236}">
                <a16:creationId xmlns:a16="http://schemas.microsoft.com/office/drawing/2014/main" id="{B9FA0909-6DCD-42EA-64C0-B067A2B5E5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63" t="2546" r="6134"/>
          <a:stretch/>
        </p:blipFill>
        <p:spPr>
          <a:xfrm>
            <a:off x="5183188" y="987425"/>
            <a:ext cx="6172200" cy="5128895"/>
          </a:xfrm>
        </p:spPr>
      </p:pic>
    </p:spTree>
    <p:extLst>
      <p:ext uri="{BB962C8B-B14F-4D97-AF65-F5344CB8AC3E}">
        <p14:creationId xmlns:p14="http://schemas.microsoft.com/office/powerpoint/2010/main" val="294089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BFC2-E7FB-B122-35E8-575209E467CD}"/>
              </a:ext>
            </a:extLst>
          </p:cNvPr>
          <p:cNvSpPr>
            <a:spLocks noGrp="1"/>
          </p:cNvSpPr>
          <p:nvPr>
            <p:ph type="title"/>
          </p:nvPr>
        </p:nvSpPr>
        <p:spPr>
          <a:xfrm>
            <a:off x="839788" y="457200"/>
            <a:ext cx="10346372" cy="1600200"/>
          </a:xfrm>
        </p:spPr>
        <p:txBody>
          <a:bodyPr>
            <a:normAutofit/>
          </a:bodyPr>
          <a:lstStyle/>
          <a:p>
            <a:r>
              <a:rPr lang="en-US" sz="5400" b="1" i="0" dirty="0">
                <a:effectLst/>
                <a:latin typeface="-apple-system"/>
              </a:rPr>
              <a:t>Example</a:t>
            </a:r>
            <a:br>
              <a:rPr lang="en-US" sz="5400" b="1" i="0" dirty="0">
                <a:effectLst/>
                <a:latin typeface="-apple-system"/>
              </a:rPr>
            </a:br>
            <a:r>
              <a:rPr lang="en-US" sz="5400" b="1" i="0" dirty="0">
                <a:effectLst/>
                <a:latin typeface="-apple-system"/>
              </a:rPr>
              <a:t>cont.</a:t>
            </a:r>
            <a:endParaRPr lang="en-US" sz="5400" dirty="0"/>
          </a:p>
        </p:txBody>
      </p:sp>
      <p:sp>
        <p:nvSpPr>
          <p:cNvPr id="4" name="Text Placeholder 3">
            <a:extLst>
              <a:ext uri="{FF2B5EF4-FFF2-40B4-BE49-F238E27FC236}">
                <a16:creationId xmlns:a16="http://schemas.microsoft.com/office/drawing/2014/main" id="{71EECEF9-95D1-74E0-33DD-B16B82265870}"/>
              </a:ext>
            </a:extLst>
          </p:cNvPr>
          <p:cNvSpPr>
            <a:spLocks noGrp="1"/>
          </p:cNvSpPr>
          <p:nvPr>
            <p:ph type="body" sz="half" idx="2"/>
          </p:nvPr>
        </p:nvSpPr>
        <p:spPr>
          <a:xfrm>
            <a:off x="426720" y="2057400"/>
            <a:ext cx="4345305" cy="4343400"/>
          </a:xfrm>
        </p:spPr>
        <p:txBody>
          <a:bodyPr>
            <a:normAutofit fontScale="92500"/>
          </a:bodyPr>
          <a:lstStyle/>
          <a:p>
            <a:r>
              <a:rPr lang="en-US" sz="2400" b="0" i="0" dirty="0">
                <a:solidFill>
                  <a:schemeClr val="tx1">
                    <a:lumMod val="95000"/>
                  </a:schemeClr>
                </a:solidFill>
                <a:effectLst/>
                <a:latin typeface="-apple-system"/>
              </a:rPr>
              <a:t>The first step is to scan the dataset, create a frequency table containing each item from the database, and arrange them in descending order. We also need to specify the minimum support (number of item occurrences). The algorithm will not put items with a support value less than the minimum support into the frequency table. For example, let’s set up the minimum support value equal to 3. In that case, we will get the following frequency table:</a:t>
            </a:r>
            <a:endParaRPr lang="en-US" sz="2000" dirty="0">
              <a:solidFill>
                <a:schemeClr val="tx1">
                  <a:lumMod val="95000"/>
                </a:schemeClr>
              </a:solidFill>
            </a:endParaRPr>
          </a:p>
        </p:txBody>
      </p:sp>
      <p:pic>
        <p:nvPicPr>
          <p:cNvPr id="7" name="Picture Placeholder 6">
            <a:extLst>
              <a:ext uri="{FF2B5EF4-FFF2-40B4-BE49-F238E27FC236}">
                <a16:creationId xmlns:a16="http://schemas.microsoft.com/office/drawing/2014/main" id="{8673E560-5B86-012C-E827-FCA516834C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50" t="2718" r="3571" b="5388"/>
          <a:stretch/>
        </p:blipFill>
        <p:spPr>
          <a:xfrm>
            <a:off x="5171440" y="987425"/>
            <a:ext cx="6183948" cy="4873625"/>
          </a:xfrm>
        </p:spPr>
      </p:pic>
      <p:sp>
        <p:nvSpPr>
          <p:cNvPr id="9" name="TextBox 8">
            <a:extLst>
              <a:ext uri="{FF2B5EF4-FFF2-40B4-BE49-F238E27FC236}">
                <a16:creationId xmlns:a16="http://schemas.microsoft.com/office/drawing/2014/main" id="{6286AD58-7743-F66F-D728-B45948C194BC}"/>
              </a:ext>
            </a:extLst>
          </p:cNvPr>
          <p:cNvSpPr txBox="1"/>
          <p:nvPr/>
        </p:nvSpPr>
        <p:spPr>
          <a:xfrm>
            <a:off x="5029200" y="6068109"/>
            <a:ext cx="7396480" cy="646331"/>
          </a:xfrm>
          <a:prstGeom prst="rect">
            <a:avLst/>
          </a:prstGeom>
          <a:noFill/>
        </p:spPr>
        <p:txBody>
          <a:bodyPr wrap="square" rtlCol="0">
            <a:spAutoFit/>
          </a:bodyPr>
          <a:lstStyle/>
          <a:p>
            <a:r>
              <a:rPr lang="en-US" b="1" i="0" dirty="0">
                <a:solidFill>
                  <a:srgbClr val="FF0000"/>
                </a:solidFill>
                <a:effectLst/>
                <a:latin typeface="-apple-system"/>
              </a:rPr>
              <a:t>Note</a:t>
            </a:r>
            <a:r>
              <a:rPr lang="en-US" b="0" i="0" dirty="0">
                <a:solidFill>
                  <a:srgbClr val="FF0000"/>
                </a:solidFill>
                <a:effectLst/>
                <a:latin typeface="-apple-system"/>
              </a:rPr>
              <a:t>: </a:t>
            </a:r>
            <a:r>
              <a:rPr lang="en-US" b="0" i="0" dirty="0">
                <a:effectLst/>
                <a:latin typeface="-apple-system"/>
              </a:rPr>
              <a:t>The algorithm did not include all items with frequency more minor than the minimum support value in the frequency table.</a:t>
            </a:r>
            <a:endParaRPr lang="en-US" dirty="0"/>
          </a:p>
        </p:txBody>
      </p:sp>
      <mc:AlternateContent xmlns:mc="http://schemas.openxmlformats.org/markup-compatibility/2006">
        <mc:Choice xmlns:p14="http://schemas.microsoft.com/office/powerpoint/2010/main" Requires="p14">
          <p:contentPart p14:bwMode="auto" r:id="rId3">
            <p14:nvContentPartPr>
              <p14:cNvPr id="3" name="حبر 2">
                <a:extLst>
                  <a:ext uri="{FF2B5EF4-FFF2-40B4-BE49-F238E27FC236}">
                    <a16:creationId xmlns:a16="http://schemas.microsoft.com/office/drawing/2014/main" id="{B9D7EF1F-A19F-C135-44AC-62900D47FCB2}"/>
                  </a:ext>
                </a:extLst>
              </p14:cNvPr>
              <p14:cNvContentPartPr/>
              <p14:nvPr/>
            </p14:nvContentPartPr>
            <p14:xfrm>
              <a:off x="9223200" y="2349360"/>
              <a:ext cx="908640" cy="803880"/>
            </p14:xfrm>
          </p:contentPart>
        </mc:Choice>
        <mc:Fallback>
          <p:pic>
            <p:nvPicPr>
              <p:cNvPr id="3" name="حبر 2">
                <a:extLst>
                  <a:ext uri="{FF2B5EF4-FFF2-40B4-BE49-F238E27FC236}">
                    <a16:creationId xmlns:a16="http://schemas.microsoft.com/office/drawing/2014/main" id="{B9D7EF1F-A19F-C135-44AC-62900D47FCB2}"/>
                  </a:ext>
                </a:extLst>
              </p:cNvPr>
              <p:cNvPicPr/>
              <p:nvPr/>
            </p:nvPicPr>
            <p:blipFill>
              <a:blip r:embed="rId4"/>
              <a:stretch>
                <a:fillRect/>
              </a:stretch>
            </p:blipFill>
            <p:spPr>
              <a:xfrm>
                <a:off x="9213840" y="2340000"/>
                <a:ext cx="927360" cy="822600"/>
              </a:xfrm>
              <a:prstGeom prst="rect">
                <a:avLst/>
              </a:prstGeom>
            </p:spPr>
          </p:pic>
        </mc:Fallback>
      </mc:AlternateContent>
    </p:spTree>
    <p:extLst>
      <p:ext uri="{BB962C8B-B14F-4D97-AF65-F5344CB8AC3E}">
        <p14:creationId xmlns:p14="http://schemas.microsoft.com/office/powerpoint/2010/main" val="175875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BFC2-E7FB-B122-35E8-575209E467CD}"/>
              </a:ext>
            </a:extLst>
          </p:cNvPr>
          <p:cNvSpPr>
            <a:spLocks noGrp="1"/>
          </p:cNvSpPr>
          <p:nvPr>
            <p:ph type="title"/>
          </p:nvPr>
        </p:nvSpPr>
        <p:spPr>
          <a:xfrm>
            <a:off x="839788" y="457200"/>
            <a:ext cx="10346372" cy="1600200"/>
          </a:xfrm>
        </p:spPr>
        <p:txBody>
          <a:bodyPr>
            <a:normAutofit/>
          </a:bodyPr>
          <a:lstStyle/>
          <a:p>
            <a:r>
              <a:rPr lang="en-US" sz="5400" b="1" i="0" dirty="0">
                <a:effectLst/>
                <a:latin typeface="-apple-system"/>
              </a:rPr>
              <a:t>Example</a:t>
            </a:r>
            <a:br>
              <a:rPr lang="en-US" sz="5400" b="1" i="0" dirty="0">
                <a:effectLst/>
                <a:latin typeface="-apple-system"/>
              </a:rPr>
            </a:br>
            <a:r>
              <a:rPr lang="en-US" sz="5400" b="1" i="0" dirty="0">
                <a:effectLst/>
                <a:latin typeface="-apple-system"/>
              </a:rPr>
              <a:t>cont.</a:t>
            </a:r>
            <a:endParaRPr lang="en-US" sz="5400" dirty="0"/>
          </a:p>
        </p:txBody>
      </p:sp>
      <p:sp>
        <p:nvSpPr>
          <p:cNvPr id="4" name="Text Placeholder 3">
            <a:extLst>
              <a:ext uri="{FF2B5EF4-FFF2-40B4-BE49-F238E27FC236}">
                <a16:creationId xmlns:a16="http://schemas.microsoft.com/office/drawing/2014/main" id="{71EECEF9-95D1-74E0-33DD-B16B82265870}"/>
              </a:ext>
            </a:extLst>
          </p:cNvPr>
          <p:cNvSpPr>
            <a:spLocks noGrp="1"/>
          </p:cNvSpPr>
          <p:nvPr>
            <p:ph type="body" sz="half" idx="2"/>
          </p:nvPr>
        </p:nvSpPr>
        <p:spPr>
          <a:xfrm>
            <a:off x="426720" y="2057400"/>
            <a:ext cx="4345305" cy="4343400"/>
          </a:xfrm>
        </p:spPr>
        <p:txBody>
          <a:bodyPr>
            <a:normAutofit fontScale="92500"/>
          </a:bodyPr>
          <a:lstStyle/>
          <a:p>
            <a:r>
              <a:rPr lang="en-US" sz="2400" b="0" i="0" dirty="0">
                <a:solidFill>
                  <a:schemeClr val="tx1">
                    <a:lumMod val="95000"/>
                  </a:schemeClr>
                </a:solidFill>
                <a:effectLst/>
                <a:latin typeface="-apple-system"/>
              </a:rPr>
              <a:t>The first step is to scan the dataset, create a frequency table containing each item from the database, and arrange them in descending order. We also need to specify the minimum support (number of item occurrences). The algorithm will not put items with a support value less than the minimum support into the frequency table. For example, let’s set up the minimum support value equal to 3. In that case, we will get the following frequency table:</a:t>
            </a:r>
            <a:endParaRPr lang="en-US" sz="2000" dirty="0">
              <a:solidFill>
                <a:schemeClr val="tx1">
                  <a:lumMod val="95000"/>
                </a:schemeClr>
              </a:solidFill>
            </a:endParaRPr>
          </a:p>
        </p:txBody>
      </p:sp>
      <p:pic>
        <p:nvPicPr>
          <p:cNvPr id="7" name="Picture Placeholder 6">
            <a:extLst>
              <a:ext uri="{FF2B5EF4-FFF2-40B4-BE49-F238E27FC236}">
                <a16:creationId xmlns:a16="http://schemas.microsoft.com/office/drawing/2014/main" id="{8673E560-5B86-012C-E827-FCA516834C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50" t="2718" r="3571" b="5388"/>
          <a:stretch/>
        </p:blipFill>
        <p:spPr>
          <a:xfrm>
            <a:off x="5171440" y="987425"/>
            <a:ext cx="6183948" cy="4873625"/>
          </a:xfrm>
        </p:spPr>
      </p:pic>
      <p:sp>
        <p:nvSpPr>
          <p:cNvPr id="9" name="TextBox 8">
            <a:extLst>
              <a:ext uri="{FF2B5EF4-FFF2-40B4-BE49-F238E27FC236}">
                <a16:creationId xmlns:a16="http://schemas.microsoft.com/office/drawing/2014/main" id="{6286AD58-7743-F66F-D728-B45948C194BC}"/>
              </a:ext>
            </a:extLst>
          </p:cNvPr>
          <p:cNvSpPr txBox="1"/>
          <p:nvPr/>
        </p:nvSpPr>
        <p:spPr>
          <a:xfrm>
            <a:off x="5029200" y="6068109"/>
            <a:ext cx="7396480" cy="646331"/>
          </a:xfrm>
          <a:prstGeom prst="rect">
            <a:avLst/>
          </a:prstGeom>
          <a:noFill/>
        </p:spPr>
        <p:txBody>
          <a:bodyPr wrap="square" rtlCol="0">
            <a:spAutoFit/>
          </a:bodyPr>
          <a:lstStyle/>
          <a:p>
            <a:r>
              <a:rPr lang="en-US" b="1" i="0" dirty="0">
                <a:solidFill>
                  <a:srgbClr val="FF0000"/>
                </a:solidFill>
                <a:effectLst/>
                <a:latin typeface="-apple-system"/>
              </a:rPr>
              <a:t>Note</a:t>
            </a:r>
            <a:r>
              <a:rPr lang="en-US" b="0" i="0" dirty="0">
                <a:solidFill>
                  <a:srgbClr val="FF0000"/>
                </a:solidFill>
                <a:effectLst/>
                <a:latin typeface="-apple-system"/>
              </a:rPr>
              <a:t>: </a:t>
            </a:r>
            <a:r>
              <a:rPr lang="en-US" b="0" i="0" dirty="0">
                <a:effectLst/>
                <a:latin typeface="-apple-system"/>
              </a:rPr>
              <a:t>The algorithm did not include all items with frequency more minor than the minimum support value in the frequency table.</a:t>
            </a:r>
            <a:endParaRPr lang="en-US" dirty="0"/>
          </a:p>
        </p:txBody>
      </p:sp>
    </p:spTree>
    <p:extLst>
      <p:ext uri="{BB962C8B-B14F-4D97-AF65-F5344CB8AC3E}">
        <p14:creationId xmlns:p14="http://schemas.microsoft.com/office/powerpoint/2010/main" val="274437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1178-FCDF-D625-1A2F-3EA728F674F9}"/>
              </a:ext>
            </a:extLst>
          </p:cNvPr>
          <p:cNvSpPr>
            <a:spLocks noGrp="1"/>
          </p:cNvSpPr>
          <p:nvPr>
            <p:ph type="title"/>
          </p:nvPr>
        </p:nvSpPr>
        <p:spPr/>
        <p:txBody>
          <a:bodyPr>
            <a:noAutofit/>
          </a:bodyPr>
          <a:lstStyle/>
          <a:p>
            <a:r>
              <a:rPr lang="en-US" sz="2800" b="0" i="0" dirty="0">
                <a:solidFill>
                  <a:schemeClr val="tx1"/>
                </a:solidFill>
                <a:effectLst/>
                <a:latin typeface="-apple-system"/>
              </a:rPr>
              <a:t>The next step is to scan the database the second time and arrange elements based on the frequency table:</a:t>
            </a:r>
            <a:endParaRPr lang="en-US" sz="2800" dirty="0">
              <a:solidFill>
                <a:schemeClr val="tx1"/>
              </a:solidFill>
            </a:endParaRPr>
          </a:p>
        </p:txBody>
      </p:sp>
      <p:pic>
        <p:nvPicPr>
          <p:cNvPr id="6" name="Picture Placeholder 5">
            <a:extLst>
              <a:ext uri="{FF2B5EF4-FFF2-40B4-BE49-F238E27FC236}">
                <a16:creationId xmlns:a16="http://schemas.microsoft.com/office/drawing/2014/main" id="{46381D95-4063-24E0-2403-A291C1612EA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70" t="2971" r="1902"/>
          <a:stretch/>
        </p:blipFill>
        <p:spPr>
          <a:xfrm>
            <a:off x="839788" y="987425"/>
            <a:ext cx="10515600" cy="3379735"/>
          </a:xfrm>
        </p:spPr>
      </p:pic>
      <p:sp>
        <p:nvSpPr>
          <p:cNvPr id="4" name="Text Placeholder 3">
            <a:extLst>
              <a:ext uri="{FF2B5EF4-FFF2-40B4-BE49-F238E27FC236}">
                <a16:creationId xmlns:a16="http://schemas.microsoft.com/office/drawing/2014/main" id="{868574F6-FD93-57EF-8C39-3900B264FB6E}"/>
              </a:ext>
            </a:extLst>
          </p:cNvPr>
          <p:cNvSpPr>
            <a:spLocks noGrp="1"/>
          </p:cNvSpPr>
          <p:nvPr>
            <p:ph type="body" sz="half" idx="2"/>
          </p:nvPr>
        </p:nvSpPr>
        <p:spPr>
          <a:xfrm>
            <a:off x="838994" y="5288116"/>
            <a:ext cx="10514012" cy="1336204"/>
          </a:xfrm>
        </p:spPr>
        <p:txBody>
          <a:bodyPr>
            <a:normAutofit lnSpcReduction="10000"/>
          </a:bodyPr>
          <a:lstStyle/>
          <a:p>
            <a:pPr marL="457200" indent="-457200">
              <a:buFont typeface="Arial" panose="020B0604020202020204" pitchFamily="34" charset="0"/>
              <a:buChar char="•"/>
            </a:pPr>
            <a:r>
              <a:rPr lang="en-US" sz="2800" b="0" i="0" dirty="0">
                <a:solidFill>
                  <a:schemeClr val="tx1"/>
                </a:solidFill>
                <a:effectLst/>
                <a:latin typeface="-apple-system"/>
              </a:rPr>
              <a:t>items with higher a frequency number will come first</a:t>
            </a:r>
          </a:p>
          <a:p>
            <a:pPr marL="457200" indent="-457200">
              <a:buFont typeface="Arial" panose="020B0604020202020204" pitchFamily="34" charset="0"/>
              <a:buChar char="•"/>
            </a:pPr>
            <a:r>
              <a:rPr lang="en-US" sz="2800" b="0" i="0" dirty="0">
                <a:solidFill>
                  <a:schemeClr val="tx1"/>
                </a:solidFill>
                <a:effectLst/>
                <a:latin typeface="-apple-system"/>
              </a:rPr>
              <a:t>if two items have the same frequency number they will be arranged in alphabetical order</a:t>
            </a:r>
          </a:p>
        </p:txBody>
      </p:sp>
    </p:spTree>
    <p:extLst>
      <p:ext uri="{BB962C8B-B14F-4D97-AF65-F5344CB8AC3E}">
        <p14:creationId xmlns:p14="http://schemas.microsoft.com/office/powerpoint/2010/main" val="241493729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272</TotalTime>
  <Words>1450</Words>
  <Application>Microsoft Office PowerPoint</Application>
  <PresentationFormat>شاشة عريضة</PresentationFormat>
  <Paragraphs>76</Paragraphs>
  <Slides>19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19</vt:i4>
      </vt:variant>
    </vt:vector>
  </HeadingPairs>
  <TitlesOfParts>
    <vt:vector size="26" baseType="lpstr">
      <vt:lpstr>-apple-system</vt:lpstr>
      <vt:lpstr>Arial</vt:lpstr>
      <vt:lpstr>Corbel</vt:lpstr>
      <vt:lpstr>Monaco</vt:lpstr>
      <vt:lpstr>sohne</vt:lpstr>
      <vt:lpstr>source-serif-pro</vt:lpstr>
      <vt:lpstr>Depth</vt:lpstr>
      <vt:lpstr>FP-growth algorithm</vt:lpstr>
      <vt:lpstr>Overview</vt:lpstr>
      <vt:lpstr>FP-tree</vt:lpstr>
      <vt:lpstr>FP-tree</vt:lpstr>
      <vt:lpstr>Building FP-tree</vt:lpstr>
      <vt:lpstr>Example</vt:lpstr>
      <vt:lpstr>Example cont.</vt:lpstr>
      <vt:lpstr>Example cont.</vt:lpstr>
      <vt:lpstr>The next step is to scan the database the second time and arrange elements based on the frequency table:</vt:lpstr>
      <vt:lpstr>Similarly, the next step will add the following item from the list to the FP-tree as shown above:</vt:lpstr>
      <vt:lpstr>Similarly, we add other items from the frequent items table to the FP-tree.</vt:lpstr>
      <vt:lpstr>Building association rules</vt:lpstr>
      <vt:lpstr>In our example, the item p has the lowest support count, and the FP-growth algorithm will produce the following paths:     { {f, c, a, m, p : 2}, {c, b : 1} }. </vt:lpstr>
      <vt:lpstr>Conditional pattern base table</vt:lpstr>
      <vt:lpstr>عرض تقديمي في PowerPoint</vt:lpstr>
      <vt:lpstr>After removing items that do not meet the minimum support requirement, the algorithm will construct the following table:</vt:lpstr>
      <vt:lpstr>Creating association rules</vt:lpstr>
      <vt:lpstr>The Advantages and Disadvantages of the FP-Growth algorithm</vt:lpstr>
      <vt:lpstr>Difference between Apriori and FP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FP-growth algorithm</dc:title>
  <dc:creator>pc</dc:creator>
  <cp:lastModifiedBy>abdulmumin rashed</cp:lastModifiedBy>
  <cp:revision>2</cp:revision>
  <dcterms:created xsi:type="dcterms:W3CDTF">2024-02-12T17:32:10Z</dcterms:created>
  <dcterms:modified xsi:type="dcterms:W3CDTF">2024-02-14T00:08:32Z</dcterms:modified>
</cp:coreProperties>
</file>