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4" r:id="rId17"/>
    <p:sldId id="275" r:id="rId18"/>
    <p:sldId id="276" r:id="rId19"/>
    <p:sldId id="270" r:id="rId20"/>
    <p:sldId id="27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76" d="100"/>
          <a:sy n="76" d="100"/>
        </p:scale>
        <p:origin x="919" y="43"/>
      </p:cViewPr>
      <p:guideLst/>
    </p:cSldViewPr>
  </p:slideViewPr>
  <p:notesTextViewPr>
    <p:cViewPr>
      <p:scale>
        <a:sx n="3" d="2"/>
        <a:sy n="3" d="2"/>
      </p:scale>
      <p:origin x="0" y="0"/>
    </p:cViewPr>
  </p:notesTextViewPr>
  <p:sorterViewPr>
    <p:cViewPr>
      <p:scale>
        <a:sx n="100" d="100"/>
        <a:sy n="100" d="100"/>
      </p:scale>
      <p:origin x="0" y="-7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C1AEC86-136C-419B-A0A0-FA4F18D025DA}" type="datetimeFigureOut">
              <a:rPr lang="en-GB" smtClean="0"/>
              <a:t>14/02/2024</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0AE8415F-4C47-4218-959C-0048F76B1DEE}" type="slidenum">
              <a:rPr lang="en-GB" smtClean="0"/>
              <a:t>‹#›</a:t>
            </a:fld>
            <a:endParaRPr lang="en-GB"/>
          </a:p>
        </p:txBody>
      </p:sp>
    </p:spTree>
    <p:extLst>
      <p:ext uri="{BB962C8B-B14F-4D97-AF65-F5344CB8AC3E}">
        <p14:creationId xmlns:p14="http://schemas.microsoft.com/office/powerpoint/2010/main" val="1153082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ar-SA"/>
              <a:t>انقر فوق الأيقونة لإضافة صورة</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C1AEC86-136C-419B-A0A0-FA4F18D025DA}" type="datetimeFigureOut">
              <a:rPr lang="en-GB" smtClean="0"/>
              <a:t>14/02/2024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E8415F-4C47-4218-959C-0048F76B1DEE}" type="slidenum">
              <a:rPr lang="en-GB" smtClean="0"/>
              <a:t>‹#›</a:t>
            </a:fld>
            <a:endParaRPr lang="en-GB"/>
          </a:p>
        </p:txBody>
      </p:sp>
    </p:spTree>
    <p:extLst>
      <p:ext uri="{BB962C8B-B14F-4D97-AF65-F5344CB8AC3E}">
        <p14:creationId xmlns:p14="http://schemas.microsoft.com/office/powerpoint/2010/main" val="2151869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C1AEC86-136C-419B-A0A0-FA4F18D025DA}" type="datetimeFigureOut">
              <a:rPr lang="en-GB" smtClean="0"/>
              <a:t>14/02/2024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E8415F-4C47-4218-959C-0048F76B1DEE}" type="slidenum">
              <a:rPr lang="en-GB" smtClean="0"/>
              <a:t>‹#›</a:t>
            </a:fld>
            <a:endParaRPr lang="en-GB"/>
          </a:p>
        </p:txBody>
      </p:sp>
    </p:spTree>
    <p:extLst>
      <p:ext uri="{BB962C8B-B14F-4D97-AF65-F5344CB8AC3E}">
        <p14:creationId xmlns:p14="http://schemas.microsoft.com/office/powerpoint/2010/main" val="844233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ar-SA"/>
              <a:t>انقر لتحرير نمط عنوان الشكل الرئيسي</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C1AEC86-136C-419B-A0A0-FA4F18D025DA}" type="datetimeFigureOut">
              <a:rPr lang="en-GB" smtClean="0"/>
              <a:t>14/02/2024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E8415F-4C47-4218-959C-0048F76B1DEE}"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1524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C1AEC86-136C-419B-A0A0-FA4F18D025DA}" type="datetimeFigureOut">
              <a:rPr lang="en-GB" smtClean="0"/>
              <a:t>14/02/2024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E8415F-4C47-4218-959C-0048F76B1DEE}" type="slidenum">
              <a:rPr lang="en-GB" smtClean="0"/>
              <a:t>‹#›</a:t>
            </a:fld>
            <a:endParaRPr lang="en-GB"/>
          </a:p>
        </p:txBody>
      </p:sp>
    </p:spTree>
    <p:extLst>
      <p:ext uri="{BB962C8B-B14F-4D97-AF65-F5344CB8AC3E}">
        <p14:creationId xmlns:p14="http://schemas.microsoft.com/office/powerpoint/2010/main" val="4103366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ar-SA"/>
              <a:t>انقر لتحرير نمط عنوان الشكل الرئيسي</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CC1AEC86-136C-419B-A0A0-FA4F18D025DA}" type="datetimeFigureOut">
              <a:rPr lang="en-GB" smtClean="0"/>
              <a:t>14/02/2024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E8415F-4C47-4218-959C-0048F76B1DEE}" type="slidenum">
              <a:rPr lang="en-GB" smtClean="0"/>
              <a:t>‹#›</a:t>
            </a:fld>
            <a:endParaRPr lang="en-GB"/>
          </a:p>
        </p:txBody>
      </p:sp>
    </p:spTree>
    <p:extLst>
      <p:ext uri="{BB962C8B-B14F-4D97-AF65-F5344CB8AC3E}">
        <p14:creationId xmlns:p14="http://schemas.microsoft.com/office/powerpoint/2010/main" val="2558462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ar-SA"/>
              <a:t>انقر لتحرير نمط عنوان الشكل الرئيسي</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ar-SA"/>
              <a:t>انقر فوق الأيقونة لإضافة صورة</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ar-SA"/>
              <a:t>انقر فوق الأيقونة لإضافة صورة</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ar-SA"/>
              <a:t>انقر فوق الأيقونة لإضافة صورة</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CC1AEC86-136C-419B-A0A0-FA4F18D025DA}" type="datetimeFigureOut">
              <a:rPr lang="en-GB" smtClean="0"/>
              <a:t>14/02/2024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E8415F-4C47-4218-959C-0048F76B1DEE}" type="slidenum">
              <a:rPr lang="en-GB" smtClean="0"/>
              <a:t>‹#›</a:t>
            </a:fld>
            <a:endParaRPr lang="en-GB"/>
          </a:p>
        </p:txBody>
      </p:sp>
    </p:spTree>
    <p:extLst>
      <p:ext uri="{BB962C8B-B14F-4D97-AF65-F5344CB8AC3E}">
        <p14:creationId xmlns:p14="http://schemas.microsoft.com/office/powerpoint/2010/main" val="620239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C1AEC86-136C-419B-A0A0-FA4F18D025DA}" type="datetimeFigureOut">
              <a:rPr lang="en-GB" smtClean="0"/>
              <a:t>14/02/2024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E8415F-4C47-4218-959C-0048F76B1DEE}" type="slidenum">
              <a:rPr lang="en-GB" smtClean="0"/>
              <a:t>‹#›</a:t>
            </a:fld>
            <a:endParaRPr lang="en-GB"/>
          </a:p>
        </p:txBody>
      </p:sp>
    </p:spTree>
    <p:extLst>
      <p:ext uri="{BB962C8B-B14F-4D97-AF65-F5344CB8AC3E}">
        <p14:creationId xmlns:p14="http://schemas.microsoft.com/office/powerpoint/2010/main" val="445433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C1AEC86-136C-419B-A0A0-FA4F18D025DA}" type="datetimeFigureOut">
              <a:rPr lang="en-GB" smtClean="0"/>
              <a:t>14/02/2024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E8415F-4C47-4218-959C-0048F76B1DEE}" type="slidenum">
              <a:rPr lang="en-GB" smtClean="0"/>
              <a:t>‹#›</a:t>
            </a:fld>
            <a:endParaRPr lang="en-GB"/>
          </a:p>
        </p:txBody>
      </p:sp>
    </p:spTree>
    <p:extLst>
      <p:ext uri="{BB962C8B-B14F-4D97-AF65-F5344CB8AC3E}">
        <p14:creationId xmlns:p14="http://schemas.microsoft.com/office/powerpoint/2010/main" val="418848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CC1AEC86-136C-419B-A0A0-FA4F18D025DA}" type="datetimeFigureOut">
              <a:rPr lang="en-GB" smtClean="0"/>
              <a:t>14/02/2024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E8415F-4C47-4218-959C-0048F76B1DEE}" type="slidenum">
              <a:rPr lang="en-GB" smtClean="0"/>
              <a:t>‹#›</a:t>
            </a:fld>
            <a:endParaRPr lang="en-GB"/>
          </a:p>
        </p:txBody>
      </p:sp>
    </p:spTree>
    <p:extLst>
      <p:ext uri="{BB962C8B-B14F-4D97-AF65-F5344CB8AC3E}">
        <p14:creationId xmlns:p14="http://schemas.microsoft.com/office/powerpoint/2010/main" val="3018770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CC1AEC86-136C-419B-A0A0-FA4F18D025DA}" type="datetimeFigureOut">
              <a:rPr lang="en-GB" smtClean="0"/>
              <a:t>14/02/2024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AE8415F-4C47-4218-959C-0048F76B1DEE}" type="slidenum">
              <a:rPr lang="en-GB" smtClean="0"/>
              <a:t>‹#›</a:t>
            </a:fld>
            <a:endParaRPr lang="en-GB"/>
          </a:p>
        </p:txBody>
      </p:sp>
    </p:spTree>
    <p:extLst>
      <p:ext uri="{BB962C8B-B14F-4D97-AF65-F5344CB8AC3E}">
        <p14:creationId xmlns:p14="http://schemas.microsoft.com/office/powerpoint/2010/main" val="777491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CC1AEC86-136C-419B-A0A0-FA4F18D025DA}" type="datetimeFigureOut">
              <a:rPr lang="en-GB" smtClean="0"/>
              <a:t>14/02/2024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E8415F-4C47-4218-959C-0048F76B1DEE}" type="slidenum">
              <a:rPr lang="en-GB" smtClean="0"/>
              <a:t>‹#›</a:t>
            </a:fld>
            <a:endParaRPr lang="en-GB"/>
          </a:p>
        </p:txBody>
      </p:sp>
    </p:spTree>
    <p:extLst>
      <p:ext uri="{BB962C8B-B14F-4D97-AF65-F5344CB8AC3E}">
        <p14:creationId xmlns:p14="http://schemas.microsoft.com/office/powerpoint/2010/main" val="4159097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141410" y="3073397"/>
            <a:ext cx="4878391" cy="2717801"/>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172200" y="3073397"/>
            <a:ext cx="4875210" cy="2717801"/>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CC1AEC86-136C-419B-A0A0-FA4F18D025DA}" type="datetimeFigureOut">
              <a:rPr lang="en-GB" smtClean="0"/>
              <a:t>14/02/2024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AE8415F-4C47-4218-959C-0048F76B1DEE}" type="slidenum">
              <a:rPr lang="en-GB" smtClean="0"/>
              <a:t>‹#›</a:t>
            </a:fld>
            <a:endParaRPr lang="en-GB"/>
          </a:p>
        </p:txBody>
      </p:sp>
    </p:spTree>
    <p:extLst>
      <p:ext uri="{BB962C8B-B14F-4D97-AF65-F5344CB8AC3E}">
        <p14:creationId xmlns:p14="http://schemas.microsoft.com/office/powerpoint/2010/main" val="3605859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CC1AEC86-136C-419B-A0A0-FA4F18D025DA}" type="datetimeFigureOut">
              <a:rPr lang="en-GB" smtClean="0"/>
              <a:t>14/02/2024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AE8415F-4C47-4218-959C-0048F76B1DEE}" type="slidenum">
              <a:rPr lang="en-GB" smtClean="0"/>
              <a:t>‹#›</a:t>
            </a:fld>
            <a:endParaRPr lang="en-GB"/>
          </a:p>
        </p:txBody>
      </p:sp>
    </p:spTree>
    <p:extLst>
      <p:ext uri="{BB962C8B-B14F-4D97-AF65-F5344CB8AC3E}">
        <p14:creationId xmlns:p14="http://schemas.microsoft.com/office/powerpoint/2010/main" val="4078238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AEC86-136C-419B-A0A0-FA4F18D025DA}" type="datetimeFigureOut">
              <a:rPr lang="en-GB" smtClean="0"/>
              <a:t>14/02/2024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AE8415F-4C47-4218-959C-0048F76B1DEE}" type="slidenum">
              <a:rPr lang="en-GB" smtClean="0"/>
              <a:t>‹#›</a:t>
            </a:fld>
            <a:endParaRPr lang="en-GB"/>
          </a:p>
        </p:txBody>
      </p:sp>
    </p:spTree>
    <p:extLst>
      <p:ext uri="{BB962C8B-B14F-4D97-AF65-F5344CB8AC3E}">
        <p14:creationId xmlns:p14="http://schemas.microsoft.com/office/powerpoint/2010/main" val="1933862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C1AEC86-136C-419B-A0A0-FA4F18D025DA}" type="datetimeFigureOut">
              <a:rPr lang="en-GB" smtClean="0"/>
              <a:t>14/02/2024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E8415F-4C47-4218-959C-0048F76B1DEE}" type="slidenum">
              <a:rPr lang="en-GB" smtClean="0"/>
              <a:t>‹#›</a:t>
            </a:fld>
            <a:endParaRPr lang="en-GB"/>
          </a:p>
        </p:txBody>
      </p:sp>
    </p:spTree>
    <p:extLst>
      <p:ext uri="{BB962C8B-B14F-4D97-AF65-F5344CB8AC3E}">
        <p14:creationId xmlns:p14="http://schemas.microsoft.com/office/powerpoint/2010/main" val="2711891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CC1AEC86-136C-419B-A0A0-FA4F18D025DA}" type="datetimeFigureOut">
              <a:rPr lang="en-GB" smtClean="0"/>
              <a:t>14/02/2024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AE8415F-4C47-4218-959C-0048F76B1DEE}" type="slidenum">
              <a:rPr lang="en-GB" smtClean="0"/>
              <a:t>‹#›</a:t>
            </a:fld>
            <a:endParaRPr lang="en-GB"/>
          </a:p>
        </p:txBody>
      </p:sp>
    </p:spTree>
    <p:extLst>
      <p:ext uri="{BB962C8B-B14F-4D97-AF65-F5344CB8AC3E}">
        <p14:creationId xmlns:p14="http://schemas.microsoft.com/office/powerpoint/2010/main" val="2090686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C1AEC86-136C-419B-A0A0-FA4F18D025DA}" type="datetimeFigureOut">
              <a:rPr lang="en-GB" smtClean="0"/>
              <a:t>14/02/2024</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AE8415F-4C47-4218-959C-0048F76B1DEE}" type="slidenum">
              <a:rPr lang="en-GB" smtClean="0"/>
              <a:t>‹#›</a:t>
            </a:fld>
            <a:endParaRPr lang="en-GB"/>
          </a:p>
        </p:txBody>
      </p:sp>
    </p:spTree>
    <p:extLst>
      <p:ext uri="{BB962C8B-B14F-4D97-AF65-F5344CB8AC3E}">
        <p14:creationId xmlns:p14="http://schemas.microsoft.com/office/powerpoint/2010/main" val="96865963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444E126-436D-05EE-DCF0-4E6AABE82D34}"/>
              </a:ext>
            </a:extLst>
          </p:cNvPr>
          <p:cNvSpPr>
            <a:spLocks noGrp="1"/>
          </p:cNvSpPr>
          <p:nvPr>
            <p:ph type="ctrTitle"/>
          </p:nvPr>
        </p:nvSpPr>
        <p:spPr>
          <a:xfrm>
            <a:off x="2208020" y="2084475"/>
            <a:ext cx="8791575" cy="2387600"/>
          </a:xfrm>
        </p:spPr>
        <p:txBody>
          <a:bodyPr/>
          <a:lstStyle/>
          <a:p>
            <a:r>
              <a:rPr lang="en-GB" dirty="0"/>
              <a:t>Support Vector Machines</a:t>
            </a:r>
            <a:br>
              <a:rPr lang="en-GB" dirty="0"/>
            </a:br>
            <a:r>
              <a:rPr lang="en-GB" dirty="0"/>
              <a:t>                   SVM</a:t>
            </a:r>
          </a:p>
        </p:txBody>
      </p:sp>
    </p:spTree>
    <p:extLst>
      <p:ext uri="{BB962C8B-B14F-4D97-AF65-F5344CB8AC3E}">
        <p14:creationId xmlns:p14="http://schemas.microsoft.com/office/powerpoint/2010/main" val="3722753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0D5FD-136D-CBE7-D72A-3A19DD64A5EF}"/>
            </a:ext>
          </a:extLst>
        </p:cNvPr>
        <p:cNvGrpSpPr/>
        <p:nvPr/>
      </p:nvGrpSpPr>
      <p:grpSpPr>
        <a:xfrm>
          <a:off x="0" y="0"/>
          <a:ext cx="0" cy="0"/>
          <a:chOff x="0" y="0"/>
          <a:chExt cx="0" cy="0"/>
        </a:xfrm>
      </p:grpSpPr>
      <p:sp>
        <p:nvSpPr>
          <p:cNvPr id="2" name="عنوان 1">
            <a:extLst>
              <a:ext uri="{FF2B5EF4-FFF2-40B4-BE49-F238E27FC236}">
                <a16:creationId xmlns:a16="http://schemas.microsoft.com/office/drawing/2014/main" id="{8CF7EE4D-37A5-CAA8-5C04-9622D5F39FB8}"/>
              </a:ext>
            </a:extLst>
          </p:cNvPr>
          <p:cNvSpPr>
            <a:spLocks noGrp="1"/>
          </p:cNvSpPr>
          <p:nvPr>
            <p:ph type="title"/>
          </p:nvPr>
        </p:nvSpPr>
        <p:spPr>
          <a:xfrm>
            <a:off x="1143001" y="-361741"/>
            <a:ext cx="9905998" cy="1478570"/>
          </a:xfrm>
        </p:spPr>
        <p:txBody>
          <a:bodyPr>
            <a:normAutofit/>
          </a:bodyPr>
          <a:lstStyle/>
          <a:p>
            <a:r>
              <a:rPr lang="en-GB" sz="2800" b="0" i="0" dirty="0">
                <a:effectLst/>
                <a:latin typeface="Arial" panose="020B0604020202020204" pitchFamily="34" charset="0"/>
              </a:rPr>
              <a:t>Transforming Data to Produce Linearly Separatable Data</a:t>
            </a:r>
            <a:endParaRPr lang="en-GB" sz="2800" dirty="0"/>
          </a:p>
        </p:txBody>
      </p:sp>
      <p:sp>
        <p:nvSpPr>
          <p:cNvPr id="3" name="عنصر نائب للمحتوى 2">
            <a:extLst>
              <a:ext uri="{FF2B5EF4-FFF2-40B4-BE49-F238E27FC236}">
                <a16:creationId xmlns:a16="http://schemas.microsoft.com/office/drawing/2014/main" id="{FB1C6F9B-032E-8FFD-6ACB-B86286CCCD26}"/>
              </a:ext>
            </a:extLst>
          </p:cNvPr>
          <p:cNvSpPr>
            <a:spLocks noGrp="1"/>
          </p:cNvSpPr>
          <p:nvPr>
            <p:ph idx="1"/>
          </p:nvPr>
        </p:nvSpPr>
        <p:spPr>
          <a:xfrm>
            <a:off x="391917" y="1073977"/>
            <a:ext cx="5486369" cy="5134708"/>
          </a:xfrm>
        </p:spPr>
        <p:txBody>
          <a:bodyPr>
            <a:normAutofit lnSpcReduction="10000"/>
          </a:bodyPr>
          <a:lstStyle/>
          <a:p>
            <a:pPr algn="l"/>
            <a:r>
              <a:rPr lang="en-GB" b="0" i="0" dirty="0">
                <a:effectLst/>
                <a:latin typeface="Arial" panose="020B0604020202020204" pitchFamily="34" charset="0"/>
              </a:rPr>
              <a:t>To better understand this, let’s take a look at an example of one-dimensional data.</a:t>
            </a:r>
          </a:p>
          <a:p>
            <a:pPr algn="l"/>
            <a:r>
              <a:rPr lang="en-GB" b="0" i="0" dirty="0">
                <a:effectLst/>
                <a:latin typeface="Arial" panose="020B0604020202020204" pitchFamily="34" charset="0"/>
              </a:rPr>
              <a:t>In the example above, we have three clusters, but only two labels. There’s no straight line that can effectively split the data appropriately. So, what can we do? One of the things </a:t>
            </a:r>
            <a:r>
              <a:rPr lang="en-GB" b="0" i="0" dirty="0" err="1">
                <a:effectLst/>
                <a:latin typeface="Arial" panose="020B0604020202020204" pitchFamily="34" charset="0"/>
              </a:rPr>
              <a:t>things</a:t>
            </a:r>
            <a:r>
              <a:rPr lang="en-GB" b="0" i="0" dirty="0">
                <a:effectLst/>
                <a:latin typeface="Arial" panose="020B0604020202020204" pitchFamily="34" charset="0"/>
              </a:rPr>
              <a:t> that SVM does particularly well is </a:t>
            </a:r>
            <a:r>
              <a:rPr lang="en-GB" b="1" i="0" dirty="0">
                <a:effectLst/>
                <a:latin typeface="Arial" panose="020B0604020202020204" pitchFamily="34" charset="0"/>
              </a:rPr>
              <a:t>transform the data in order to allow a hyperplane to separate the data</a:t>
            </a:r>
            <a:r>
              <a:rPr lang="en-GB" b="0" i="0" dirty="0">
                <a:effectLst/>
                <a:latin typeface="Arial" panose="020B0604020202020204" pitchFamily="34" charset="0"/>
              </a:rPr>
              <a:t>.</a:t>
            </a:r>
          </a:p>
        </p:txBody>
      </p:sp>
      <p:pic>
        <p:nvPicPr>
          <p:cNvPr id="5" name="صورة 4">
            <a:extLst>
              <a:ext uri="{FF2B5EF4-FFF2-40B4-BE49-F238E27FC236}">
                <a16:creationId xmlns:a16="http://schemas.microsoft.com/office/drawing/2014/main" id="{71408C14-4005-B954-4082-6E14A87F9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73977"/>
            <a:ext cx="6096000" cy="4572000"/>
          </a:xfrm>
          <a:prstGeom prst="rect">
            <a:avLst/>
          </a:prstGeom>
        </p:spPr>
      </p:pic>
    </p:spTree>
    <p:extLst>
      <p:ext uri="{BB962C8B-B14F-4D97-AF65-F5344CB8AC3E}">
        <p14:creationId xmlns:p14="http://schemas.microsoft.com/office/powerpoint/2010/main" val="1039192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521EE-2578-6C07-CD7F-AD0AE183129E}"/>
            </a:ext>
          </a:extLst>
        </p:cNvPr>
        <p:cNvGrpSpPr/>
        <p:nvPr/>
      </p:nvGrpSpPr>
      <p:grpSpPr>
        <a:xfrm>
          <a:off x="0" y="0"/>
          <a:ext cx="0" cy="0"/>
          <a:chOff x="0" y="0"/>
          <a:chExt cx="0" cy="0"/>
        </a:xfrm>
      </p:grpSpPr>
      <p:sp>
        <p:nvSpPr>
          <p:cNvPr id="2" name="عنوان 1">
            <a:extLst>
              <a:ext uri="{FF2B5EF4-FFF2-40B4-BE49-F238E27FC236}">
                <a16:creationId xmlns:a16="http://schemas.microsoft.com/office/drawing/2014/main" id="{EAF6ECAE-E401-C139-D9C9-BF8B04FEE8BE}"/>
              </a:ext>
            </a:extLst>
          </p:cNvPr>
          <p:cNvSpPr>
            <a:spLocks noGrp="1"/>
          </p:cNvSpPr>
          <p:nvPr>
            <p:ph type="title"/>
          </p:nvPr>
        </p:nvSpPr>
        <p:spPr>
          <a:xfrm>
            <a:off x="1143001" y="-361741"/>
            <a:ext cx="9905998" cy="1478570"/>
          </a:xfrm>
        </p:spPr>
        <p:txBody>
          <a:bodyPr>
            <a:normAutofit/>
          </a:bodyPr>
          <a:lstStyle/>
          <a:p>
            <a:r>
              <a:rPr lang="en-GB" sz="2800" b="0" i="0" dirty="0">
                <a:effectLst/>
                <a:latin typeface="Arial" panose="020B0604020202020204" pitchFamily="34" charset="0"/>
              </a:rPr>
              <a:t>Transforming Data to Produce Linearly Separatable Data</a:t>
            </a:r>
            <a:endParaRPr lang="en-GB" sz="2800" dirty="0"/>
          </a:p>
        </p:txBody>
      </p:sp>
      <p:sp>
        <p:nvSpPr>
          <p:cNvPr id="3" name="عنصر نائب للمحتوى 2">
            <a:extLst>
              <a:ext uri="{FF2B5EF4-FFF2-40B4-BE49-F238E27FC236}">
                <a16:creationId xmlns:a16="http://schemas.microsoft.com/office/drawing/2014/main" id="{9C5F564B-6D2E-C827-3090-A630F7ED7DFC}"/>
              </a:ext>
            </a:extLst>
          </p:cNvPr>
          <p:cNvSpPr>
            <a:spLocks noGrp="1"/>
          </p:cNvSpPr>
          <p:nvPr>
            <p:ph idx="1"/>
          </p:nvPr>
        </p:nvSpPr>
        <p:spPr>
          <a:xfrm>
            <a:off x="391917" y="1073977"/>
            <a:ext cx="5486369" cy="5134708"/>
          </a:xfrm>
        </p:spPr>
        <p:txBody>
          <a:bodyPr>
            <a:normAutofit/>
          </a:bodyPr>
          <a:lstStyle/>
          <a:p>
            <a:pPr algn="l"/>
            <a:r>
              <a:rPr lang="en-GB" b="0" i="0" dirty="0">
                <a:effectLst/>
                <a:latin typeface="Arial" panose="020B0604020202020204" pitchFamily="34" charset="0"/>
              </a:rPr>
              <a:t>Let’s try raising each value of x to the power of 4. This adds a second dimension, where we can plot the values as (xi, xi4). Let’s see what this looks like:</a:t>
            </a:r>
          </a:p>
        </p:txBody>
      </p:sp>
      <p:sp>
        <p:nvSpPr>
          <p:cNvPr id="4" name="Rectangle 1">
            <a:extLst>
              <a:ext uri="{FF2B5EF4-FFF2-40B4-BE49-F238E27FC236}">
                <a16:creationId xmlns:a16="http://schemas.microsoft.com/office/drawing/2014/main" id="{65A71B55-5C01-0D0F-5BEC-12659DDA0645}"/>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6348"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393E46"/>
                </a:solidFill>
                <a:effectLst/>
                <a:latin typeface="Arial" panose="020B0604020202020204" pitchFamily="34" charset="0"/>
                <a:cs typeface="Arial" panose="020B0604020202020204" pitchFamily="34" charset="0"/>
              </a:rPr>
              <a:t>Let’s try raising each value of </a:t>
            </a:r>
            <a:r>
              <a:rPr kumimoji="0" lang="en-US" altLang="en-US" sz="1300" b="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x</a:t>
            </a:r>
            <a:r>
              <a:rPr kumimoji="0" lang="en-US" altLang="en-US" sz="1300" b="0" i="0" u="none" strike="noStrike" cap="none" normalizeH="0" baseline="0" dirty="0">
                <a:ln>
                  <a:noFill/>
                </a:ln>
                <a:solidFill>
                  <a:srgbClr val="393E46"/>
                </a:solidFill>
                <a:effectLst/>
                <a:latin typeface="Arial" panose="020B0604020202020204" pitchFamily="34" charset="0"/>
                <a:cs typeface="Arial" panose="020B0604020202020204" pitchFamily="34" charset="0"/>
              </a:rPr>
              <a:t> to the power of 4. </a:t>
            </a:r>
            <a:r>
              <a:rPr kumimoji="0" lang="en-US" altLang="en-US" sz="1300" b="1" i="0" u="none" strike="noStrike" cap="none" normalizeH="0" baseline="0" dirty="0">
                <a:ln>
                  <a:noFill/>
                </a:ln>
                <a:solidFill>
                  <a:srgbClr val="393E46"/>
                </a:solidFill>
                <a:effectLst/>
                <a:latin typeface="Arial" panose="020B0604020202020204" pitchFamily="34" charset="0"/>
                <a:cs typeface="Arial" panose="020B0604020202020204" pitchFamily="34" charset="0"/>
              </a:rPr>
              <a:t>This adds a second dimension, where we can plot the values as </a:t>
            </a:r>
            <a:r>
              <a:rPr kumimoji="0" lang="en-US" altLang="en-US" sz="10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(x</a:t>
            </a:r>
            <a:r>
              <a:rPr kumimoji="0" lang="en-US" altLang="en-US" sz="1000" b="1" i="0" u="none" strike="noStrike" cap="none" normalizeH="0" baseline="-30000" dirty="0">
                <a:ln>
                  <a:noFill/>
                </a:ln>
                <a:solidFill>
                  <a:srgbClr val="333333"/>
                </a:solidFill>
                <a:effectLst/>
                <a:latin typeface="Courier New" panose="02070309020205020404" pitchFamily="49" charset="0"/>
                <a:cs typeface="Courier New" panose="02070309020205020404" pitchFamily="49" charset="0"/>
              </a:rPr>
              <a:t>i</a:t>
            </a:r>
            <a:r>
              <a:rPr kumimoji="0" lang="en-US" altLang="en-US" sz="10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x</a:t>
            </a:r>
            <a:r>
              <a:rPr kumimoji="0" lang="en-US" altLang="en-US" sz="1000" b="1" i="0" u="none" strike="noStrike" cap="none" normalizeH="0" baseline="-30000" dirty="0">
                <a:ln>
                  <a:noFill/>
                </a:ln>
                <a:solidFill>
                  <a:srgbClr val="333333"/>
                </a:solidFill>
                <a:effectLst/>
                <a:latin typeface="Courier New" panose="02070309020205020404" pitchFamily="49" charset="0"/>
                <a:cs typeface="Courier New" panose="02070309020205020404" pitchFamily="49" charset="0"/>
              </a:rPr>
              <a:t>i</a:t>
            </a:r>
            <a:r>
              <a:rPr kumimoji="0" lang="en-US" altLang="en-US" sz="1000" b="1" i="0" u="none" strike="noStrike" cap="none" normalizeH="0" baseline="30000" dirty="0">
                <a:ln>
                  <a:noFill/>
                </a:ln>
                <a:solidFill>
                  <a:srgbClr val="333333"/>
                </a:solidFill>
                <a:effectLst/>
                <a:latin typeface="Courier New" panose="02070309020205020404" pitchFamily="49" charset="0"/>
                <a:cs typeface="Courier New" panose="02070309020205020404" pitchFamily="49" charset="0"/>
              </a:rPr>
              <a:t>4</a:t>
            </a:r>
            <a:r>
              <a:rPr kumimoji="0" lang="en-US" altLang="en-US" sz="10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300" b="0" i="0" u="none" strike="noStrike" cap="none" normalizeH="0" baseline="0" dirty="0">
                <a:ln>
                  <a:noFill/>
                </a:ln>
                <a:solidFill>
                  <a:srgbClr val="393E46"/>
                </a:solidFill>
                <a:effectLst/>
                <a:latin typeface="Arial" panose="020B0604020202020204" pitchFamily="34" charset="0"/>
                <a:cs typeface="Arial" panose="020B0604020202020204" pitchFamily="34" charset="0"/>
              </a:rPr>
              <a:t>. Let’s see what this looks like:</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صورة 7">
            <a:extLst>
              <a:ext uri="{FF2B5EF4-FFF2-40B4-BE49-F238E27FC236}">
                <a16:creationId xmlns:a16="http://schemas.microsoft.com/office/drawing/2014/main" id="{DEE815C8-BE48-9D3E-C7F7-910025D89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7095" y="1218362"/>
            <a:ext cx="6096000" cy="4572000"/>
          </a:xfrm>
          <a:prstGeom prst="rect">
            <a:avLst/>
          </a:prstGeom>
        </p:spPr>
      </p:pic>
      <p:pic>
        <p:nvPicPr>
          <p:cNvPr id="10" name="صورة 9">
            <a:extLst>
              <a:ext uri="{FF2B5EF4-FFF2-40B4-BE49-F238E27FC236}">
                <a16:creationId xmlns:a16="http://schemas.microsoft.com/office/drawing/2014/main" id="{7030EBE4-AA38-E1D5-7A86-348934F8A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502" y="3313444"/>
            <a:ext cx="4548553" cy="3411415"/>
          </a:xfrm>
          <a:prstGeom prst="rect">
            <a:avLst/>
          </a:prstGeom>
        </p:spPr>
      </p:pic>
    </p:spTree>
    <p:extLst>
      <p:ext uri="{BB962C8B-B14F-4D97-AF65-F5344CB8AC3E}">
        <p14:creationId xmlns:p14="http://schemas.microsoft.com/office/powerpoint/2010/main" val="2936169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B18B9A3-D30F-F0CB-73FE-096DFC272D74}"/>
              </a:ext>
            </a:extLst>
          </p:cNvPr>
          <p:cNvSpPr>
            <a:spLocks noGrp="1"/>
          </p:cNvSpPr>
          <p:nvPr>
            <p:ph type="title"/>
          </p:nvPr>
        </p:nvSpPr>
        <p:spPr/>
        <p:txBody>
          <a:bodyPr>
            <a:normAutofit fontScale="90000"/>
          </a:bodyPr>
          <a:lstStyle/>
          <a:p>
            <a:r>
              <a:rPr lang="en-GB" b="1" i="0" dirty="0">
                <a:effectLst/>
                <a:latin typeface="Arial" panose="020B0604020202020204" pitchFamily="34" charset="0"/>
              </a:rPr>
              <a:t>Transforming Non-Linear With Inseparable Planes</a:t>
            </a:r>
            <a:br>
              <a:rPr lang="en-GB" b="1" i="0" dirty="0">
                <a:effectLst/>
                <a:latin typeface="Arial" panose="020B0604020202020204" pitchFamily="34" charset="0"/>
              </a:rPr>
            </a:br>
            <a:endParaRPr lang="en-GB" dirty="0"/>
          </a:p>
        </p:txBody>
      </p:sp>
      <p:sp>
        <p:nvSpPr>
          <p:cNvPr id="3" name="عنصر نائب للمحتوى 2">
            <a:extLst>
              <a:ext uri="{FF2B5EF4-FFF2-40B4-BE49-F238E27FC236}">
                <a16:creationId xmlns:a16="http://schemas.microsoft.com/office/drawing/2014/main" id="{A672A095-BF8E-FB0E-A91F-0781E1033F45}"/>
              </a:ext>
            </a:extLst>
          </p:cNvPr>
          <p:cNvSpPr>
            <a:spLocks noGrp="1"/>
          </p:cNvSpPr>
          <p:nvPr>
            <p:ph idx="1"/>
          </p:nvPr>
        </p:nvSpPr>
        <p:spPr>
          <a:xfrm>
            <a:off x="1141413" y="2249487"/>
            <a:ext cx="4954588" cy="3541714"/>
          </a:xfrm>
        </p:spPr>
        <p:txBody>
          <a:bodyPr>
            <a:normAutofit fontScale="77500" lnSpcReduction="20000"/>
          </a:bodyPr>
          <a:lstStyle/>
          <a:p>
            <a:pPr algn="l"/>
            <a:r>
              <a:rPr lang="en-GB" b="0" i="0" dirty="0">
                <a:effectLst/>
                <a:latin typeface="Arial" panose="020B0604020202020204" pitchFamily="34" charset="0"/>
              </a:rPr>
              <a:t>One thing we can do is apply the </a:t>
            </a:r>
            <a:r>
              <a:rPr lang="en-GB" b="1" i="0" dirty="0">
                <a:effectLst/>
                <a:latin typeface="Arial" panose="020B0604020202020204" pitchFamily="34" charset="0"/>
              </a:rPr>
              <a:t>kernel trick</a:t>
            </a:r>
            <a:r>
              <a:rPr lang="en-GB" b="0" i="0" dirty="0">
                <a:effectLst/>
                <a:latin typeface="Arial" panose="020B0604020202020204" pitchFamily="34" charset="0"/>
              </a:rPr>
              <a:t> to transform the data into a higher dimension.</a:t>
            </a:r>
          </a:p>
          <a:p>
            <a:pPr algn="l"/>
            <a:r>
              <a:rPr lang="en-GB" b="0" i="0" dirty="0">
                <a:effectLst/>
                <a:latin typeface="Arial" panose="020B0604020202020204" pitchFamily="34" charset="0"/>
              </a:rPr>
              <a:t>The kernel trick is powerful because </a:t>
            </a:r>
            <a:r>
              <a:rPr lang="en-GB" b="1" i="0" dirty="0">
                <a:effectLst/>
                <a:latin typeface="Arial" panose="020B0604020202020204" pitchFamily="34" charset="0"/>
              </a:rPr>
              <a:t>it allows us to operate in the original vector space without needing to compute the coordinates of data in a higher dimensional space</a:t>
            </a:r>
            <a:r>
              <a:rPr lang="en-GB" b="0" i="0" dirty="0">
                <a:effectLst/>
                <a:latin typeface="Arial" panose="020B0604020202020204" pitchFamily="34" charset="0"/>
              </a:rPr>
              <a:t>. In short, it allows us to find the optimal function to apply, without needing to formally apply it.</a:t>
            </a:r>
          </a:p>
          <a:p>
            <a:endParaRPr lang="en-GB" dirty="0"/>
          </a:p>
        </p:txBody>
      </p:sp>
      <p:pic>
        <p:nvPicPr>
          <p:cNvPr id="5" name="صورة 4">
            <a:extLst>
              <a:ext uri="{FF2B5EF4-FFF2-40B4-BE49-F238E27FC236}">
                <a16:creationId xmlns:a16="http://schemas.microsoft.com/office/drawing/2014/main" id="{C745D9F2-6157-3E9D-A754-8D52D7453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2457" y="1580103"/>
            <a:ext cx="6096000" cy="4572000"/>
          </a:xfrm>
          <a:prstGeom prst="rect">
            <a:avLst/>
          </a:prstGeom>
        </p:spPr>
      </p:pic>
    </p:spTree>
    <p:extLst>
      <p:ext uri="{BB962C8B-B14F-4D97-AF65-F5344CB8AC3E}">
        <p14:creationId xmlns:p14="http://schemas.microsoft.com/office/powerpoint/2010/main" val="2194937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71DBB-EF0E-9DB3-9C63-A8BAD9E69857}"/>
            </a:ext>
          </a:extLst>
        </p:cNvPr>
        <p:cNvGrpSpPr/>
        <p:nvPr/>
      </p:nvGrpSpPr>
      <p:grpSpPr>
        <a:xfrm>
          <a:off x="0" y="0"/>
          <a:ext cx="0" cy="0"/>
          <a:chOff x="0" y="0"/>
          <a:chExt cx="0" cy="0"/>
        </a:xfrm>
      </p:grpSpPr>
      <p:sp>
        <p:nvSpPr>
          <p:cNvPr id="2" name="عنوان 1">
            <a:extLst>
              <a:ext uri="{FF2B5EF4-FFF2-40B4-BE49-F238E27FC236}">
                <a16:creationId xmlns:a16="http://schemas.microsoft.com/office/drawing/2014/main" id="{86526A98-5139-827D-B870-5CCE908174DF}"/>
              </a:ext>
            </a:extLst>
          </p:cNvPr>
          <p:cNvSpPr>
            <a:spLocks noGrp="1"/>
          </p:cNvSpPr>
          <p:nvPr>
            <p:ph type="title"/>
          </p:nvPr>
        </p:nvSpPr>
        <p:spPr/>
        <p:txBody>
          <a:bodyPr>
            <a:normAutofit fontScale="90000"/>
          </a:bodyPr>
          <a:lstStyle/>
          <a:p>
            <a:r>
              <a:rPr lang="en-GB" b="1" i="0" dirty="0">
                <a:effectLst/>
                <a:latin typeface="Arial" panose="020B0604020202020204" pitchFamily="34" charset="0"/>
              </a:rPr>
              <a:t>Transforming Non-Linear With Inseparable Planes</a:t>
            </a:r>
            <a:br>
              <a:rPr lang="en-GB" b="1" i="0" dirty="0">
                <a:effectLst/>
                <a:latin typeface="Arial" panose="020B0604020202020204" pitchFamily="34" charset="0"/>
              </a:rPr>
            </a:br>
            <a:endParaRPr lang="en-GB" dirty="0"/>
          </a:p>
        </p:txBody>
      </p:sp>
      <p:sp>
        <p:nvSpPr>
          <p:cNvPr id="3" name="عنصر نائب للمحتوى 2">
            <a:extLst>
              <a:ext uri="{FF2B5EF4-FFF2-40B4-BE49-F238E27FC236}">
                <a16:creationId xmlns:a16="http://schemas.microsoft.com/office/drawing/2014/main" id="{5692D5D8-9497-2411-D638-1715F0B782A4}"/>
              </a:ext>
            </a:extLst>
          </p:cNvPr>
          <p:cNvSpPr>
            <a:spLocks noGrp="1"/>
          </p:cNvSpPr>
          <p:nvPr>
            <p:ph idx="1"/>
          </p:nvPr>
        </p:nvSpPr>
        <p:spPr>
          <a:xfrm>
            <a:off x="1141413" y="2249487"/>
            <a:ext cx="4954588" cy="3541714"/>
          </a:xfrm>
        </p:spPr>
        <p:txBody>
          <a:bodyPr>
            <a:normAutofit fontScale="70000" lnSpcReduction="20000"/>
          </a:bodyPr>
          <a:lstStyle/>
          <a:p>
            <a:pPr algn="l"/>
            <a:r>
              <a:rPr lang="en-GB" b="0" i="0" dirty="0">
                <a:effectLst/>
                <a:latin typeface="Arial" panose="020B0604020202020204" pitchFamily="34" charset="0"/>
              </a:rPr>
              <a:t>Let’s take a look at how we could, for example, transfer for the data above to a different dimension in order to find an appropriate hyperplane.</a:t>
            </a:r>
          </a:p>
          <a:p>
            <a:pPr algn="l"/>
            <a:r>
              <a:rPr lang="en-GB" b="0" i="0" dirty="0">
                <a:effectLst/>
                <a:latin typeface="Arial" panose="020B0604020202020204" pitchFamily="34" charset="0"/>
              </a:rPr>
              <a:t>One thing you might note is that the inner circle is centred around the origin. By transforming these values to a higher dimension, these values will remain lower.</a:t>
            </a:r>
          </a:p>
          <a:p>
            <a:pPr algn="l"/>
            <a:r>
              <a:rPr lang="en-GB" b="0" i="0" dirty="0">
                <a:effectLst/>
                <a:latin typeface="Arial" panose="020B0604020202020204" pitchFamily="34" charset="0"/>
              </a:rPr>
              <a:t>Let’s find the negative sum of the squares of the coordinates for each of these values and have that equal the third dimension of the data. Doing this results in the following visualization:</a:t>
            </a:r>
          </a:p>
        </p:txBody>
      </p:sp>
      <p:pic>
        <p:nvPicPr>
          <p:cNvPr id="6" name="صورة 5">
            <a:extLst>
              <a:ext uri="{FF2B5EF4-FFF2-40B4-BE49-F238E27FC236}">
                <a16:creationId xmlns:a16="http://schemas.microsoft.com/office/drawing/2014/main" id="{11CDEFA5-A259-B2A8-D09F-4FB8C1BF6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5807" y="1663461"/>
            <a:ext cx="6096000" cy="4572000"/>
          </a:xfrm>
          <a:prstGeom prst="rect">
            <a:avLst/>
          </a:prstGeom>
        </p:spPr>
      </p:pic>
    </p:spTree>
    <p:extLst>
      <p:ext uri="{BB962C8B-B14F-4D97-AF65-F5344CB8AC3E}">
        <p14:creationId xmlns:p14="http://schemas.microsoft.com/office/powerpoint/2010/main" val="405884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EFBB7-A4C8-1A40-308F-AD6C5E54E4BC}"/>
            </a:ext>
          </a:extLst>
        </p:cNvPr>
        <p:cNvGrpSpPr/>
        <p:nvPr/>
      </p:nvGrpSpPr>
      <p:grpSpPr>
        <a:xfrm>
          <a:off x="0" y="0"/>
          <a:ext cx="0" cy="0"/>
          <a:chOff x="0" y="0"/>
          <a:chExt cx="0" cy="0"/>
        </a:xfrm>
      </p:grpSpPr>
      <p:sp>
        <p:nvSpPr>
          <p:cNvPr id="2" name="عنوان 1">
            <a:extLst>
              <a:ext uri="{FF2B5EF4-FFF2-40B4-BE49-F238E27FC236}">
                <a16:creationId xmlns:a16="http://schemas.microsoft.com/office/drawing/2014/main" id="{73290B58-9850-D26E-BAAF-DD5A556778E1}"/>
              </a:ext>
            </a:extLst>
          </p:cNvPr>
          <p:cNvSpPr>
            <a:spLocks noGrp="1"/>
          </p:cNvSpPr>
          <p:nvPr>
            <p:ph type="title"/>
          </p:nvPr>
        </p:nvSpPr>
        <p:spPr/>
        <p:txBody>
          <a:bodyPr>
            <a:normAutofit fontScale="90000"/>
          </a:bodyPr>
          <a:lstStyle/>
          <a:p>
            <a:r>
              <a:rPr lang="en-GB" b="1" i="0" dirty="0">
                <a:effectLst/>
                <a:latin typeface="Arial" panose="020B0604020202020204" pitchFamily="34" charset="0"/>
              </a:rPr>
              <a:t>Transforming Non-Linear With Inseparable Planes</a:t>
            </a:r>
            <a:br>
              <a:rPr lang="en-GB" b="1" i="0" dirty="0">
                <a:effectLst/>
                <a:latin typeface="Arial" panose="020B0604020202020204" pitchFamily="34" charset="0"/>
              </a:rPr>
            </a:br>
            <a:endParaRPr lang="en-GB" dirty="0"/>
          </a:p>
        </p:txBody>
      </p:sp>
      <p:sp>
        <p:nvSpPr>
          <p:cNvPr id="3" name="عنصر نائب للمحتوى 2">
            <a:extLst>
              <a:ext uri="{FF2B5EF4-FFF2-40B4-BE49-F238E27FC236}">
                <a16:creationId xmlns:a16="http://schemas.microsoft.com/office/drawing/2014/main" id="{5D7F685D-9A51-9924-609D-4B1B9967B1FF}"/>
              </a:ext>
            </a:extLst>
          </p:cNvPr>
          <p:cNvSpPr>
            <a:spLocks noGrp="1"/>
          </p:cNvSpPr>
          <p:nvPr>
            <p:ph idx="1"/>
          </p:nvPr>
        </p:nvSpPr>
        <p:spPr>
          <a:xfrm>
            <a:off x="1141413" y="2249487"/>
            <a:ext cx="4954588" cy="3541714"/>
          </a:xfrm>
        </p:spPr>
        <p:txBody>
          <a:bodyPr>
            <a:normAutofit fontScale="70000" lnSpcReduction="20000"/>
          </a:bodyPr>
          <a:lstStyle/>
          <a:p>
            <a:pPr algn="l"/>
            <a:r>
              <a:rPr lang="en-GB" b="0" i="0" dirty="0">
                <a:effectLst/>
                <a:latin typeface="Arial" panose="020B0604020202020204" pitchFamily="34" charset="0"/>
              </a:rPr>
              <a:t>Let’s take a look at how we could, for example, transfer for the data above to a different dimension in order to find an appropriate hyperplane.</a:t>
            </a:r>
          </a:p>
          <a:p>
            <a:pPr algn="l"/>
            <a:r>
              <a:rPr lang="en-GB" b="0" i="0" dirty="0">
                <a:effectLst/>
                <a:latin typeface="Arial" panose="020B0604020202020204" pitchFamily="34" charset="0"/>
              </a:rPr>
              <a:t>One thing you might note is that the inner circle is centred around the origin. By transforming these values to a higher dimension, these values will remain lower.</a:t>
            </a:r>
          </a:p>
          <a:p>
            <a:pPr algn="l"/>
            <a:r>
              <a:rPr lang="en-GB" b="0" i="0" dirty="0">
                <a:effectLst/>
                <a:latin typeface="Arial" panose="020B0604020202020204" pitchFamily="34" charset="0"/>
              </a:rPr>
              <a:t>Let’s find the negative sum of the squares of the coordinates for each of these values and have that equal the third dimension of the data. Doing this results in the following visualization:</a:t>
            </a:r>
          </a:p>
        </p:txBody>
      </p:sp>
      <p:pic>
        <p:nvPicPr>
          <p:cNvPr id="6" name="صورة 5">
            <a:extLst>
              <a:ext uri="{FF2B5EF4-FFF2-40B4-BE49-F238E27FC236}">
                <a16:creationId xmlns:a16="http://schemas.microsoft.com/office/drawing/2014/main" id="{965C6188-B216-32EB-4155-4C106EB29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5807" y="1663461"/>
            <a:ext cx="6096000" cy="4572000"/>
          </a:xfrm>
          <a:prstGeom prst="rect">
            <a:avLst/>
          </a:prstGeom>
        </p:spPr>
      </p:pic>
    </p:spTree>
    <p:extLst>
      <p:ext uri="{BB962C8B-B14F-4D97-AF65-F5344CB8AC3E}">
        <p14:creationId xmlns:p14="http://schemas.microsoft.com/office/powerpoint/2010/main" val="2169891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BC4142C-9779-99AF-F0C7-745D211B14F6}"/>
            </a:ext>
          </a:extLst>
        </p:cNvPr>
        <p:cNvGrpSpPr/>
        <p:nvPr/>
      </p:nvGrpSpPr>
      <p:grpSpPr>
        <a:xfrm>
          <a:off x="0" y="0"/>
          <a:ext cx="0" cy="0"/>
          <a:chOff x="0" y="0"/>
          <a:chExt cx="0" cy="0"/>
        </a:xfrm>
      </p:grpSpPr>
      <p:sp>
        <p:nvSpPr>
          <p:cNvPr id="2" name="عنوان 1">
            <a:extLst>
              <a:ext uri="{FF2B5EF4-FFF2-40B4-BE49-F238E27FC236}">
                <a16:creationId xmlns:a16="http://schemas.microsoft.com/office/drawing/2014/main" id="{FF4D111B-F464-A993-84A6-A0245EDE6DC1}"/>
              </a:ext>
            </a:extLst>
          </p:cNvPr>
          <p:cNvSpPr>
            <a:spLocks noGrp="1"/>
          </p:cNvSpPr>
          <p:nvPr>
            <p:ph type="title"/>
          </p:nvPr>
        </p:nvSpPr>
        <p:spPr>
          <a:xfrm>
            <a:off x="1143001" y="0"/>
            <a:ext cx="9905998" cy="1478570"/>
          </a:xfrm>
        </p:spPr>
        <p:txBody>
          <a:bodyPr>
            <a:normAutofit/>
          </a:bodyPr>
          <a:lstStyle/>
          <a:p>
            <a:pPr algn="l" fontAlgn="base"/>
            <a:r>
              <a:rPr lang="en-GB" b="1" i="0" dirty="0">
                <a:effectLst/>
                <a:latin typeface="-apple-system"/>
              </a:rPr>
              <a:t>Kernel functions</a:t>
            </a:r>
          </a:p>
        </p:txBody>
      </p:sp>
      <p:sp>
        <p:nvSpPr>
          <p:cNvPr id="3" name="عنصر نائب للمحتوى 2">
            <a:extLst>
              <a:ext uri="{FF2B5EF4-FFF2-40B4-BE49-F238E27FC236}">
                <a16:creationId xmlns:a16="http://schemas.microsoft.com/office/drawing/2014/main" id="{FF7B07AD-ACBF-F004-8E2D-3FA07F5D59C2}"/>
              </a:ext>
            </a:extLst>
          </p:cNvPr>
          <p:cNvSpPr>
            <a:spLocks noGrp="1"/>
          </p:cNvSpPr>
          <p:nvPr>
            <p:ph idx="1"/>
          </p:nvPr>
        </p:nvSpPr>
        <p:spPr>
          <a:xfrm>
            <a:off x="176771" y="1652953"/>
            <a:ext cx="11248206" cy="5084466"/>
          </a:xfrm>
        </p:spPr>
        <p:txBody>
          <a:bodyPr>
            <a:normAutofit/>
          </a:bodyPr>
          <a:lstStyle/>
          <a:p>
            <a:pPr algn="l" fontAlgn="base"/>
            <a:r>
              <a:rPr lang="en-GB" b="1" i="0" dirty="0">
                <a:effectLst/>
                <a:latin typeface="-apple-system"/>
              </a:rPr>
              <a:t>Linear</a:t>
            </a:r>
          </a:p>
          <a:p>
            <a:pPr algn="l" fontAlgn="base"/>
            <a:r>
              <a:rPr lang="en-GB" b="0" i="0" dirty="0">
                <a:effectLst/>
                <a:latin typeface="Lato" panose="020F0502020204030204" pitchFamily="34" charset="0"/>
              </a:rPr>
              <a:t>These are commonly recommended for text classification because most of these types of classification problems are linearly separable.</a:t>
            </a:r>
          </a:p>
          <a:p>
            <a:pPr algn="l" fontAlgn="base"/>
            <a:r>
              <a:rPr lang="en-GB" b="0" i="0" dirty="0">
                <a:effectLst/>
                <a:latin typeface="Lato" panose="020F0502020204030204" pitchFamily="34" charset="0"/>
              </a:rPr>
              <a:t>The linear kernel works really well when there are a lot of features, and text classification problems have a lot of features. Linear kernel functions are faster than most of the others and you have fewer parameters to optimize.</a:t>
            </a:r>
          </a:p>
          <a:p>
            <a:pPr algn="l" fontAlgn="base"/>
            <a:r>
              <a:rPr lang="en-GB" b="0" i="0" dirty="0">
                <a:effectLst/>
                <a:latin typeface="Lato" panose="020F0502020204030204" pitchFamily="34" charset="0"/>
              </a:rPr>
              <a:t>Here's the function that defines the linear kernel:</a:t>
            </a:r>
            <a:r>
              <a:rPr lang="pl-PL" b="0" i="0" dirty="0">
                <a:effectLst/>
                <a:latin typeface="Lato" panose="020F0502020204030204" pitchFamily="34" charset="0"/>
              </a:rPr>
              <a:t> f(X) = w^T * X + b</a:t>
            </a:r>
            <a:endParaRPr lang="ar-YE" b="0" i="0" dirty="0">
              <a:effectLst/>
              <a:latin typeface="Lato" panose="020F0502020204030204" pitchFamily="34" charset="0"/>
            </a:endParaRPr>
          </a:p>
          <a:p>
            <a:pPr algn="l" fontAlgn="base"/>
            <a:r>
              <a:rPr lang="en-GB" b="0" i="0" dirty="0">
                <a:effectLst/>
                <a:latin typeface="Lato" panose="020F0502020204030204" pitchFamily="34" charset="0"/>
              </a:rPr>
              <a:t>In this equation, </a:t>
            </a:r>
            <a:r>
              <a:rPr lang="en-GB" b="1" i="0" dirty="0">
                <a:solidFill>
                  <a:srgbClr val="FF0000"/>
                </a:solidFill>
                <a:effectLst/>
                <a:latin typeface="Lato" panose="020F0502020204030204" pitchFamily="34" charset="0"/>
              </a:rPr>
              <a:t>w</a:t>
            </a:r>
            <a:r>
              <a:rPr lang="en-GB" b="1" i="0" dirty="0">
                <a:effectLst/>
                <a:latin typeface="Lato" panose="020F0502020204030204" pitchFamily="34" charset="0"/>
              </a:rPr>
              <a:t> </a:t>
            </a:r>
            <a:r>
              <a:rPr lang="en-GB" b="0" i="0" dirty="0">
                <a:effectLst/>
                <a:latin typeface="Lato" panose="020F0502020204030204" pitchFamily="34" charset="0"/>
              </a:rPr>
              <a:t>is the weight vector that you want to minimize, </a:t>
            </a:r>
            <a:r>
              <a:rPr lang="en-GB" b="1" i="0" dirty="0">
                <a:solidFill>
                  <a:srgbClr val="FF0000"/>
                </a:solidFill>
                <a:effectLst/>
                <a:latin typeface="Lato" panose="020F0502020204030204" pitchFamily="34" charset="0"/>
              </a:rPr>
              <a:t>X</a:t>
            </a:r>
            <a:r>
              <a:rPr lang="en-GB" b="1" i="0" dirty="0">
                <a:effectLst/>
                <a:latin typeface="Lato" panose="020F0502020204030204" pitchFamily="34" charset="0"/>
              </a:rPr>
              <a:t> </a:t>
            </a:r>
            <a:r>
              <a:rPr lang="en-GB" b="0" i="0" dirty="0">
                <a:effectLst/>
                <a:latin typeface="Lato" panose="020F0502020204030204" pitchFamily="34" charset="0"/>
              </a:rPr>
              <a:t>is the data that you're trying to classify, and </a:t>
            </a:r>
            <a:r>
              <a:rPr lang="en-GB" b="1" i="0" dirty="0">
                <a:solidFill>
                  <a:srgbClr val="FF0000"/>
                </a:solidFill>
                <a:effectLst/>
                <a:latin typeface="Lato" panose="020F0502020204030204" pitchFamily="34" charset="0"/>
              </a:rPr>
              <a:t>b</a:t>
            </a:r>
            <a:r>
              <a:rPr lang="en-GB" b="1" i="0" dirty="0">
                <a:effectLst/>
                <a:latin typeface="Lato" panose="020F0502020204030204" pitchFamily="34" charset="0"/>
              </a:rPr>
              <a:t> </a:t>
            </a:r>
            <a:r>
              <a:rPr lang="en-GB" b="0" i="0" dirty="0">
                <a:effectLst/>
                <a:latin typeface="Lato" panose="020F0502020204030204" pitchFamily="34" charset="0"/>
              </a:rPr>
              <a:t>is the linear coefficient estimated from the training data. This equation defines the decision boundary that the SVM returns.</a:t>
            </a:r>
            <a:endParaRPr lang="ar-YE" b="0" i="0" dirty="0">
              <a:effectLst/>
              <a:latin typeface="Lato" panose="020F0502020204030204" pitchFamily="34" charset="0"/>
            </a:endParaRPr>
          </a:p>
        </p:txBody>
      </p:sp>
    </p:spTree>
    <p:extLst>
      <p:ext uri="{BB962C8B-B14F-4D97-AF65-F5344CB8AC3E}">
        <p14:creationId xmlns:p14="http://schemas.microsoft.com/office/powerpoint/2010/main" val="1402251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5EFB2C0-D999-4C53-0433-B4A83F46789B}"/>
            </a:ext>
          </a:extLst>
        </p:cNvPr>
        <p:cNvGrpSpPr/>
        <p:nvPr/>
      </p:nvGrpSpPr>
      <p:grpSpPr>
        <a:xfrm>
          <a:off x="0" y="0"/>
          <a:ext cx="0" cy="0"/>
          <a:chOff x="0" y="0"/>
          <a:chExt cx="0" cy="0"/>
        </a:xfrm>
      </p:grpSpPr>
      <p:sp>
        <p:nvSpPr>
          <p:cNvPr id="2" name="عنوان 1">
            <a:extLst>
              <a:ext uri="{FF2B5EF4-FFF2-40B4-BE49-F238E27FC236}">
                <a16:creationId xmlns:a16="http://schemas.microsoft.com/office/drawing/2014/main" id="{20D02659-EB5D-9B4C-A877-C07C97DA5F7C}"/>
              </a:ext>
            </a:extLst>
          </p:cNvPr>
          <p:cNvSpPr>
            <a:spLocks noGrp="1"/>
          </p:cNvSpPr>
          <p:nvPr>
            <p:ph type="title"/>
          </p:nvPr>
        </p:nvSpPr>
        <p:spPr>
          <a:xfrm>
            <a:off x="1143001" y="0"/>
            <a:ext cx="9905998" cy="1478570"/>
          </a:xfrm>
        </p:spPr>
        <p:txBody>
          <a:bodyPr>
            <a:normAutofit/>
          </a:bodyPr>
          <a:lstStyle/>
          <a:p>
            <a:pPr algn="l" fontAlgn="base"/>
            <a:r>
              <a:rPr lang="en-GB" b="1" i="0" dirty="0">
                <a:effectLst/>
                <a:latin typeface="-apple-system"/>
              </a:rPr>
              <a:t>Kernel functions</a:t>
            </a:r>
          </a:p>
        </p:txBody>
      </p:sp>
      <p:sp>
        <p:nvSpPr>
          <p:cNvPr id="3" name="عنصر نائب للمحتوى 2">
            <a:extLst>
              <a:ext uri="{FF2B5EF4-FFF2-40B4-BE49-F238E27FC236}">
                <a16:creationId xmlns:a16="http://schemas.microsoft.com/office/drawing/2014/main" id="{7F261D32-6E44-03C9-8241-23278229D4D2}"/>
              </a:ext>
            </a:extLst>
          </p:cNvPr>
          <p:cNvSpPr>
            <a:spLocks noGrp="1"/>
          </p:cNvSpPr>
          <p:nvPr>
            <p:ph idx="1"/>
          </p:nvPr>
        </p:nvSpPr>
        <p:spPr>
          <a:xfrm>
            <a:off x="176771" y="1652953"/>
            <a:ext cx="11248206" cy="5084466"/>
          </a:xfrm>
        </p:spPr>
        <p:txBody>
          <a:bodyPr>
            <a:normAutofit/>
          </a:bodyPr>
          <a:lstStyle/>
          <a:p>
            <a:pPr algn="l" fontAlgn="base"/>
            <a:r>
              <a:rPr lang="en-GB" b="1" i="0" dirty="0">
                <a:effectLst/>
                <a:latin typeface="-apple-system"/>
              </a:rPr>
              <a:t>Polynomial</a:t>
            </a:r>
          </a:p>
          <a:p>
            <a:pPr algn="l" fontAlgn="base"/>
            <a:r>
              <a:rPr lang="en-GB" b="0" i="0" dirty="0">
                <a:effectLst/>
                <a:latin typeface="Lato" panose="020F0502020204030204" pitchFamily="34" charset="0"/>
              </a:rPr>
              <a:t>The polynomial kernel isn't used in practice very often because it isn't as computationally efficient as other kernels and its predictions aren't as accurate.</a:t>
            </a:r>
          </a:p>
          <a:p>
            <a:pPr algn="l" fontAlgn="base"/>
            <a:r>
              <a:rPr lang="en-GB" b="0" i="0" dirty="0">
                <a:effectLst/>
                <a:latin typeface="Lato" panose="020F0502020204030204" pitchFamily="34" charset="0"/>
              </a:rPr>
              <a:t>Here's the function for a polynomial kernel:</a:t>
            </a:r>
            <a:r>
              <a:rPr lang="fr-FR" b="0" i="0" dirty="0">
                <a:effectLst/>
                <a:latin typeface="Lato" panose="020F0502020204030204" pitchFamily="34" charset="0"/>
              </a:rPr>
              <a:t> f(X1, X2) = (a + X1^T * X2) ^ b</a:t>
            </a:r>
            <a:endParaRPr lang="ar-YE" b="0" i="0" dirty="0">
              <a:effectLst/>
              <a:latin typeface="Lato" panose="020F0502020204030204" pitchFamily="34" charset="0"/>
            </a:endParaRPr>
          </a:p>
          <a:p>
            <a:pPr algn="l" fontAlgn="base"/>
            <a:r>
              <a:rPr lang="en-GB" b="0" i="0" dirty="0">
                <a:effectLst/>
                <a:latin typeface="Lato" panose="020F0502020204030204" pitchFamily="34" charset="0"/>
              </a:rPr>
              <a:t>This is one of the more simple polynomial kernel equations you can use. </a:t>
            </a:r>
            <a:r>
              <a:rPr lang="en-GB" b="1" i="0" dirty="0">
                <a:solidFill>
                  <a:srgbClr val="FF0000"/>
                </a:solidFill>
                <a:effectLst/>
                <a:latin typeface="Lato" panose="020F0502020204030204" pitchFamily="34" charset="0"/>
              </a:rPr>
              <a:t>f(X1, X2) </a:t>
            </a:r>
            <a:r>
              <a:rPr lang="en-GB" b="0" i="0" dirty="0">
                <a:effectLst/>
                <a:latin typeface="Lato" panose="020F0502020204030204" pitchFamily="34" charset="0"/>
              </a:rPr>
              <a:t>represents the polynomial decision boundary that will separate your data. </a:t>
            </a:r>
            <a:r>
              <a:rPr lang="en-GB" b="1" i="0" dirty="0">
                <a:solidFill>
                  <a:srgbClr val="FF0000"/>
                </a:solidFill>
                <a:effectLst/>
                <a:latin typeface="Lato" panose="020F0502020204030204" pitchFamily="34" charset="0"/>
              </a:rPr>
              <a:t>X1</a:t>
            </a:r>
            <a:r>
              <a:rPr lang="en-GB" b="1" i="0" dirty="0">
                <a:effectLst/>
                <a:latin typeface="Lato" panose="020F0502020204030204" pitchFamily="34" charset="0"/>
              </a:rPr>
              <a:t> </a:t>
            </a:r>
            <a:r>
              <a:rPr lang="en-GB" b="0" i="0" dirty="0">
                <a:effectLst/>
                <a:latin typeface="Lato" panose="020F0502020204030204" pitchFamily="34" charset="0"/>
              </a:rPr>
              <a:t>and </a:t>
            </a:r>
            <a:r>
              <a:rPr lang="en-GB" b="1" i="0" dirty="0">
                <a:solidFill>
                  <a:srgbClr val="FF0000"/>
                </a:solidFill>
                <a:effectLst/>
                <a:latin typeface="Lato" panose="020F0502020204030204" pitchFamily="34" charset="0"/>
              </a:rPr>
              <a:t>X2</a:t>
            </a:r>
            <a:r>
              <a:rPr lang="en-GB" b="0" i="0" dirty="0">
                <a:effectLst/>
                <a:latin typeface="Lato" panose="020F0502020204030204" pitchFamily="34" charset="0"/>
              </a:rPr>
              <a:t> represent your data.</a:t>
            </a:r>
          </a:p>
        </p:txBody>
      </p:sp>
    </p:spTree>
    <p:extLst>
      <p:ext uri="{BB962C8B-B14F-4D97-AF65-F5344CB8AC3E}">
        <p14:creationId xmlns:p14="http://schemas.microsoft.com/office/powerpoint/2010/main" val="976682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FA00EC8-0D19-AAA6-229A-39FD22B91BDD}"/>
            </a:ext>
          </a:extLst>
        </p:cNvPr>
        <p:cNvGrpSpPr/>
        <p:nvPr/>
      </p:nvGrpSpPr>
      <p:grpSpPr>
        <a:xfrm>
          <a:off x="0" y="0"/>
          <a:ext cx="0" cy="0"/>
          <a:chOff x="0" y="0"/>
          <a:chExt cx="0" cy="0"/>
        </a:xfrm>
      </p:grpSpPr>
      <p:sp>
        <p:nvSpPr>
          <p:cNvPr id="2" name="عنوان 1">
            <a:extLst>
              <a:ext uri="{FF2B5EF4-FFF2-40B4-BE49-F238E27FC236}">
                <a16:creationId xmlns:a16="http://schemas.microsoft.com/office/drawing/2014/main" id="{16F7E595-FA58-DB00-EDAF-4160AFD0A0C2}"/>
              </a:ext>
            </a:extLst>
          </p:cNvPr>
          <p:cNvSpPr>
            <a:spLocks noGrp="1"/>
          </p:cNvSpPr>
          <p:nvPr>
            <p:ph type="title"/>
          </p:nvPr>
        </p:nvSpPr>
        <p:spPr>
          <a:xfrm>
            <a:off x="1143001" y="0"/>
            <a:ext cx="9905998" cy="1478570"/>
          </a:xfrm>
        </p:spPr>
        <p:txBody>
          <a:bodyPr>
            <a:normAutofit/>
          </a:bodyPr>
          <a:lstStyle/>
          <a:p>
            <a:pPr algn="l" fontAlgn="base"/>
            <a:r>
              <a:rPr lang="en-GB" b="1" i="0" dirty="0">
                <a:effectLst/>
                <a:latin typeface="-apple-system"/>
              </a:rPr>
              <a:t>Kernel functions</a:t>
            </a:r>
          </a:p>
        </p:txBody>
      </p:sp>
      <p:sp>
        <p:nvSpPr>
          <p:cNvPr id="3" name="عنصر نائب للمحتوى 2">
            <a:extLst>
              <a:ext uri="{FF2B5EF4-FFF2-40B4-BE49-F238E27FC236}">
                <a16:creationId xmlns:a16="http://schemas.microsoft.com/office/drawing/2014/main" id="{FA10A208-1DF2-1ED8-71F4-797C3BB9461F}"/>
              </a:ext>
            </a:extLst>
          </p:cNvPr>
          <p:cNvSpPr>
            <a:spLocks noGrp="1"/>
          </p:cNvSpPr>
          <p:nvPr>
            <p:ph idx="1"/>
          </p:nvPr>
        </p:nvSpPr>
        <p:spPr>
          <a:xfrm>
            <a:off x="176771" y="1652953"/>
            <a:ext cx="11248206" cy="4225333"/>
          </a:xfrm>
        </p:spPr>
        <p:txBody>
          <a:bodyPr>
            <a:normAutofit/>
          </a:bodyPr>
          <a:lstStyle/>
          <a:p>
            <a:pPr algn="l" fontAlgn="base"/>
            <a:r>
              <a:rPr lang="en-GB" b="1" i="0" dirty="0">
                <a:effectLst/>
                <a:latin typeface="-apple-system"/>
              </a:rPr>
              <a:t>Gaussian Radial Basis Function (RBF)</a:t>
            </a:r>
          </a:p>
          <a:p>
            <a:pPr algn="l" fontAlgn="base"/>
            <a:r>
              <a:rPr lang="en-GB" b="0" i="0" dirty="0">
                <a:effectLst/>
                <a:latin typeface="Lato" panose="020F0502020204030204" pitchFamily="34" charset="0"/>
              </a:rPr>
              <a:t>One of the most powerful and commonly used kernels in SVMs. Usually the choice for non-linear data.</a:t>
            </a:r>
          </a:p>
          <a:p>
            <a:pPr algn="l" fontAlgn="base"/>
            <a:r>
              <a:rPr lang="en-GB" b="0" i="0" dirty="0">
                <a:effectLst/>
                <a:latin typeface="Lato" panose="020F0502020204030204" pitchFamily="34" charset="0"/>
              </a:rPr>
              <a:t>Here's the equation for an RBF kernel: f(X1, X2) = exp(-gamma * ||X1 - X2||^2)</a:t>
            </a:r>
            <a:endParaRPr lang="ar-YE" b="0" i="0" dirty="0">
              <a:effectLst/>
              <a:latin typeface="Lato" panose="020F0502020204030204" pitchFamily="34" charset="0"/>
            </a:endParaRPr>
          </a:p>
          <a:p>
            <a:pPr algn="l" fontAlgn="base"/>
            <a:r>
              <a:rPr lang="en-GB" b="0" i="0" dirty="0">
                <a:effectLst/>
                <a:latin typeface="Lato" panose="020F0502020204030204" pitchFamily="34" charset="0"/>
              </a:rPr>
              <a:t>In this equation, </a:t>
            </a:r>
            <a:r>
              <a:rPr lang="en-GB" b="1" i="0" dirty="0">
                <a:solidFill>
                  <a:srgbClr val="FF0000"/>
                </a:solidFill>
                <a:effectLst/>
                <a:latin typeface="Lato" panose="020F0502020204030204" pitchFamily="34" charset="0"/>
              </a:rPr>
              <a:t>gamma</a:t>
            </a:r>
            <a:r>
              <a:rPr lang="en-GB" b="0" i="0" dirty="0">
                <a:solidFill>
                  <a:srgbClr val="FF0000"/>
                </a:solidFill>
                <a:effectLst/>
                <a:latin typeface="Lato" panose="020F0502020204030204" pitchFamily="34" charset="0"/>
              </a:rPr>
              <a:t> </a:t>
            </a:r>
            <a:r>
              <a:rPr lang="en-GB" b="0" i="0" dirty="0">
                <a:effectLst/>
                <a:latin typeface="Lato" panose="020F0502020204030204" pitchFamily="34" charset="0"/>
              </a:rPr>
              <a:t>specifies how much a single training point has on the other data points around it. </a:t>
            </a:r>
            <a:r>
              <a:rPr lang="en-GB" b="1" i="0" dirty="0">
                <a:solidFill>
                  <a:srgbClr val="FF0000"/>
                </a:solidFill>
                <a:effectLst/>
                <a:latin typeface="Lato" panose="020F0502020204030204" pitchFamily="34" charset="0"/>
              </a:rPr>
              <a:t>||X1 - X2|| </a:t>
            </a:r>
            <a:r>
              <a:rPr lang="en-GB" b="0" i="0" dirty="0">
                <a:effectLst/>
                <a:latin typeface="Lato" panose="020F0502020204030204" pitchFamily="34" charset="0"/>
              </a:rPr>
              <a:t>is the dot product between your features.</a:t>
            </a:r>
          </a:p>
        </p:txBody>
      </p:sp>
    </p:spTree>
    <p:extLst>
      <p:ext uri="{BB962C8B-B14F-4D97-AF65-F5344CB8AC3E}">
        <p14:creationId xmlns:p14="http://schemas.microsoft.com/office/powerpoint/2010/main" val="1368669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0BA3723-F8E5-C6D2-E156-C46C1416FFAD}"/>
            </a:ext>
          </a:extLst>
        </p:cNvPr>
        <p:cNvGrpSpPr/>
        <p:nvPr/>
      </p:nvGrpSpPr>
      <p:grpSpPr>
        <a:xfrm>
          <a:off x="0" y="0"/>
          <a:ext cx="0" cy="0"/>
          <a:chOff x="0" y="0"/>
          <a:chExt cx="0" cy="0"/>
        </a:xfrm>
      </p:grpSpPr>
      <p:sp>
        <p:nvSpPr>
          <p:cNvPr id="2" name="عنوان 1">
            <a:extLst>
              <a:ext uri="{FF2B5EF4-FFF2-40B4-BE49-F238E27FC236}">
                <a16:creationId xmlns:a16="http://schemas.microsoft.com/office/drawing/2014/main" id="{4401FD25-B000-56A1-B0F7-F4F545732507}"/>
              </a:ext>
            </a:extLst>
          </p:cNvPr>
          <p:cNvSpPr>
            <a:spLocks noGrp="1"/>
          </p:cNvSpPr>
          <p:nvPr>
            <p:ph type="title"/>
          </p:nvPr>
        </p:nvSpPr>
        <p:spPr>
          <a:xfrm>
            <a:off x="1143001" y="0"/>
            <a:ext cx="9905998" cy="1478570"/>
          </a:xfrm>
        </p:spPr>
        <p:txBody>
          <a:bodyPr>
            <a:normAutofit/>
          </a:bodyPr>
          <a:lstStyle/>
          <a:p>
            <a:pPr algn="l" fontAlgn="base"/>
            <a:r>
              <a:rPr lang="en-GB" b="1" i="0" dirty="0">
                <a:effectLst/>
                <a:latin typeface="-apple-system"/>
              </a:rPr>
              <a:t>Kernel functions</a:t>
            </a:r>
          </a:p>
        </p:txBody>
      </p:sp>
      <p:sp>
        <p:nvSpPr>
          <p:cNvPr id="3" name="عنصر نائب للمحتوى 2">
            <a:extLst>
              <a:ext uri="{FF2B5EF4-FFF2-40B4-BE49-F238E27FC236}">
                <a16:creationId xmlns:a16="http://schemas.microsoft.com/office/drawing/2014/main" id="{D6631386-47B2-D376-E1BA-52083A142395}"/>
              </a:ext>
            </a:extLst>
          </p:cNvPr>
          <p:cNvSpPr>
            <a:spLocks noGrp="1"/>
          </p:cNvSpPr>
          <p:nvPr>
            <p:ph idx="1"/>
          </p:nvPr>
        </p:nvSpPr>
        <p:spPr>
          <a:xfrm>
            <a:off x="176771" y="1652953"/>
            <a:ext cx="11248206" cy="4225333"/>
          </a:xfrm>
        </p:spPr>
        <p:txBody>
          <a:bodyPr>
            <a:normAutofit/>
          </a:bodyPr>
          <a:lstStyle/>
          <a:p>
            <a:pPr algn="l" fontAlgn="base"/>
            <a:r>
              <a:rPr lang="en-GB" b="1" i="0" dirty="0">
                <a:effectLst/>
                <a:latin typeface="-apple-system"/>
              </a:rPr>
              <a:t>Sigmoid</a:t>
            </a:r>
          </a:p>
          <a:p>
            <a:pPr algn="l" fontAlgn="base"/>
            <a:r>
              <a:rPr lang="en-GB" b="0" i="0" dirty="0">
                <a:effectLst/>
                <a:latin typeface="Lato" panose="020F0502020204030204" pitchFamily="34" charset="0"/>
              </a:rPr>
              <a:t>More useful in neural networks than in support vector machines, but there are occasional specific use cases.</a:t>
            </a:r>
          </a:p>
          <a:p>
            <a:pPr algn="l" fontAlgn="base"/>
            <a:r>
              <a:rPr lang="en-GB" b="0" i="0" dirty="0">
                <a:effectLst/>
                <a:latin typeface="Lato" panose="020F0502020204030204" pitchFamily="34" charset="0"/>
              </a:rPr>
              <a:t>Here's the function for a sigmoid kernel:</a:t>
            </a:r>
            <a:r>
              <a:rPr lang="es-ES" b="0" i="0" dirty="0">
                <a:effectLst/>
                <a:latin typeface="Lato" panose="020F0502020204030204" pitchFamily="34" charset="0"/>
              </a:rPr>
              <a:t> f(X, y) = tanh(alpha * X^T * y + C)</a:t>
            </a:r>
            <a:endParaRPr lang="ar-YE" b="0" i="0" dirty="0">
              <a:effectLst/>
              <a:latin typeface="Lato" panose="020F0502020204030204" pitchFamily="34" charset="0"/>
            </a:endParaRPr>
          </a:p>
          <a:p>
            <a:pPr algn="l" fontAlgn="base"/>
            <a:r>
              <a:rPr lang="en-GB" b="0" i="0" dirty="0">
                <a:effectLst/>
                <a:latin typeface="Lato" panose="020F0502020204030204" pitchFamily="34" charset="0"/>
              </a:rPr>
              <a:t>In this function, </a:t>
            </a:r>
            <a:r>
              <a:rPr lang="en-GB" b="1" i="0" dirty="0">
                <a:solidFill>
                  <a:srgbClr val="FF0000"/>
                </a:solidFill>
                <a:effectLst/>
                <a:latin typeface="Lato" panose="020F0502020204030204" pitchFamily="34" charset="0"/>
              </a:rPr>
              <a:t>alpha</a:t>
            </a:r>
            <a:r>
              <a:rPr lang="en-GB" b="1" i="0" dirty="0">
                <a:effectLst/>
                <a:latin typeface="Lato" panose="020F0502020204030204" pitchFamily="34" charset="0"/>
              </a:rPr>
              <a:t> </a:t>
            </a:r>
            <a:r>
              <a:rPr lang="en-GB" b="0" i="0" dirty="0">
                <a:effectLst/>
                <a:latin typeface="Lato" panose="020F0502020204030204" pitchFamily="34" charset="0"/>
              </a:rPr>
              <a:t>is a weight vector and </a:t>
            </a:r>
            <a:r>
              <a:rPr lang="en-GB" b="1" i="0" dirty="0">
                <a:solidFill>
                  <a:srgbClr val="FF0000"/>
                </a:solidFill>
                <a:effectLst/>
                <a:latin typeface="Lato" panose="020F0502020204030204" pitchFamily="34" charset="0"/>
              </a:rPr>
              <a:t>C</a:t>
            </a:r>
            <a:r>
              <a:rPr lang="en-GB" b="1" i="0" dirty="0">
                <a:effectLst/>
                <a:latin typeface="Lato" panose="020F0502020204030204" pitchFamily="34" charset="0"/>
              </a:rPr>
              <a:t> </a:t>
            </a:r>
            <a:r>
              <a:rPr lang="en-GB" b="0" i="0" dirty="0">
                <a:effectLst/>
                <a:latin typeface="Lato" panose="020F0502020204030204" pitchFamily="34" charset="0"/>
              </a:rPr>
              <a:t>is an offset value to account for some mis-classification of data that can happen.</a:t>
            </a:r>
          </a:p>
        </p:txBody>
      </p:sp>
    </p:spTree>
    <p:extLst>
      <p:ext uri="{BB962C8B-B14F-4D97-AF65-F5344CB8AC3E}">
        <p14:creationId xmlns:p14="http://schemas.microsoft.com/office/powerpoint/2010/main" val="1687336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5732EE-641F-1401-B1C5-052C34F0A4EA}"/>
            </a:ext>
          </a:extLst>
        </p:cNvPr>
        <p:cNvGrpSpPr/>
        <p:nvPr/>
      </p:nvGrpSpPr>
      <p:grpSpPr>
        <a:xfrm>
          <a:off x="0" y="0"/>
          <a:ext cx="0" cy="0"/>
          <a:chOff x="0" y="0"/>
          <a:chExt cx="0" cy="0"/>
        </a:xfrm>
      </p:grpSpPr>
      <p:sp>
        <p:nvSpPr>
          <p:cNvPr id="2" name="عنوان 1">
            <a:extLst>
              <a:ext uri="{FF2B5EF4-FFF2-40B4-BE49-F238E27FC236}">
                <a16:creationId xmlns:a16="http://schemas.microsoft.com/office/drawing/2014/main" id="{8A7ACA4D-2981-15EB-32BD-A6BCB9A42871}"/>
              </a:ext>
            </a:extLst>
          </p:cNvPr>
          <p:cNvSpPr>
            <a:spLocks noGrp="1"/>
          </p:cNvSpPr>
          <p:nvPr>
            <p:ph type="title"/>
          </p:nvPr>
        </p:nvSpPr>
        <p:spPr>
          <a:xfrm>
            <a:off x="1143001" y="90911"/>
            <a:ext cx="9905998" cy="1478570"/>
          </a:xfrm>
        </p:spPr>
        <p:txBody>
          <a:bodyPr>
            <a:normAutofit/>
          </a:bodyPr>
          <a:lstStyle/>
          <a:p>
            <a:r>
              <a:rPr lang="en-GB" b="1" i="0" dirty="0">
                <a:effectLst/>
                <a:latin typeface="Arial" panose="020B0604020202020204" pitchFamily="34" charset="0"/>
              </a:rPr>
              <a:t>differences between SVM and Decision Trees:</a:t>
            </a:r>
            <a:endParaRPr lang="en-GB" dirty="0"/>
          </a:p>
        </p:txBody>
      </p:sp>
      <p:sp>
        <p:nvSpPr>
          <p:cNvPr id="3" name="عنصر نائب للمحتوى 2">
            <a:extLst>
              <a:ext uri="{FF2B5EF4-FFF2-40B4-BE49-F238E27FC236}">
                <a16:creationId xmlns:a16="http://schemas.microsoft.com/office/drawing/2014/main" id="{7C4D39D8-2774-03C9-F2FB-1CC8AD978283}"/>
              </a:ext>
            </a:extLst>
          </p:cNvPr>
          <p:cNvSpPr>
            <a:spLocks noGrp="1"/>
          </p:cNvSpPr>
          <p:nvPr>
            <p:ph idx="1"/>
          </p:nvPr>
        </p:nvSpPr>
        <p:spPr>
          <a:xfrm>
            <a:off x="1141413" y="2069960"/>
            <a:ext cx="4954588" cy="4647363"/>
          </a:xfrm>
        </p:spPr>
        <p:txBody>
          <a:bodyPr>
            <a:normAutofit fontScale="77500" lnSpcReduction="20000"/>
          </a:bodyPr>
          <a:lstStyle/>
          <a:p>
            <a:pPr algn="l">
              <a:buFont typeface="Arial" panose="020B0604020202020204" pitchFamily="34" charset="0"/>
              <a:buChar char="•"/>
            </a:pPr>
            <a:r>
              <a:rPr lang="en-GB" b="1" i="0" dirty="0">
                <a:effectLst/>
                <a:latin typeface="-apple-system"/>
              </a:rPr>
              <a:t>Nature</a:t>
            </a:r>
            <a:r>
              <a:rPr lang="en-GB" b="0" i="0" dirty="0">
                <a:effectLst/>
                <a:latin typeface="-apple-system"/>
              </a:rPr>
              <a:t>: Decision trees are </a:t>
            </a:r>
            <a:r>
              <a:rPr lang="en-GB" b="1" i="0" dirty="0">
                <a:effectLst/>
                <a:latin typeface="-apple-system"/>
              </a:rPr>
              <a:t>non-linear</a:t>
            </a:r>
            <a:r>
              <a:rPr lang="en-GB" b="0" i="0" dirty="0">
                <a:effectLst/>
                <a:latin typeface="-apple-system"/>
              </a:rPr>
              <a:t> models that create a tree-like structure to make decisions.</a:t>
            </a:r>
          </a:p>
          <a:p>
            <a:pPr algn="l">
              <a:buFont typeface="Arial" panose="020B0604020202020204" pitchFamily="34" charset="0"/>
              <a:buChar char="•"/>
            </a:pPr>
            <a:r>
              <a:rPr lang="en-GB" b="1" i="0" dirty="0">
                <a:effectLst/>
                <a:latin typeface="-apple-system"/>
              </a:rPr>
              <a:t>Decision Boundaries</a:t>
            </a:r>
            <a:r>
              <a:rPr lang="en-GB" b="0" i="0" dirty="0">
                <a:effectLst/>
                <a:latin typeface="-apple-system"/>
              </a:rPr>
              <a:t>: Their decision boundaries are </a:t>
            </a:r>
            <a:r>
              <a:rPr lang="en-GB" b="1" i="0" dirty="0">
                <a:effectLst/>
                <a:latin typeface="-apple-system"/>
              </a:rPr>
              <a:t>piece-wise linear</a:t>
            </a:r>
            <a:r>
              <a:rPr lang="en-GB" b="0" i="0" dirty="0">
                <a:effectLst/>
                <a:latin typeface="-apple-system"/>
              </a:rPr>
              <a:t>, allowing them to capture complex relationships in the data.</a:t>
            </a:r>
          </a:p>
          <a:p>
            <a:pPr algn="l">
              <a:buFont typeface="Arial" panose="020B0604020202020204" pitchFamily="34" charset="0"/>
              <a:buChar char="•"/>
            </a:pPr>
            <a:r>
              <a:rPr lang="en-GB" b="1" i="0" dirty="0">
                <a:effectLst/>
                <a:latin typeface="-apple-system"/>
              </a:rPr>
              <a:t>Interpretability</a:t>
            </a:r>
            <a:r>
              <a:rPr lang="en-GB" b="0" i="0" dirty="0">
                <a:effectLst/>
                <a:latin typeface="-apple-system"/>
              </a:rPr>
              <a:t>: Decision trees are highly interpretable, as you can visualize the tree structure and understand how decisions are made.</a:t>
            </a:r>
          </a:p>
          <a:p>
            <a:pPr algn="l">
              <a:buFont typeface="Arial" panose="020B0604020202020204" pitchFamily="34" charset="0"/>
              <a:buChar char="•"/>
            </a:pPr>
            <a:r>
              <a:rPr lang="en-GB" b="1" i="0" dirty="0">
                <a:effectLst/>
                <a:latin typeface="-apple-system"/>
              </a:rPr>
              <a:t>Prone to Overfitting</a:t>
            </a:r>
            <a:r>
              <a:rPr lang="en-GB" b="0" i="0" dirty="0">
                <a:effectLst/>
                <a:latin typeface="-apple-system"/>
              </a:rPr>
              <a:t>: Decision trees can easily overfit the training data, especially if they grow too deep.</a:t>
            </a:r>
          </a:p>
        </p:txBody>
      </p:sp>
      <p:sp>
        <p:nvSpPr>
          <p:cNvPr id="4" name="عنصر نائب للمحتوى 2">
            <a:extLst>
              <a:ext uri="{FF2B5EF4-FFF2-40B4-BE49-F238E27FC236}">
                <a16:creationId xmlns:a16="http://schemas.microsoft.com/office/drawing/2014/main" id="{A3C3040B-82E1-34F2-308B-FA4DE6B353E0}"/>
              </a:ext>
            </a:extLst>
          </p:cNvPr>
          <p:cNvSpPr txBox="1">
            <a:spLocks/>
          </p:cNvSpPr>
          <p:nvPr/>
        </p:nvSpPr>
        <p:spPr>
          <a:xfrm>
            <a:off x="6617765" y="2135474"/>
            <a:ext cx="4954588" cy="450648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l">
              <a:buFont typeface="Arial" panose="020B0604020202020204" pitchFamily="34" charset="0"/>
              <a:buChar char="•"/>
            </a:pPr>
            <a:r>
              <a:rPr lang="en-GB" b="1" i="0" dirty="0">
                <a:effectLst/>
                <a:latin typeface="-apple-system"/>
              </a:rPr>
              <a:t>Nature</a:t>
            </a:r>
            <a:r>
              <a:rPr lang="en-GB" b="0" i="0" dirty="0">
                <a:effectLst/>
                <a:latin typeface="-apple-system"/>
              </a:rPr>
              <a:t>: SVMs are </a:t>
            </a:r>
            <a:r>
              <a:rPr lang="en-GB" b="1" i="0" dirty="0">
                <a:effectLst/>
                <a:latin typeface="-apple-system"/>
              </a:rPr>
              <a:t>linear and non-linear</a:t>
            </a:r>
            <a:r>
              <a:rPr lang="en-GB" b="0" i="0" dirty="0">
                <a:effectLst/>
                <a:latin typeface="-apple-system"/>
              </a:rPr>
              <a:t> models used for classification and regression.</a:t>
            </a:r>
          </a:p>
          <a:p>
            <a:pPr algn="l">
              <a:buFont typeface="Arial" panose="020B0604020202020204" pitchFamily="34" charset="0"/>
              <a:buChar char="•"/>
            </a:pPr>
            <a:r>
              <a:rPr lang="en-GB" b="1" i="0" dirty="0">
                <a:effectLst/>
                <a:latin typeface="-apple-system"/>
              </a:rPr>
              <a:t>Decision Boundaries</a:t>
            </a:r>
            <a:r>
              <a:rPr lang="en-GB" b="0" i="0" dirty="0">
                <a:effectLst/>
                <a:latin typeface="-apple-system"/>
              </a:rPr>
              <a:t>: SVMs aim to find a </a:t>
            </a:r>
            <a:r>
              <a:rPr lang="en-GB" b="1" i="0" dirty="0">
                <a:effectLst/>
                <a:latin typeface="-apple-system"/>
              </a:rPr>
              <a:t>linear optimal hyperplane</a:t>
            </a:r>
            <a:r>
              <a:rPr lang="en-GB" b="0" i="0" dirty="0">
                <a:effectLst/>
                <a:latin typeface="-apple-system"/>
              </a:rPr>
              <a:t> that maximizes the margin between classes. The decision boundary is always linear (even in kernel space).</a:t>
            </a:r>
          </a:p>
          <a:p>
            <a:pPr algn="l">
              <a:buFont typeface="Arial" panose="020B0604020202020204" pitchFamily="34" charset="0"/>
              <a:buChar char="•"/>
            </a:pPr>
            <a:r>
              <a:rPr lang="en-GB" b="1" i="0" dirty="0">
                <a:effectLst/>
                <a:latin typeface="-apple-system"/>
              </a:rPr>
              <a:t>Support Vectors</a:t>
            </a:r>
            <a:r>
              <a:rPr lang="en-GB" b="0" i="0" dirty="0">
                <a:effectLst/>
                <a:latin typeface="-apple-system"/>
              </a:rPr>
              <a:t>: SVMs focus on the data points closest to the decision boundary (called </a:t>
            </a:r>
            <a:r>
              <a:rPr lang="en-GB" b="1" i="0" dirty="0">
                <a:effectLst/>
                <a:latin typeface="-apple-system"/>
              </a:rPr>
              <a:t>support vectors</a:t>
            </a:r>
            <a:r>
              <a:rPr lang="en-GB" b="0" i="0" dirty="0">
                <a:effectLst/>
                <a:latin typeface="-apple-system"/>
              </a:rPr>
              <a:t>).</a:t>
            </a:r>
          </a:p>
          <a:p>
            <a:pPr algn="l">
              <a:buFont typeface="Arial" panose="020B0604020202020204" pitchFamily="34" charset="0"/>
              <a:buChar char="•"/>
            </a:pPr>
            <a:r>
              <a:rPr lang="en-GB" b="1" i="0" dirty="0">
                <a:effectLst/>
                <a:latin typeface="-apple-system"/>
              </a:rPr>
              <a:t>Robustness</a:t>
            </a:r>
            <a:r>
              <a:rPr lang="en-GB" b="0" i="0" dirty="0">
                <a:effectLst/>
                <a:latin typeface="-apple-system"/>
              </a:rPr>
              <a:t>: SVMs are less prone to outliers because they prioritize support vectors.</a:t>
            </a:r>
          </a:p>
          <a:p>
            <a:pPr algn="l">
              <a:buFont typeface="Arial" panose="020B0604020202020204" pitchFamily="34" charset="0"/>
              <a:buChar char="•"/>
            </a:pPr>
            <a:r>
              <a:rPr lang="en-GB" b="1" i="0" dirty="0">
                <a:effectLst/>
                <a:latin typeface="-apple-system"/>
              </a:rPr>
              <a:t>Kernel Trick</a:t>
            </a:r>
            <a:r>
              <a:rPr lang="en-GB" b="0" i="0" dirty="0">
                <a:effectLst/>
                <a:latin typeface="-apple-system"/>
              </a:rPr>
              <a:t>: SVMs can use kernel functions (like polynomial or radial basis function) to handle non-linear data.</a:t>
            </a:r>
          </a:p>
          <a:p>
            <a:pPr algn="l">
              <a:buFont typeface="Arial" panose="020B0604020202020204" pitchFamily="34" charset="0"/>
              <a:buChar char="•"/>
            </a:pPr>
            <a:r>
              <a:rPr lang="en-GB" b="1" i="0" dirty="0">
                <a:effectLst/>
                <a:latin typeface="-apple-system"/>
              </a:rPr>
              <a:t>Complexity</a:t>
            </a:r>
            <a:r>
              <a:rPr lang="en-GB" b="0" i="0" dirty="0">
                <a:effectLst/>
                <a:latin typeface="-apple-system"/>
              </a:rPr>
              <a:t>: SVMs can be computationally expensive, especially with large datasets.</a:t>
            </a:r>
          </a:p>
        </p:txBody>
      </p:sp>
      <p:sp>
        <p:nvSpPr>
          <p:cNvPr id="5" name="عنصر نائب للمحتوى 2">
            <a:extLst>
              <a:ext uri="{FF2B5EF4-FFF2-40B4-BE49-F238E27FC236}">
                <a16:creationId xmlns:a16="http://schemas.microsoft.com/office/drawing/2014/main" id="{9F8F2FA4-3D4E-A847-1D40-47F05704EE1E}"/>
              </a:ext>
            </a:extLst>
          </p:cNvPr>
          <p:cNvSpPr txBox="1">
            <a:spLocks/>
          </p:cNvSpPr>
          <p:nvPr/>
        </p:nvSpPr>
        <p:spPr>
          <a:xfrm>
            <a:off x="1980450" y="1408799"/>
            <a:ext cx="4954588" cy="7248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GB" b="1" i="0" dirty="0">
                <a:effectLst/>
                <a:latin typeface="-apple-system"/>
              </a:rPr>
              <a:t>Decision Trees</a:t>
            </a:r>
            <a:r>
              <a:rPr lang="en-GB" b="0" i="0" dirty="0">
                <a:effectLst/>
                <a:latin typeface="-apple-system"/>
              </a:rPr>
              <a:t>:</a:t>
            </a:r>
            <a:endParaRPr lang="en-GB" dirty="0">
              <a:latin typeface="Arial" panose="020B0604020202020204" pitchFamily="34" charset="0"/>
            </a:endParaRPr>
          </a:p>
        </p:txBody>
      </p:sp>
      <p:sp>
        <p:nvSpPr>
          <p:cNvPr id="7" name="عنصر نائب للمحتوى 2">
            <a:extLst>
              <a:ext uri="{FF2B5EF4-FFF2-40B4-BE49-F238E27FC236}">
                <a16:creationId xmlns:a16="http://schemas.microsoft.com/office/drawing/2014/main" id="{42BDD354-6DC6-7803-9288-567F359EB3E3}"/>
              </a:ext>
            </a:extLst>
          </p:cNvPr>
          <p:cNvSpPr txBox="1">
            <a:spLocks/>
          </p:cNvSpPr>
          <p:nvPr/>
        </p:nvSpPr>
        <p:spPr>
          <a:xfrm>
            <a:off x="6728296" y="1408799"/>
            <a:ext cx="4954588" cy="7248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GB" b="1" i="0" dirty="0">
                <a:effectLst/>
                <a:latin typeface="-apple-system"/>
              </a:rPr>
              <a:t>Support Vector Machines (SVM)</a:t>
            </a:r>
            <a:endParaRPr lang="en-GB" dirty="0">
              <a:latin typeface="Arial" panose="020B0604020202020204" pitchFamily="34" charset="0"/>
            </a:endParaRPr>
          </a:p>
        </p:txBody>
      </p:sp>
    </p:spTree>
    <p:extLst>
      <p:ext uri="{BB962C8B-B14F-4D97-AF65-F5344CB8AC3E}">
        <p14:creationId xmlns:p14="http://schemas.microsoft.com/office/powerpoint/2010/main" val="4048719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99033A7-38EA-F56A-C884-55D63AE85265}"/>
              </a:ext>
            </a:extLst>
          </p:cNvPr>
          <p:cNvSpPr>
            <a:spLocks noGrp="1"/>
          </p:cNvSpPr>
          <p:nvPr>
            <p:ph type="title"/>
          </p:nvPr>
        </p:nvSpPr>
        <p:spPr/>
        <p:txBody>
          <a:bodyPr/>
          <a:lstStyle/>
          <a:p>
            <a:r>
              <a:rPr lang="en-GB" dirty="0"/>
              <a:t>What are Support Vector Machines in Machine Learning?</a:t>
            </a:r>
          </a:p>
        </p:txBody>
      </p:sp>
      <p:sp>
        <p:nvSpPr>
          <p:cNvPr id="3" name="عنصر نائب للمحتوى 2">
            <a:extLst>
              <a:ext uri="{FF2B5EF4-FFF2-40B4-BE49-F238E27FC236}">
                <a16:creationId xmlns:a16="http://schemas.microsoft.com/office/drawing/2014/main" id="{A6B05D85-3F03-28A8-02C6-1DC88C5864C4}"/>
              </a:ext>
            </a:extLst>
          </p:cNvPr>
          <p:cNvSpPr>
            <a:spLocks noGrp="1"/>
          </p:cNvSpPr>
          <p:nvPr>
            <p:ph idx="1"/>
          </p:nvPr>
        </p:nvSpPr>
        <p:spPr/>
        <p:txBody>
          <a:bodyPr>
            <a:normAutofit fontScale="85000" lnSpcReduction="10000"/>
          </a:bodyPr>
          <a:lstStyle/>
          <a:p>
            <a:pPr algn="l" fontAlgn="base"/>
            <a:r>
              <a:rPr lang="en-GB" b="0" i="0" dirty="0">
                <a:solidFill>
                  <a:srgbClr val="FFFFFF"/>
                </a:solidFill>
                <a:effectLst/>
                <a:latin typeface="Nunito" pitchFamily="2" charset="0"/>
              </a:rPr>
              <a:t>Support Vector Machine (SVM) is a powerful machine learning algorithm used for linear or nonlinear classification, regression, and even outlier detection tasks. SVMs can be used for a variety of tasks, such as text classification, image classification, spam detection, handwriting identification, gene expression analysis, face detection, and anomaly detection. SVMs are adaptable and efficient in a variety of applications because they can manage high-dimensional data and nonlinear relationships.</a:t>
            </a:r>
          </a:p>
          <a:p>
            <a:pPr algn="l" fontAlgn="base"/>
            <a:r>
              <a:rPr lang="en-GB" b="0" i="0" dirty="0">
                <a:solidFill>
                  <a:srgbClr val="FFFFFF"/>
                </a:solidFill>
                <a:effectLst/>
                <a:latin typeface="Nunito" pitchFamily="2" charset="0"/>
              </a:rPr>
              <a:t>SVM algorithms are very effective as we try to find the maximum separating hyperplane between the different classes available in the target feature.</a:t>
            </a:r>
          </a:p>
          <a:p>
            <a:endParaRPr lang="en-GB" dirty="0"/>
          </a:p>
        </p:txBody>
      </p:sp>
    </p:spTree>
    <p:extLst>
      <p:ext uri="{BB962C8B-B14F-4D97-AF65-F5344CB8AC3E}">
        <p14:creationId xmlns:p14="http://schemas.microsoft.com/office/powerpoint/2010/main" val="2924669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B9CB2-9DFC-FDC9-CDF4-8D51E902548F}"/>
            </a:ext>
          </a:extLst>
        </p:cNvPr>
        <p:cNvGrpSpPr/>
        <p:nvPr/>
      </p:nvGrpSpPr>
      <p:grpSpPr>
        <a:xfrm>
          <a:off x="0" y="0"/>
          <a:ext cx="0" cy="0"/>
          <a:chOff x="0" y="0"/>
          <a:chExt cx="0" cy="0"/>
        </a:xfrm>
      </p:grpSpPr>
      <p:sp>
        <p:nvSpPr>
          <p:cNvPr id="2" name="عنوان 1">
            <a:extLst>
              <a:ext uri="{FF2B5EF4-FFF2-40B4-BE49-F238E27FC236}">
                <a16:creationId xmlns:a16="http://schemas.microsoft.com/office/drawing/2014/main" id="{23FDA680-1BB3-058A-A62C-89DF86AC61A5}"/>
              </a:ext>
            </a:extLst>
          </p:cNvPr>
          <p:cNvSpPr>
            <a:spLocks noGrp="1"/>
          </p:cNvSpPr>
          <p:nvPr>
            <p:ph type="title"/>
          </p:nvPr>
        </p:nvSpPr>
        <p:spPr>
          <a:xfrm>
            <a:off x="1143001" y="90911"/>
            <a:ext cx="9905998" cy="1478570"/>
          </a:xfrm>
        </p:spPr>
        <p:txBody>
          <a:bodyPr>
            <a:normAutofit/>
          </a:bodyPr>
          <a:lstStyle/>
          <a:p>
            <a:r>
              <a:rPr lang="en-GB" b="0" i="0" dirty="0">
                <a:solidFill>
                  <a:srgbClr val="F9F9F9"/>
                </a:solidFill>
                <a:effectLst/>
                <a:latin typeface="Söhne"/>
              </a:rPr>
              <a:t>Advantages and disadvantages of </a:t>
            </a:r>
            <a:r>
              <a:rPr lang="en-GB" b="0" i="0" dirty="0" err="1">
                <a:solidFill>
                  <a:srgbClr val="F9F9F9"/>
                </a:solidFill>
                <a:effectLst/>
                <a:latin typeface="Söhne"/>
              </a:rPr>
              <a:t>vsm</a:t>
            </a:r>
            <a:endParaRPr lang="en-GB" dirty="0"/>
          </a:p>
        </p:txBody>
      </p:sp>
      <p:sp>
        <p:nvSpPr>
          <p:cNvPr id="3" name="عنصر نائب للمحتوى 2">
            <a:extLst>
              <a:ext uri="{FF2B5EF4-FFF2-40B4-BE49-F238E27FC236}">
                <a16:creationId xmlns:a16="http://schemas.microsoft.com/office/drawing/2014/main" id="{E2D9A0BA-CBE2-B9AD-BD82-704A62D070DB}"/>
              </a:ext>
            </a:extLst>
          </p:cNvPr>
          <p:cNvSpPr>
            <a:spLocks noGrp="1"/>
          </p:cNvSpPr>
          <p:nvPr>
            <p:ph idx="1"/>
          </p:nvPr>
        </p:nvSpPr>
        <p:spPr>
          <a:xfrm>
            <a:off x="1141412" y="2069960"/>
            <a:ext cx="10338829" cy="4647363"/>
          </a:xfrm>
        </p:spPr>
        <p:txBody>
          <a:bodyPr>
            <a:normAutofit fontScale="85000" lnSpcReduction="20000"/>
          </a:bodyPr>
          <a:lstStyle/>
          <a:p>
            <a:pPr algn="l">
              <a:buFont typeface="Wingdings" panose="05000000000000000000" pitchFamily="2" charset="2"/>
              <a:buChar char="Ø"/>
            </a:pPr>
            <a:r>
              <a:rPr lang="en-GB" sz="2600" b="1" i="0" dirty="0">
                <a:solidFill>
                  <a:schemeClr val="accent1"/>
                </a:solidFill>
                <a:effectLst/>
                <a:latin typeface="-apple-system"/>
              </a:rPr>
              <a:t>Effective in high-dimensional spaces: </a:t>
            </a:r>
            <a:r>
              <a:rPr lang="en-GB" b="1" i="0" dirty="0">
                <a:effectLst/>
                <a:latin typeface="-apple-system"/>
              </a:rPr>
              <a:t>SVMs are effective in high-dimensional spaces, making them suitable for scenarios where the number of features exceeds the number of samples. This property makes them popular in text classification and bioinformatics.</a:t>
            </a:r>
          </a:p>
          <a:p>
            <a:pPr algn="l">
              <a:buFont typeface="Wingdings" panose="05000000000000000000" pitchFamily="2" charset="2"/>
              <a:buChar char="Ø"/>
            </a:pPr>
            <a:r>
              <a:rPr lang="en-GB" sz="2600" b="1" i="0" dirty="0">
                <a:solidFill>
                  <a:schemeClr val="accent1"/>
                </a:solidFill>
                <a:effectLst/>
                <a:latin typeface="-apple-system"/>
              </a:rPr>
              <a:t>Effective with non-linear decision boundaries: </a:t>
            </a:r>
            <a:r>
              <a:rPr lang="en-GB" b="1" i="0" dirty="0">
                <a:effectLst/>
                <a:latin typeface="-apple-system"/>
              </a:rPr>
              <a:t>By using different kernel functions such as polynomial, radial basis function (RBF), or sigmoid, SVMs can model complex decision boundaries effectively. This makes them versatile in handling data that cannot be separated linearly.</a:t>
            </a:r>
          </a:p>
          <a:p>
            <a:pPr algn="l">
              <a:buFont typeface="Wingdings" panose="05000000000000000000" pitchFamily="2" charset="2"/>
              <a:buChar char="Ø"/>
            </a:pPr>
            <a:r>
              <a:rPr lang="en-GB" sz="2600" b="1" i="0" dirty="0">
                <a:solidFill>
                  <a:schemeClr val="accent1"/>
                </a:solidFill>
                <a:effectLst/>
                <a:latin typeface="-apple-system"/>
              </a:rPr>
              <a:t>Works well with small datasets: </a:t>
            </a:r>
            <a:r>
              <a:rPr lang="en-GB" b="1" i="0" dirty="0">
                <a:effectLst/>
                <a:latin typeface="-apple-system"/>
              </a:rPr>
              <a:t>SVMs are relatively memory-efficient and work well with small to medium-sized datasets. They are capable of finding the optimal separating hyperplane with fewer data points compared to other algorithms like k-nearest </a:t>
            </a:r>
            <a:r>
              <a:rPr lang="en-GB" b="1" i="0" dirty="0" err="1">
                <a:effectLst/>
                <a:latin typeface="-apple-system"/>
              </a:rPr>
              <a:t>neighbors</a:t>
            </a:r>
            <a:r>
              <a:rPr lang="en-GB" b="1" i="0" dirty="0">
                <a:effectLst/>
                <a:latin typeface="-apple-system"/>
              </a:rPr>
              <a:t>.</a:t>
            </a:r>
          </a:p>
          <a:p>
            <a:pPr algn="l">
              <a:buFont typeface="Wingdings" panose="05000000000000000000" pitchFamily="2" charset="2"/>
              <a:buChar char="Ø"/>
            </a:pPr>
            <a:r>
              <a:rPr lang="en-GB" sz="2600" b="1" i="0" dirty="0">
                <a:solidFill>
                  <a:schemeClr val="accent1"/>
                </a:solidFill>
                <a:effectLst/>
                <a:latin typeface="-apple-system"/>
              </a:rPr>
              <a:t>Global optimality</a:t>
            </a:r>
            <a:r>
              <a:rPr lang="en-GB" b="1" i="0" dirty="0">
                <a:solidFill>
                  <a:schemeClr val="accent1"/>
                </a:solidFill>
                <a:effectLst/>
                <a:latin typeface="-apple-system"/>
              </a:rPr>
              <a:t>: </a:t>
            </a:r>
            <a:r>
              <a:rPr lang="en-GB" b="1" i="0" dirty="0">
                <a:effectLst/>
                <a:latin typeface="-apple-system"/>
              </a:rPr>
              <a:t>The solution provided by SVMs is guaranteed to be the global optimum, given certain conditions (e.g., convex optimization problem, no noise or outliers affecting the data severely).</a:t>
            </a:r>
            <a:endParaRPr lang="en-GB" b="0" i="0" dirty="0">
              <a:effectLst/>
              <a:latin typeface="-apple-system"/>
            </a:endParaRPr>
          </a:p>
        </p:txBody>
      </p:sp>
      <p:sp>
        <p:nvSpPr>
          <p:cNvPr id="5" name="عنصر نائب للمحتوى 2">
            <a:extLst>
              <a:ext uri="{FF2B5EF4-FFF2-40B4-BE49-F238E27FC236}">
                <a16:creationId xmlns:a16="http://schemas.microsoft.com/office/drawing/2014/main" id="{AB527C1E-72F3-D8FA-A3D6-50624984A3F7}"/>
              </a:ext>
            </a:extLst>
          </p:cNvPr>
          <p:cNvSpPr txBox="1">
            <a:spLocks/>
          </p:cNvSpPr>
          <p:nvPr/>
        </p:nvSpPr>
        <p:spPr>
          <a:xfrm>
            <a:off x="5356696" y="1345135"/>
            <a:ext cx="4954588" cy="7248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GB" sz="2800" b="1" i="0" dirty="0">
                <a:solidFill>
                  <a:srgbClr val="F9F9F9"/>
                </a:solidFill>
                <a:effectLst/>
                <a:latin typeface="Söhne"/>
              </a:rPr>
              <a:t>Advantages</a:t>
            </a:r>
            <a:endParaRPr lang="en-GB" b="1" dirty="0">
              <a:latin typeface="Arial" panose="020B0604020202020204" pitchFamily="34" charset="0"/>
            </a:endParaRPr>
          </a:p>
        </p:txBody>
      </p:sp>
    </p:spTree>
    <p:extLst>
      <p:ext uri="{BB962C8B-B14F-4D97-AF65-F5344CB8AC3E}">
        <p14:creationId xmlns:p14="http://schemas.microsoft.com/office/powerpoint/2010/main" val="370903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15CD7-0611-299F-5F63-B1C5855D2344}"/>
            </a:ext>
          </a:extLst>
        </p:cNvPr>
        <p:cNvGrpSpPr/>
        <p:nvPr/>
      </p:nvGrpSpPr>
      <p:grpSpPr>
        <a:xfrm>
          <a:off x="0" y="0"/>
          <a:ext cx="0" cy="0"/>
          <a:chOff x="0" y="0"/>
          <a:chExt cx="0" cy="0"/>
        </a:xfrm>
      </p:grpSpPr>
      <p:sp>
        <p:nvSpPr>
          <p:cNvPr id="2" name="عنوان 1">
            <a:extLst>
              <a:ext uri="{FF2B5EF4-FFF2-40B4-BE49-F238E27FC236}">
                <a16:creationId xmlns:a16="http://schemas.microsoft.com/office/drawing/2014/main" id="{9FBD6656-173A-5BCB-F07B-28DF7B62ED20}"/>
              </a:ext>
            </a:extLst>
          </p:cNvPr>
          <p:cNvSpPr>
            <a:spLocks noGrp="1"/>
          </p:cNvSpPr>
          <p:nvPr>
            <p:ph type="title"/>
          </p:nvPr>
        </p:nvSpPr>
        <p:spPr>
          <a:xfrm>
            <a:off x="1143001" y="90911"/>
            <a:ext cx="9905998" cy="1478570"/>
          </a:xfrm>
        </p:spPr>
        <p:txBody>
          <a:bodyPr>
            <a:normAutofit/>
          </a:bodyPr>
          <a:lstStyle/>
          <a:p>
            <a:r>
              <a:rPr lang="en-GB" b="0" i="0" dirty="0">
                <a:solidFill>
                  <a:srgbClr val="F9F9F9"/>
                </a:solidFill>
                <a:effectLst/>
                <a:latin typeface="Söhne"/>
              </a:rPr>
              <a:t>Advantages and disadvantages of </a:t>
            </a:r>
            <a:r>
              <a:rPr lang="en-GB" b="0" i="0" dirty="0" err="1">
                <a:solidFill>
                  <a:srgbClr val="F9F9F9"/>
                </a:solidFill>
                <a:effectLst/>
                <a:latin typeface="Söhne"/>
              </a:rPr>
              <a:t>vsm</a:t>
            </a:r>
            <a:endParaRPr lang="en-GB" dirty="0"/>
          </a:p>
        </p:txBody>
      </p:sp>
      <p:sp>
        <p:nvSpPr>
          <p:cNvPr id="3" name="عنصر نائب للمحتوى 2">
            <a:extLst>
              <a:ext uri="{FF2B5EF4-FFF2-40B4-BE49-F238E27FC236}">
                <a16:creationId xmlns:a16="http://schemas.microsoft.com/office/drawing/2014/main" id="{D82FF25E-574E-4EBD-0CB8-0359AED9D57F}"/>
              </a:ext>
            </a:extLst>
          </p:cNvPr>
          <p:cNvSpPr>
            <a:spLocks noGrp="1"/>
          </p:cNvSpPr>
          <p:nvPr>
            <p:ph idx="1"/>
          </p:nvPr>
        </p:nvSpPr>
        <p:spPr>
          <a:xfrm>
            <a:off x="1141412" y="2069960"/>
            <a:ext cx="10338829" cy="4647363"/>
          </a:xfrm>
        </p:spPr>
        <p:txBody>
          <a:bodyPr>
            <a:normAutofit lnSpcReduction="10000"/>
          </a:bodyPr>
          <a:lstStyle/>
          <a:p>
            <a:pPr>
              <a:buFont typeface="Wingdings" panose="05000000000000000000" pitchFamily="2" charset="2"/>
              <a:buChar char="Ø"/>
            </a:pPr>
            <a:r>
              <a:rPr lang="en-GB" sz="1600" b="1" i="0" dirty="0">
                <a:solidFill>
                  <a:schemeClr val="accent1"/>
                </a:solidFill>
                <a:effectLst/>
                <a:latin typeface="Söhne"/>
              </a:rPr>
              <a:t>Computationally expensive:</a:t>
            </a:r>
            <a:r>
              <a:rPr lang="en-GB" sz="1600" b="0" i="0" dirty="0">
                <a:solidFill>
                  <a:schemeClr val="accent1"/>
                </a:solidFill>
                <a:effectLst/>
                <a:latin typeface="Söhne"/>
              </a:rPr>
              <a:t> </a:t>
            </a:r>
            <a:r>
              <a:rPr lang="en-GB" sz="1600" b="0" i="0" dirty="0">
                <a:solidFill>
                  <a:srgbClr val="F9F9F9"/>
                </a:solidFill>
                <a:effectLst/>
                <a:latin typeface="Söhne"/>
              </a:rPr>
              <a:t>Training an SVM model can be computationally expensive, especially for large datasets. The time complexity of training an SVM can be cubic in the size of the dataset in the worst-case scenario, making it less suitable for very large datasets.</a:t>
            </a:r>
          </a:p>
          <a:p>
            <a:pPr>
              <a:buFont typeface="Wingdings" panose="05000000000000000000" pitchFamily="2" charset="2"/>
              <a:buChar char="Ø"/>
            </a:pPr>
            <a:r>
              <a:rPr lang="en-GB" sz="1600" b="1" i="0" dirty="0">
                <a:solidFill>
                  <a:schemeClr val="accent1"/>
                </a:solidFill>
                <a:effectLst/>
                <a:latin typeface="Söhne"/>
              </a:rPr>
              <a:t>Difficult to interpret:</a:t>
            </a:r>
            <a:r>
              <a:rPr lang="en-GB" sz="1600" b="0" i="0" dirty="0">
                <a:solidFill>
                  <a:schemeClr val="accent1"/>
                </a:solidFill>
                <a:effectLst/>
                <a:latin typeface="Söhne"/>
              </a:rPr>
              <a:t> </a:t>
            </a:r>
            <a:r>
              <a:rPr lang="en-GB" sz="1600" b="0" i="0" dirty="0">
                <a:solidFill>
                  <a:srgbClr val="F9F9F9"/>
                </a:solidFill>
                <a:effectLst/>
                <a:latin typeface="Söhne"/>
              </a:rPr>
              <a:t>SVMs are black-box models, meaning that the decision process is not easily interpretable. Understanding the reasons behind the classifications made by SVMs can be challenging compared to more transparent models like decision trees or logistic regression.</a:t>
            </a:r>
          </a:p>
          <a:p>
            <a:pPr>
              <a:buFont typeface="Wingdings" panose="05000000000000000000" pitchFamily="2" charset="2"/>
              <a:buChar char="Ø"/>
            </a:pPr>
            <a:r>
              <a:rPr lang="en-GB" sz="1600" b="1" i="0" dirty="0">
                <a:solidFill>
                  <a:schemeClr val="accent1"/>
                </a:solidFill>
                <a:effectLst/>
                <a:latin typeface="Söhne"/>
              </a:rPr>
              <a:t>Sensitive to choice of kernel and parameters:</a:t>
            </a:r>
            <a:r>
              <a:rPr lang="en-GB" sz="1600" b="0" i="0" dirty="0">
                <a:solidFill>
                  <a:schemeClr val="accent1"/>
                </a:solidFill>
                <a:effectLst/>
                <a:latin typeface="Söhne"/>
              </a:rPr>
              <a:t> </a:t>
            </a:r>
            <a:r>
              <a:rPr lang="en-GB" sz="1600" b="0" i="0" dirty="0">
                <a:solidFill>
                  <a:srgbClr val="F9F9F9"/>
                </a:solidFill>
                <a:effectLst/>
                <a:latin typeface="Söhne"/>
              </a:rPr>
              <a:t>The performance of SVMs heavily depends on the choice of kernel function and tuning of hyperparameters such as the regularization parameter (C) and kernel parameters. Selecting the appropriate kernel and tuning these parameters can require extensive experimentation and domain knowledge.</a:t>
            </a:r>
          </a:p>
          <a:p>
            <a:pPr>
              <a:buFont typeface="Wingdings" panose="05000000000000000000" pitchFamily="2" charset="2"/>
              <a:buChar char="Ø"/>
            </a:pPr>
            <a:r>
              <a:rPr lang="en-GB" sz="1600" b="1" i="0" dirty="0">
                <a:solidFill>
                  <a:schemeClr val="accent1"/>
                </a:solidFill>
                <a:effectLst/>
                <a:latin typeface="Söhne"/>
              </a:rPr>
              <a:t>Memory-intensive for large datasets:</a:t>
            </a:r>
            <a:r>
              <a:rPr lang="en-GB" sz="1600" b="0" i="0" dirty="0">
                <a:solidFill>
                  <a:schemeClr val="accent1"/>
                </a:solidFill>
                <a:effectLst/>
                <a:latin typeface="Söhne"/>
              </a:rPr>
              <a:t> </a:t>
            </a:r>
            <a:r>
              <a:rPr lang="en-GB" sz="1600" b="0" i="0" dirty="0">
                <a:solidFill>
                  <a:srgbClr val="F9F9F9"/>
                </a:solidFill>
                <a:effectLst/>
                <a:latin typeface="Söhne"/>
              </a:rPr>
              <a:t>While SVMs are memory-efficient for small to medium-sized datasets, they can become memory-intensive for very large datasets, especially when using non-linear kernels or complex models.</a:t>
            </a:r>
          </a:p>
          <a:p>
            <a:pPr>
              <a:buFont typeface="Wingdings" panose="05000000000000000000" pitchFamily="2" charset="2"/>
              <a:buChar char="Ø"/>
            </a:pPr>
            <a:r>
              <a:rPr lang="en-GB" sz="1600" b="1" i="0" dirty="0">
                <a:solidFill>
                  <a:schemeClr val="accent1"/>
                </a:solidFill>
                <a:effectLst/>
                <a:latin typeface="Söhne"/>
              </a:rPr>
              <a:t>Limited effectiveness with noisy datasets:</a:t>
            </a:r>
            <a:r>
              <a:rPr lang="en-GB" sz="1600" b="0" i="0" dirty="0">
                <a:solidFill>
                  <a:schemeClr val="accent1"/>
                </a:solidFill>
                <a:effectLst/>
                <a:latin typeface="Söhne"/>
              </a:rPr>
              <a:t> </a:t>
            </a:r>
            <a:r>
              <a:rPr lang="en-GB" sz="1600" b="0" i="0" dirty="0">
                <a:solidFill>
                  <a:srgbClr val="F9F9F9"/>
                </a:solidFill>
                <a:effectLst/>
                <a:latin typeface="Söhne"/>
              </a:rPr>
              <a:t>SVMs are sensitive to noise in the data, as outliers can significantly affect the placement of the decision boundary. Outliers may cause the SVM to misclassify points or result in suboptimal performance.</a:t>
            </a:r>
          </a:p>
        </p:txBody>
      </p:sp>
      <p:sp>
        <p:nvSpPr>
          <p:cNvPr id="5" name="عنصر نائب للمحتوى 2">
            <a:extLst>
              <a:ext uri="{FF2B5EF4-FFF2-40B4-BE49-F238E27FC236}">
                <a16:creationId xmlns:a16="http://schemas.microsoft.com/office/drawing/2014/main" id="{FEAA4FAA-D7AE-4337-4732-1BA0C19475B2}"/>
              </a:ext>
            </a:extLst>
          </p:cNvPr>
          <p:cNvSpPr txBox="1">
            <a:spLocks/>
          </p:cNvSpPr>
          <p:nvPr/>
        </p:nvSpPr>
        <p:spPr>
          <a:xfrm>
            <a:off x="5356696" y="1345135"/>
            <a:ext cx="4954588" cy="7248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GB" sz="2800" b="1" i="0" dirty="0">
                <a:solidFill>
                  <a:srgbClr val="F9F9F9"/>
                </a:solidFill>
                <a:effectLst/>
                <a:latin typeface="Söhne"/>
              </a:rPr>
              <a:t>Advantages</a:t>
            </a:r>
            <a:endParaRPr lang="en-GB" b="1" dirty="0">
              <a:latin typeface="Arial" panose="020B0604020202020204" pitchFamily="34" charset="0"/>
            </a:endParaRPr>
          </a:p>
        </p:txBody>
      </p:sp>
    </p:spTree>
    <p:extLst>
      <p:ext uri="{BB962C8B-B14F-4D97-AF65-F5344CB8AC3E}">
        <p14:creationId xmlns:p14="http://schemas.microsoft.com/office/powerpoint/2010/main" val="2402511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28599C4-BDF4-0DB4-8E30-CC28354E5798}"/>
              </a:ext>
            </a:extLst>
          </p:cNvPr>
          <p:cNvSpPr>
            <a:spLocks noGrp="1"/>
          </p:cNvSpPr>
          <p:nvPr>
            <p:ph type="title"/>
          </p:nvPr>
        </p:nvSpPr>
        <p:spPr/>
        <p:txBody>
          <a:bodyPr>
            <a:normAutofit fontScale="90000"/>
          </a:bodyPr>
          <a:lstStyle/>
          <a:p>
            <a:r>
              <a:rPr lang="en-GB" b="1" i="0" dirty="0">
                <a:effectLst/>
                <a:latin typeface="Arial" panose="020B0604020202020204" pitchFamily="34" charset="0"/>
              </a:rPr>
              <a:t>Support Vector Machines with Linearly Separatable Data</a:t>
            </a:r>
            <a:br>
              <a:rPr lang="en-GB" b="1" i="0" dirty="0">
                <a:effectLst/>
                <a:latin typeface="Arial" panose="020B0604020202020204" pitchFamily="34" charset="0"/>
              </a:rPr>
            </a:br>
            <a:endParaRPr lang="en-GB" dirty="0"/>
          </a:p>
        </p:txBody>
      </p:sp>
      <p:sp>
        <p:nvSpPr>
          <p:cNvPr id="3" name="عنصر نائب للمحتوى 2">
            <a:extLst>
              <a:ext uri="{FF2B5EF4-FFF2-40B4-BE49-F238E27FC236}">
                <a16:creationId xmlns:a16="http://schemas.microsoft.com/office/drawing/2014/main" id="{DDD702D6-1685-BAA7-FEF6-7A5DE966EF0F}"/>
              </a:ext>
            </a:extLst>
          </p:cNvPr>
          <p:cNvSpPr>
            <a:spLocks noGrp="1"/>
          </p:cNvSpPr>
          <p:nvPr>
            <p:ph idx="1"/>
          </p:nvPr>
        </p:nvSpPr>
        <p:spPr/>
        <p:txBody>
          <a:bodyPr/>
          <a:lstStyle/>
          <a:p>
            <a:r>
              <a:rPr lang="en-GB" dirty="0"/>
              <a:t>Data that are linearly separable means that we can separate the data into distinct classes using a linear model, such as a line.</a:t>
            </a:r>
          </a:p>
          <a:p>
            <a:r>
              <a:rPr lang="en-GB" dirty="0"/>
              <a:t>To better illustrate this, as well as how the SVM algorithm works, let’s take a look at some data. We’ll plot two-dimensional data along the x and y axis.</a:t>
            </a:r>
          </a:p>
        </p:txBody>
      </p:sp>
    </p:spTree>
    <p:extLst>
      <p:ext uri="{BB962C8B-B14F-4D97-AF65-F5344CB8AC3E}">
        <p14:creationId xmlns:p14="http://schemas.microsoft.com/office/powerpoint/2010/main" val="415774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B6C3EA9-7358-F24F-B464-4A176325A984}"/>
              </a:ext>
            </a:extLst>
          </p:cNvPr>
          <p:cNvSpPr>
            <a:spLocks noGrp="1"/>
          </p:cNvSpPr>
          <p:nvPr>
            <p:ph type="title"/>
          </p:nvPr>
        </p:nvSpPr>
        <p:spPr/>
        <p:txBody>
          <a:bodyPr>
            <a:normAutofit fontScale="90000"/>
          </a:bodyPr>
          <a:lstStyle/>
          <a:p>
            <a:r>
              <a:rPr lang="en-GB" b="1" i="0" dirty="0">
                <a:effectLst/>
                <a:latin typeface="Arial" panose="020B0604020202020204" pitchFamily="34" charset="0"/>
              </a:rPr>
              <a:t>Support Vector Machines with Linearly Separatable Data</a:t>
            </a:r>
            <a:br>
              <a:rPr lang="en-GB" b="1" i="0" dirty="0">
                <a:effectLst/>
                <a:latin typeface="Arial" panose="020B0604020202020204" pitchFamily="34" charset="0"/>
              </a:rPr>
            </a:br>
            <a:endParaRPr lang="en-GB" dirty="0"/>
          </a:p>
        </p:txBody>
      </p:sp>
      <p:sp>
        <p:nvSpPr>
          <p:cNvPr id="3" name="عنصر نائب للمحتوى 2">
            <a:extLst>
              <a:ext uri="{FF2B5EF4-FFF2-40B4-BE49-F238E27FC236}">
                <a16:creationId xmlns:a16="http://schemas.microsoft.com/office/drawing/2014/main" id="{C04C737E-D322-E62D-BD87-96B4B78CBF2A}"/>
              </a:ext>
            </a:extLst>
          </p:cNvPr>
          <p:cNvSpPr>
            <a:spLocks noGrp="1"/>
          </p:cNvSpPr>
          <p:nvPr>
            <p:ph idx="1"/>
          </p:nvPr>
        </p:nvSpPr>
        <p:spPr>
          <a:xfrm>
            <a:off x="1141413" y="2249487"/>
            <a:ext cx="4455520" cy="3541714"/>
          </a:xfrm>
        </p:spPr>
        <p:txBody>
          <a:bodyPr>
            <a:normAutofit fontScale="92500"/>
          </a:bodyPr>
          <a:lstStyle/>
          <a:p>
            <a:r>
              <a:rPr lang="en-GB" b="0" i="0" dirty="0">
                <a:effectLst/>
                <a:latin typeface="Arial" panose="020B0604020202020204" pitchFamily="34" charset="0"/>
              </a:rPr>
              <a:t>In the scatter plot above we visualized our data along two dimensions. Visually, it’s quite clear that we have two distinct clusters of data. Thankfully, our data came pre-</a:t>
            </a:r>
            <a:r>
              <a:rPr lang="en-GB" b="0" i="0" dirty="0" err="1">
                <a:effectLst/>
                <a:latin typeface="Arial" panose="020B0604020202020204" pitchFamily="34" charset="0"/>
              </a:rPr>
              <a:t>labeled</a:t>
            </a:r>
            <a:r>
              <a:rPr lang="en-GB" b="0" i="0" dirty="0">
                <a:effectLst/>
                <a:latin typeface="Arial" panose="020B0604020202020204" pitchFamily="34" charset="0"/>
              </a:rPr>
              <a:t> and we can map in these target features into our visualization!</a:t>
            </a:r>
            <a:endParaRPr lang="en-GB" dirty="0"/>
          </a:p>
        </p:txBody>
      </p:sp>
      <p:pic>
        <p:nvPicPr>
          <p:cNvPr id="5" name="صورة 4">
            <a:extLst>
              <a:ext uri="{FF2B5EF4-FFF2-40B4-BE49-F238E27FC236}">
                <a16:creationId xmlns:a16="http://schemas.microsoft.com/office/drawing/2014/main" id="{ED5ECF75-ECF3-2891-9AD1-2786830DE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5451" y="1620297"/>
            <a:ext cx="6096000" cy="4572000"/>
          </a:xfrm>
          <a:prstGeom prst="rect">
            <a:avLst/>
          </a:prstGeom>
        </p:spPr>
      </p:pic>
    </p:spTree>
    <p:extLst>
      <p:ext uri="{BB962C8B-B14F-4D97-AF65-F5344CB8AC3E}">
        <p14:creationId xmlns:p14="http://schemas.microsoft.com/office/powerpoint/2010/main" val="303300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90907-19FA-1511-6733-5AF6F7F69383}"/>
            </a:ext>
          </a:extLst>
        </p:cNvPr>
        <p:cNvGrpSpPr/>
        <p:nvPr/>
      </p:nvGrpSpPr>
      <p:grpSpPr>
        <a:xfrm>
          <a:off x="0" y="0"/>
          <a:ext cx="0" cy="0"/>
          <a:chOff x="0" y="0"/>
          <a:chExt cx="0" cy="0"/>
        </a:xfrm>
      </p:grpSpPr>
      <p:sp>
        <p:nvSpPr>
          <p:cNvPr id="2" name="عنوان 1">
            <a:extLst>
              <a:ext uri="{FF2B5EF4-FFF2-40B4-BE49-F238E27FC236}">
                <a16:creationId xmlns:a16="http://schemas.microsoft.com/office/drawing/2014/main" id="{220CFFAA-89FF-8D61-C1C7-9EB1CA7A7618}"/>
              </a:ext>
            </a:extLst>
          </p:cNvPr>
          <p:cNvSpPr>
            <a:spLocks noGrp="1"/>
          </p:cNvSpPr>
          <p:nvPr>
            <p:ph type="title"/>
          </p:nvPr>
        </p:nvSpPr>
        <p:spPr/>
        <p:txBody>
          <a:bodyPr>
            <a:normAutofit fontScale="90000"/>
          </a:bodyPr>
          <a:lstStyle/>
          <a:p>
            <a:r>
              <a:rPr lang="en-GB" b="1" i="0" dirty="0">
                <a:effectLst/>
                <a:latin typeface="Arial" panose="020B0604020202020204" pitchFamily="34" charset="0"/>
              </a:rPr>
              <a:t>Support Vector Machines with Linearly Separatable Data</a:t>
            </a:r>
            <a:br>
              <a:rPr lang="en-GB" b="1" i="0" dirty="0">
                <a:effectLst/>
                <a:latin typeface="Arial" panose="020B0604020202020204" pitchFamily="34" charset="0"/>
              </a:rPr>
            </a:br>
            <a:endParaRPr lang="en-GB" dirty="0"/>
          </a:p>
        </p:txBody>
      </p:sp>
      <p:sp>
        <p:nvSpPr>
          <p:cNvPr id="3" name="عنصر نائب للمحتوى 2">
            <a:extLst>
              <a:ext uri="{FF2B5EF4-FFF2-40B4-BE49-F238E27FC236}">
                <a16:creationId xmlns:a16="http://schemas.microsoft.com/office/drawing/2014/main" id="{FD9C1F1D-8F32-A833-0F5E-49A649899833}"/>
              </a:ext>
            </a:extLst>
          </p:cNvPr>
          <p:cNvSpPr>
            <a:spLocks noGrp="1"/>
          </p:cNvSpPr>
          <p:nvPr>
            <p:ph idx="1"/>
          </p:nvPr>
        </p:nvSpPr>
        <p:spPr>
          <a:xfrm>
            <a:off x="1141413" y="2249487"/>
            <a:ext cx="4455520" cy="3541714"/>
          </a:xfrm>
        </p:spPr>
        <p:txBody>
          <a:bodyPr>
            <a:normAutofit fontScale="85000" lnSpcReduction="20000"/>
          </a:bodyPr>
          <a:lstStyle/>
          <a:p>
            <a:r>
              <a:rPr lang="en-GB" b="0" i="0" dirty="0">
                <a:effectLst/>
                <a:latin typeface="Arial" panose="020B0604020202020204" pitchFamily="34" charset="0"/>
              </a:rPr>
              <a:t>Let’s see what this looks like this classes mapped into it:</a:t>
            </a:r>
          </a:p>
          <a:p>
            <a:r>
              <a:rPr lang="en-GB" dirty="0"/>
              <a:t>Awesome! We can see that we have two clusters: those belonging to 'No' and those belonging to 'Yes'. The support vector machines algorithm seeks to separate these two clusters of data by using a hyper-plane. In this case, our hyper-plane would be a line that splits the data into two.</a:t>
            </a:r>
          </a:p>
        </p:txBody>
      </p:sp>
      <p:pic>
        <p:nvPicPr>
          <p:cNvPr id="7" name="صورة 6">
            <a:extLst>
              <a:ext uri="{FF2B5EF4-FFF2-40B4-BE49-F238E27FC236}">
                <a16:creationId xmlns:a16="http://schemas.microsoft.com/office/drawing/2014/main" id="{15007E66-B8FE-C34D-4155-93ECBFC6C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297" y="1644873"/>
            <a:ext cx="6096000" cy="4572000"/>
          </a:xfrm>
          <a:prstGeom prst="rect">
            <a:avLst/>
          </a:prstGeom>
        </p:spPr>
      </p:pic>
    </p:spTree>
    <p:extLst>
      <p:ext uri="{BB962C8B-B14F-4D97-AF65-F5344CB8AC3E}">
        <p14:creationId xmlns:p14="http://schemas.microsoft.com/office/powerpoint/2010/main" val="3295340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3F5F1-99BB-1B45-1A48-1516A5488BE6}"/>
            </a:ext>
          </a:extLst>
        </p:cNvPr>
        <p:cNvGrpSpPr/>
        <p:nvPr/>
      </p:nvGrpSpPr>
      <p:grpSpPr>
        <a:xfrm>
          <a:off x="0" y="0"/>
          <a:ext cx="0" cy="0"/>
          <a:chOff x="0" y="0"/>
          <a:chExt cx="0" cy="0"/>
        </a:xfrm>
      </p:grpSpPr>
      <p:sp>
        <p:nvSpPr>
          <p:cNvPr id="2" name="عنوان 1">
            <a:extLst>
              <a:ext uri="{FF2B5EF4-FFF2-40B4-BE49-F238E27FC236}">
                <a16:creationId xmlns:a16="http://schemas.microsoft.com/office/drawing/2014/main" id="{35EB47C4-F6BB-54DD-E472-D44EA715A4FC}"/>
              </a:ext>
            </a:extLst>
          </p:cNvPr>
          <p:cNvSpPr>
            <a:spLocks noGrp="1"/>
          </p:cNvSpPr>
          <p:nvPr>
            <p:ph type="title"/>
          </p:nvPr>
        </p:nvSpPr>
        <p:spPr/>
        <p:txBody>
          <a:bodyPr>
            <a:normAutofit fontScale="90000"/>
          </a:bodyPr>
          <a:lstStyle/>
          <a:p>
            <a:r>
              <a:rPr lang="en-GB" b="1" i="0" dirty="0">
                <a:effectLst/>
                <a:latin typeface="Arial" panose="020B0604020202020204" pitchFamily="34" charset="0"/>
              </a:rPr>
              <a:t>Support Vector Machines with Linearly Separatable Data</a:t>
            </a:r>
            <a:br>
              <a:rPr lang="en-GB" b="1" i="0" dirty="0">
                <a:effectLst/>
                <a:latin typeface="Arial" panose="020B0604020202020204" pitchFamily="34" charset="0"/>
              </a:rPr>
            </a:br>
            <a:endParaRPr lang="en-GB" dirty="0"/>
          </a:p>
        </p:txBody>
      </p:sp>
      <p:sp>
        <p:nvSpPr>
          <p:cNvPr id="3" name="عنصر نائب للمحتوى 2">
            <a:extLst>
              <a:ext uri="{FF2B5EF4-FFF2-40B4-BE49-F238E27FC236}">
                <a16:creationId xmlns:a16="http://schemas.microsoft.com/office/drawing/2014/main" id="{D7402DAD-331D-06DB-70B0-C5C38F664963}"/>
              </a:ext>
            </a:extLst>
          </p:cNvPr>
          <p:cNvSpPr>
            <a:spLocks noGrp="1"/>
          </p:cNvSpPr>
          <p:nvPr>
            <p:ph idx="1"/>
          </p:nvPr>
        </p:nvSpPr>
        <p:spPr>
          <a:xfrm>
            <a:off x="1141413" y="2249487"/>
            <a:ext cx="4455520" cy="3541714"/>
          </a:xfrm>
        </p:spPr>
        <p:txBody>
          <a:bodyPr>
            <a:normAutofit fontScale="70000" lnSpcReduction="20000"/>
          </a:bodyPr>
          <a:lstStyle/>
          <a:p>
            <a:r>
              <a:rPr lang="en-GB" b="0" i="0" dirty="0">
                <a:effectLst/>
                <a:latin typeface="Arial" panose="020B0604020202020204" pitchFamily="34" charset="0"/>
              </a:rPr>
              <a:t>Let’s see how we can draw a few lines that all separate the data perfectly:</a:t>
            </a:r>
          </a:p>
          <a:p>
            <a:r>
              <a:rPr lang="en-GB" b="0" i="0" dirty="0">
                <a:effectLst/>
                <a:latin typeface="Arial" panose="020B0604020202020204" pitchFamily="34" charset="0"/>
              </a:rPr>
              <a:t>All of the lines above separate the data perfectly. So, how do we choose a single line to use as our algorithm’s hyperplane? The idea behind choosing the line is the one that </a:t>
            </a:r>
            <a:r>
              <a:rPr lang="en-GB" b="1" i="0" dirty="0">
                <a:effectLst/>
                <a:latin typeface="Arial" panose="020B0604020202020204" pitchFamily="34" charset="0"/>
              </a:rPr>
              <a:t>best</a:t>
            </a:r>
            <a:r>
              <a:rPr lang="en-GB" b="0" i="0" dirty="0">
                <a:effectLst/>
                <a:latin typeface="Arial" panose="020B0604020202020204" pitchFamily="34" charset="0"/>
              </a:rPr>
              <a:t> separates the data. SVM algorithms do this process iteratively. They will try a line, then another, and another, until they find the best one. In this case, the best line is the one shown below</a:t>
            </a:r>
            <a:endParaRPr lang="en-GB" dirty="0"/>
          </a:p>
        </p:txBody>
      </p:sp>
      <p:pic>
        <p:nvPicPr>
          <p:cNvPr id="5" name="صورة 4">
            <a:extLst>
              <a:ext uri="{FF2B5EF4-FFF2-40B4-BE49-F238E27FC236}">
                <a16:creationId xmlns:a16="http://schemas.microsoft.com/office/drawing/2014/main" id="{D577EBA5-7313-F08A-B84D-AC48EAC85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6562" y="1630345"/>
            <a:ext cx="6096000" cy="4572000"/>
          </a:xfrm>
          <a:prstGeom prst="rect">
            <a:avLst/>
          </a:prstGeom>
        </p:spPr>
      </p:pic>
    </p:spTree>
    <p:extLst>
      <p:ext uri="{BB962C8B-B14F-4D97-AF65-F5344CB8AC3E}">
        <p14:creationId xmlns:p14="http://schemas.microsoft.com/office/powerpoint/2010/main" val="589483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7F0DB-9D44-BB12-4390-C20AD87F24BC}"/>
            </a:ext>
          </a:extLst>
        </p:cNvPr>
        <p:cNvGrpSpPr/>
        <p:nvPr/>
      </p:nvGrpSpPr>
      <p:grpSpPr>
        <a:xfrm>
          <a:off x="0" y="0"/>
          <a:ext cx="0" cy="0"/>
          <a:chOff x="0" y="0"/>
          <a:chExt cx="0" cy="0"/>
        </a:xfrm>
      </p:grpSpPr>
      <p:sp>
        <p:nvSpPr>
          <p:cNvPr id="2" name="عنوان 1">
            <a:extLst>
              <a:ext uri="{FF2B5EF4-FFF2-40B4-BE49-F238E27FC236}">
                <a16:creationId xmlns:a16="http://schemas.microsoft.com/office/drawing/2014/main" id="{6C9C8133-51C8-3DFE-88F6-99E3624A4079}"/>
              </a:ext>
            </a:extLst>
          </p:cNvPr>
          <p:cNvSpPr>
            <a:spLocks noGrp="1"/>
          </p:cNvSpPr>
          <p:nvPr>
            <p:ph type="title"/>
          </p:nvPr>
        </p:nvSpPr>
        <p:spPr/>
        <p:txBody>
          <a:bodyPr>
            <a:normAutofit fontScale="90000"/>
          </a:bodyPr>
          <a:lstStyle/>
          <a:p>
            <a:r>
              <a:rPr lang="en-GB" b="1" i="0" dirty="0">
                <a:effectLst/>
                <a:latin typeface="Arial" panose="020B0604020202020204" pitchFamily="34" charset="0"/>
              </a:rPr>
              <a:t>Support Vector Machines with Linearly Separatable Data</a:t>
            </a:r>
            <a:br>
              <a:rPr lang="en-GB" b="1" i="0" dirty="0">
                <a:effectLst/>
                <a:latin typeface="Arial" panose="020B0604020202020204" pitchFamily="34" charset="0"/>
              </a:rPr>
            </a:br>
            <a:endParaRPr lang="en-GB" dirty="0"/>
          </a:p>
        </p:txBody>
      </p:sp>
      <p:sp>
        <p:nvSpPr>
          <p:cNvPr id="3" name="عنصر نائب للمحتوى 2">
            <a:extLst>
              <a:ext uri="{FF2B5EF4-FFF2-40B4-BE49-F238E27FC236}">
                <a16:creationId xmlns:a16="http://schemas.microsoft.com/office/drawing/2014/main" id="{2E242166-3142-C0D7-9B80-E33B5B6A92B0}"/>
              </a:ext>
            </a:extLst>
          </p:cNvPr>
          <p:cNvSpPr>
            <a:spLocks noGrp="1"/>
          </p:cNvSpPr>
          <p:nvPr>
            <p:ph idx="1"/>
          </p:nvPr>
        </p:nvSpPr>
        <p:spPr>
          <a:xfrm>
            <a:off x="1141413" y="2249487"/>
            <a:ext cx="4455520" cy="3541714"/>
          </a:xfrm>
        </p:spPr>
        <p:txBody>
          <a:bodyPr>
            <a:normAutofit fontScale="70000" lnSpcReduction="20000"/>
          </a:bodyPr>
          <a:lstStyle/>
          <a:p>
            <a:pPr algn="l"/>
            <a:r>
              <a:rPr lang="en-GB" b="0" i="0" dirty="0">
                <a:effectLst/>
                <a:latin typeface="Arial" panose="020B0604020202020204" pitchFamily="34" charset="0"/>
              </a:rPr>
              <a:t>Why is this the best hyperplane to use? In short, this line </a:t>
            </a:r>
            <a:r>
              <a:rPr lang="en-GB" b="1" i="0" dirty="0">
                <a:effectLst/>
                <a:latin typeface="Arial" panose="020B0604020202020204" pitchFamily="34" charset="0"/>
              </a:rPr>
              <a:t>maximizes the margins between the line and the closest data points</a:t>
            </a:r>
            <a:r>
              <a:rPr lang="en-GB" b="0" i="0" dirty="0">
                <a:effectLst/>
                <a:latin typeface="Arial" panose="020B0604020202020204" pitchFamily="34" charset="0"/>
              </a:rPr>
              <a:t>. The margins are the gaps between the line and the nearest data points of either class.</a:t>
            </a:r>
          </a:p>
          <a:p>
            <a:pPr algn="l"/>
            <a:r>
              <a:rPr lang="en-GB" b="0" i="0" dirty="0">
                <a:effectLst/>
                <a:latin typeface="Arial" panose="020B0604020202020204" pitchFamily="34" charset="0"/>
              </a:rPr>
              <a:t>This gap is measured as the perpendicular distance between the hyperplane and the data point. In practice, the larger the margin better, and a smaller margin is worse.</a:t>
            </a:r>
          </a:p>
        </p:txBody>
      </p:sp>
      <p:pic>
        <p:nvPicPr>
          <p:cNvPr id="6" name="صورة 5">
            <a:extLst>
              <a:ext uri="{FF2B5EF4-FFF2-40B4-BE49-F238E27FC236}">
                <a16:creationId xmlns:a16="http://schemas.microsoft.com/office/drawing/2014/main" id="{2A430CF1-A7F0-A26F-89A4-57854DEAB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1684" y="1734344"/>
            <a:ext cx="6096000" cy="4572000"/>
          </a:xfrm>
          <a:prstGeom prst="rect">
            <a:avLst/>
          </a:prstGeom>
        </p:spPr>
      </p:pic>
    </p:spTree>
    <p:extLst>
      <p:ext uri="{BB962C8B-B14F-4D97-AF65-F5344CB8AC3E}">
        <p14:creationId xmlns:p14="http://schemas.microsoft.com/office/powerpoint/2010/main" val="3799896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D0536-3B39-E9A5-AB82-6571CF958DB7}"/>
            </a:ext>
          </a:extLst>
        </p:cNvPr>
        <p:cNvGrpSpPr/>
        <p:nvPr/>
      </p:nvGrpSpPr>
      <p:grpSpPr>
        <a:xfrm>
          <a:off x="0" y="0"/>
          <a:ext cx="0" cy="0"/>
          <a:chOff x="0" y="0"/>
          <a:chExt cx="0" cy="0"/>
        </a:xfrm>
      </p:grpSpPr>
      <p:sp>
        <p:nvSpPr>
          <p:cNvPr id="2" name="عنوان 1">
            <a:extLst>
              <a:ext uri="{FF2B5EF4-FFF2-40B4-BE49-F238E27FC236}">
                <a16:creationId xmlns:a16="http://schemas.microsoft.com/office/drawing/2014/main" id="{C8413E0C-0284-A62E-021C-BF477465E35A}"/>
              </a:ext>
            </a:extLst>
          </p:cNvPr>
          <p:cNvSpPr>
            <a:spLocks noGrp="1"/>
          </p:cNvSpPr>
          <p:nvPr>
            <p:ph type="title"/>
          </p:nvPr>
        </p:nvSpPr>
        <p:spPr>
          <a:xfrm>
            <a:off x="1143001" y="-361741"/>
            <a:ext cx="9905998" cy="1478570"/>
          </a:xfrm>
        </p:spPr>
        <p:txBody>
          <a:bodyPr>
            <a:normAutofit/>
          </a:bodyPr>
          <a:lstStyle/>
          <a:p>
            <a:r>
              <a:rPr lang="en-GB" sz="2800" b="0" i="0" dirty="0">
                <a:effectLst/>
                <a:latin typeface="Arial" panose="020B0604020202020204" pitchFamily="34" charset="0"/>
              </a:rPr>
              <a:t>Let’s visualize what these margins look like, based on the line that we’ve drawn above:</a:t>
            </a:r>
            <a:endParaRPr lang="en-GB" sz="2800" dirty="0"/>
          </a:p>
        </p:txBody>
      </p:sp>
      <p:sp>
        <p:nvSpPr>
          <p:cNvPr id="3" name="عنصر نائب للمحتوى 2">
            <a:extLst>
              <a:ext uri="{FF2B5EF4-FFF2-40B4-BE49-F238E27FC236}">
                <a16:creationId xmlns:a16="http://schemas.microsoft.com/office/drawing/2014/main" id="{24A6D955-B7BB-AA19-DD99-3F2E448A448F}"/>
              </a:ext>
            </a:extLst>
          </p:cNvPr>
          <p:cNvSpPr>
            <a:spLocks noGrp="1"/>
          </p:cNvSpPr>
          <p:nvPr>
            <p:ph idx="1"/>
          </p:nvPr>
        </p:nvSpPr>
        <p:spPr>
          <a:xfrm>
            <a:off x="391917" y="1073977"/>
            <a:ext cx="6677098" cy="5134708"/>
          </a:xfrm>
        </p:spPr>
        <p:txBody>
          <a:bodyPr>
            <a:normAutofit/>
          </a:bodyPr>
          <a:lstStyle/>
          <a:p>
            <a:pPr algn="l"/>
            <a:r>
              <a:rPr lang="en-GB" b="0" i="0" dirty="0">
                <a:effectLst/>
                <a:latin typeface="Arial" panose="020B0604020202020204" pitchFamily="34" charset="0"/>
              </a:rPr>
              <a:t>We can see that we have drawn two margins here. Intuitively, we can imagine that the margins of this line are larger than the margins of the other lines would have been.</a:t>
            </a:r>
          </a:p>
          <a:p>
            <a:pPr algn="l"/>
            <a:r>
              <a:rPr lang="en-GB" b="0" i="0" dirty="0">
                <a:effectLst/>
                <a:latin typeface="Arial" panose="020B0604020202020204" pitchFamily="34" charset="0"/>
              </a:rPr>
              <a:t>If you look closely, you’ll notice that the two margins actually </a:t>
            </a:r>
            <a:r>
              <a:rPr lang="en-GB" b="0" i="1" dirty="0">
                <a:effectLst/>
                <a:latin typeface="Arial" panose="020B0604020202020204" pitchFamily="34" charset="0"/>
              </a:rPr>
              <a:t>touch</a:t>
            </a:r>
            <a:r>
              <a:rPr lang="en-GB" b="0" i="0" dirty="0">
                <a:effectLst/>
                <a:latin typeface="Arial" panose="020B0604020202020204" pitchFamily="34" charset="0"/>
              </a:rPr>
              <a:t> some of the data points of both classes. </a:t>
            </a:r>
          </a:p>
        </p:txBody>
      </p:sp>
      <p:pic>
        <p:nvPicPr>
          <p:cNvPr id="5" name="صورة 4">
            <a:extLst>
              <a:ext uri="{FF2B5EF4-FFF2-40B4-BE49-F238E27FC236}">
                <a16:creationId xmlns:a16="http://schemas.microsoft.com/office/drawing/2014/main" id="{AAC14F15-92AB-E6B0-FDA2-646F9E5C3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3331" y="1239774"/>
            <a:ext cx="4719376" cy="3539532"/>
          </a:xfrm>
          <a:prstGeom prst="rect">
            <a:avLst/>
          </a:prstGeom>
        </p:spPr>
      </p:pic>
    </p:spTree>
    <p:extLst>
      <p:ext uri="{BB962C8B-B14F-4D97-AF65-F5344CB8AC3E}">
        <p14:creationId xmlns:p14="http://schemas.microsoft.com/office/powerpoint/2010/main" val="384285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9D90E-4DD9-4567-3FA9-245FB28B4688}"/>
            </a:ext>
          </a:extLst>
        </p:cNvPr>
        <p:cNvGrpSpPr/>
        <p:nvPr/>
      </p:nvGrpSpPr>
      <p:grpSpPr>
        <a:xfrm>
          <a:off x="0" y="0"/>
          <a:ext cx="0" cy="0"/>
          <a:chOff x="0" y="0"/>
          <a:chExt cx="0" cy="0"/>
        </a:xfrm>
      </p:grpSpPr>
      <p:sp>
        <p:nvSpPr>
          <p:cNvPr id="2" name="عنوان 1">
            <a:extLst>
              <a:ext uri="{FF2B5EF4-FFF2-40B4-BE49-F238E27FC236}">
                <a16:creationId xmlns:a16="http://schemas.microsoft.com/office/drawing/2014/main" id="{FE03FC08-997D-31DE-FC03-2B4AB68D6517}"/>
              </a:ext>
            </a:extLst>
          </p:cNvPr>
          <p:cNvSpPr>
            <a:spLocks noGrp="1"/>
          </p:cNvSpPr>
          <p:nvPr>
            <p:ph type="title"/>
          </p:nvPr>
        </p:nvSpPr>
        <p:spPr>
          <a:xfrm>
            <a:off x="1143001" y="-361741"/>
            <a:ext cx="9905998" cy="1478570"/>
          </a:xfrm>
        </p:spPr>
        <p:txBody>
          <a:bodyPr>
            <a:normAutofit/>
          </a:bodyPr>
          <a:lstStyle/>
          <a:p>
            <a:r>
              <a:rPr lang="en-GB" sz="2800" b="0" i="0" dirty="0">
                <a:effectLst/>
                <a:latin typeface="Arial" panose="020B0604020202020204" pitchFamily="34" charset="0"/>
              </a:rPr>
              <a:t>Let’s visualize what these margins look like, based on the line that we’ve drawn above:</a:t>
            </a:r>
            <a:endParaRPr lang="en-GB" sz="2800" dirty="0"/>
          </a:p>
        </p:txBody>
      </p:sp>
      <p:sp>
        <p:nvSpPr>
          <p:cNvPr id="3" name="عنصر نائب للمحتوى 2">
            <a:extLst>
              <a:ext uri="{FF2B5EF4-FFF2-40B4-BE49-F238E27FC236}">
                <a16:creationId xmlns:a16="http://schemas.microsoft.com/office/drawing/2014/main" id="{16B50AF6-3499-85B3-1367-46FB79D9B4C8}"/>
              </a:ext>
            </a:extLst>
          </p:cNvPr>
          <p:cNvSpPr>
            <a:spLocks noGrp="1"/>
          </p:cNvSpPr>
          <p:nvPr>
            <p:ph idx="1"/>
          </p:nvPr>
        </p:nvSpPr>
        <p:spPr>
          <a:xfrm>
            <a:off x="391917" y="1073977"/>
            <a:ext cx="6174681" cy="5134708"/>
          </a:xfrm>
        </p:spPr>
        <p:txBody>
          <a:bodyPr>
            <a:normAutofit fontScale="85000" lnSpcReduction="10000"/>
          </a:bodyPr>
          <a:lstStyle/>
          <a:p>
            <a:pPr algn="l"/>
            <a:r>
              <a:rPr lang="en-GB" b="0" i="0" dirty="0">
                <a:effectLst/>
                <a:latin typeface="Arial" panose="020B0604020202020204" pitchFamily="34" charset="0"/>
              </a:rPr>
              <a:t>These points have a special purpose in SVM algorithms. They are known as the </a:t>
            </a:r>
            <a:r>
              <a:rPr lang="en-GB" b="1" i="0" dirty="0">
                <a:effectLst/>
                <a:latin typeface="Arial" panose="020B0604020202020204" pitchFamily="34" charset="0"/>
              </a:rPr>
              <a:t>support vectors</a:t>
            </a:r>
            <a:r>
              <a:rPr lang="en-GB" b="0" i="0" dirty="0">
                <a:effectLst/>
                <a:latin typeface="Arial" panose="020B0604020202020204" pitchFamily="34" charset="0"/>
              </a:rPr>
              <a:t> of our model. They’re called support vectors because they’re the data points that define the boundary that divides our two classes of data.</a:t>
            </a:r>
          </a:p>
          <a:p>
            <a:pPr algn="l"/>
            <a:r>
              <a:rPr lang="en-GB" b="0" i="0" dirty="0">
                <a:effectLst/>
                <a:latin typeface="Arial" panose="020B0604020202020204" pitchFamily="34" charset="0"/>
              </a:rPr>
              <a:t>In fact, they’re the only points that influence the data, as the data currently stands. Adding additional points on either side of the margin (as long as they’re classified properly) </a:t>
            </a:r>
            <a:r>
              <a:rPr lang="en-GB" b="1" i="0" dirty="0">
                <a:effectLst/>
                <a:latin typeface="Arial" panose="020B0604020202020204" pitchFamily="34" charset="0"/>
              </a:rPr>
              <a:t>has no impact on the hyperplane of the supporting margins</a:t>
            </a:r>
            <a:r>
              <a:rPr lang="en-GB" b="0" i="0" dirty="0">
                <a:effectLst/>
                <a:latin typeface="Arial" panose="020B0604020202020204" pitchFamily="34" charset="0"/>
              </a:rPr>
              <a:t>.</a:t>
            </a:r>
          </a:p>
          <a:p>
            <a:pPr algn="l"/>
            <a:r>
              <a:rPr lang="en-GB" b="0" i="0" dirty="0">
                <a:effectLst/>
                <a:latin typeface="Arial" panose="020B0604020202020204" pitchFamily="34" charset="0"/>
              </a:rPr>
              <a:t>In a later section, you’ll learn how to build these SVM models in Scikit-Learn. In the next section, however, you’ll learn some additional mechanics behind the SVM algorithm.</a:t>
            </a:r>
          </a:p>
        </p:txBody>
      </p:sp>
      <p:pic>
        <p:nvPicPr>
          <p:cNvPr id="6" name="صورة 5">
            <a:extLst>
              <a:ext uri="{FF2B5EF4-FFF2-40B4-BE49-F238E27FC236}">
                <a16:creationId xmlns:a16="http://schemas.microsoft.com/office/drawing/2014/main" id="{FBD84C96-DF69-BE1E-71EA-1A5588F25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1041" y="1073977"/>
            <a:ext cx="5637125" cy="4572000"/>
          </a:xfrm>
          <a:prstGeom prst="rect">
            <a:avLst/>
          </a:prstGeom>
        </p:spPr>
      </p:pic>
    </p:spTree>
    <p:extLst>
      <p:ext uri="{BB962C8B-B14F-4D97-AF65-F5344CB8AC3E}">
        <p14:creationId xmlns:p14="http://schemas.microsoft.com/office/powerpoint/2010/main" val="2759959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دارة">
  <a:themeElements>
    <a:clrScheme name="دارة">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دارة">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دارة">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دارة</Template>
  <TotalTime>289</TotalTime>
  <Words>2140</Words>
  <Application>Microsoft Office PowerPoint</Application>
  <PresentationFormat>شاشة عريضة</PresentationFormat>
  <Paragraphs>89</Paragraphs>
  <Slides>21</Slides>
  <Notes>0</Notes>
  <HiddenSlides>4</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21</vt:i4>
      </vt:variant>
    </vt:vector>
  </HeadingPairs>
  <TitlesOfParts>
    <vt:vector size="30" baseType="lpstr">
      <vt:lpstr>-apple-system</vt:lpstr>
      <vt:lpstr>Arial</vt:lpstr>
      <vt:lpstr>Courier New</vt:lpstr>
      <vt:lpstr>Lato</vt:lpstr>
      <vt:lpstr>Nunito</vt:lpstr>
      <vt:lpstr>Söhne</vt:lpstr>
      <vt:lpstr>Tw Cen MT</vt:lpstr>
      <vt:lpstr>Wingdings</vt:lpstr>
      <vt:lpstr>دارة</vt:lpstr>
      <vt:lpstr>Support Vector Machines                    SVM</vt:lpstr>
      <vt:lpstr>What are Support Vector Machines in Machine Learning?</vt:lpstr>
      <vt:lpstr>Support Vector Machines with Linearly Separatable Data </vt:lpstr>
      <vt:lpstr>Support Vector Machines with Linearly Separatable Data </vt:lpstr>
      <vt:lpstr>Support Vector Machines with Linearly Separatable Data </vt:lpstr>
      <vt:lpstr>Support Vector Machines with Linearly Separatable Data </vt:lpstr>
      <vt:lpstr>Support Vector Machines with Linearly Separatable Data </vt:lpstr>
      <vt:lpstr>Let’s visualize what these margins look like, based on the line that we’ve drawn above:</vt:lpstr>
      <vt:lpstr>Let’s visualize what these margins look like, based on the line that we’ve drawn above:</vt:lpstr>
      <vt:lpstr>Transforming Data to Produce Linearly Separatable Data</vt:lpstr>
      <vt:lpstr>Transforming Data to Produce Linearly Separatable Data</vt:lpstr>
      <vt:lpstr>Transforming Non-Linear With Inseparable Planes </vt:lpstr>
      <vt:lpstr>Transforming Non-Linear With Inseparable Planes </vt:lpstr>
      <vt:lpstr>Transforming Non-Linear With Inseparable Planes </vt:lpstr>
      <vt:lpstr>Kernel functions</vt:lpstr>
      <vt:lpstr>Kernel functions</vt:lpstr>
      <vt:lpstr>Kernel functions</vt:lpstr>
      <vt:lpstr>Kernel functions</vt:lpstr>
      <vt:lpstr>differences between SVM and Decision Trees:</vt:lpstr>
      <vt:lpstr>Advantages and disadvantages of vsm</vt:lpstr>
      <vt:lpstr>Advantages and disadvantages of vsm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                    SVM</dc:title>
  <dc:creator>abdulmumin rashed</dc:creator>
  <cp:lastModifiedBy>abdulmumin rashed</cp:lastModifiedBy>
  <cp:revision>7</cp:revision>
  <dcterms:created xsi:type="dcterms:W3CDTF">2024-02-12T17:09:59Z</dcterms:created>
  <dcterms:modified xsi:type="dcterms:W3CDTF">2024-02-14T09:24:03Z</dcterms:modified>
</cp:coreProperties>
</file>