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6" d="100"/>
          <a:sy n="76" d="100"/>
        </p:scale>
        <p:origin x="919"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039D31F-5274-4223-853E-876A2A66C349}" type="datetimeFigureOut">
              <a:rPr lang="en-GB" smtClean="0"/>
              <a:t>14/02/2024</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365858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ar-SA"/>
              <a:t>انقر فوق الأيقونة لإضافة صورة</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039D31F-5274-4223-853E-876A2A66C349}"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385951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039D31F-5274-4223-853E-876A2A66C349}"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349527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039D31F-5274-4223-853E-876A2A66C349}"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7251F7-DCD4-4C8D-BE0E-8455DD6269D6}"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6039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039D31F-5274-4223-853E-876A2A66C349}"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1684151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B039D31F-5274-4223-853E-876A2A66C349}" type="datetimeFigureOut">
              <a:rPr lang="en-GB" smtClean="0"/>
              <a:t>14/02/2024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142019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B039D31F-5274-4223-853E-876A2A66C349}" type="datetimeFigureOut">
              <a:rPr lang="en-GB" smtClean="0"/>
              <a:t>14/02/2024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840445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039D31F-5274-4223-853E-876A2A66C349}"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1594466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039D31F-5274-4223-853E-876A2A66C349}"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179924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039D31F-5274-4223-853E-876A2A66C349}"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249268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039D31F-5274-4223-853E-876A2A66C349}"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14202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B039D31F-5274-4223-853E-876A2A66C349}"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26185762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141410" y="3073397"/>
            <a:ext cx="4878391" cy="271780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3073397"/>
            <a:ext cx="4875210" cy="271780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B039D31F-5274-4223-853E-876A2A66C349}" type="datetimeFigureOut">
              <a:rPr lang="en-GB" smtClean="0"/>
              <a:t>14/02/2024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16280375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B039D31F-5274-4223-853E-876A2A66C349}" type="datetimeFigureOut">
              <a:rPr lang="en-GB" smtClean="0"/>
              <a:t>14/02/2024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331822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9D31F-5274-4223-853E-876A2A66C349}" type="datetimeFigureOut">
              <a:rPr lang="en-GB" smtClean="0"/>
              <a:t>14/02/2024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5811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039D31F-5274-4223-853E-876A2A66C349}"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6962187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039D31F-5274-4223-853E-876A2A66C349}"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7251F7-DCD4-4C8D-BE0E-8455DD6269D6}" type="slidenum">
              <a:rPr lang="en-GB" smtClean="0"/>
              <a:t>‹#›</a:t>
            </a:fld>
            <a:endParaRPr lang="en-GB"/>
          </a:p>
        </p:txBody>
      </p:sp>
    </p:spTree>
    <p:extLst>
      <p:ext uri="{BB962C8B-B14F-4D97-AF65-F5344CB8AC3E}">
        <p14:creationId xmlns:p14="http://schemas.microsoft.com/office/powerpoint/2010/main" val="423004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39D31F-5274-4223-853E-876A2A66C349}" type="datetimeFigureOut">
              <a:rPr lang="en-GB" smtClean="0"/>
              <a:t>14/02/2024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7251F7-DCD4-4C8D-BE0E-8455DD6269D6}" type="slidenum">
              <a:rPr lang="en-GB" smtClean="0"/>
              <a:t>‹#›</a:t>
            </a:fld>
            <a:endParaRPr lang="en-GB"/>
          </a:p>
        </p:txBody>
      </p:sp>
    </p:spTree>
    <p:extLst>
      <p:ext uri="{BB962C8B-B14F-4D97-AF65-F5344CB8AC3E}">
        <p14:creationId xmlns:p14="http://schemas.microsoft.com/office/powerpoint/2010/main" val="125637237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C65E9E7-BC2D-075D-3308-E6E48986C480}"/>
              </a:ext>
            </a:extLst>
          </p:cNvPr>
          <p:cNvSpPr>
            <a:spLocks noGrp="1"/>
          </p:cNvSpPr>
          <p:nvPr>
            <p:ph type="ctrTitle"/>
          </p:nvPr>
        </p:nvSpPr>
        <p:spPr/>
        <p:txBody>
          <a:bodyPr/>
          <a:lstStyle/>
          <a:p>
            <a:r>
              <a:rPr lang="en-GB" sz="3000" b="1" i="0" dirty="0">
                <a:solidFill>
                  <a:schemeClr val="tx1"/>
                </a:solidFill>
                <a:effectLst/>
                <a:latin typeface="Source Sans 3"/>
              </a:rPr>
              <a:t>DBSCAN Clustering in ML | Density based clustering</a:t>
            </a:r>
            <a:br>
              <a:rPr lang="en-GB" sz="3000" b="1" i="0" dirty="0">
                <a:solidFill>
                  <a:schemeClr val="tx1"/>
                </a:solidFill>
                <a:effectLst/>
                <a:latin typeface="Source Sans 3"/>
              </a:rPr>
            </a:br>
            <a:endParaRPr lang="en-GB" sz="3000" dirty="0">
              <a:solidFill>
                <a:schemeClr val="tx1"/>
              </a:solidFill>
            </a:endParaRPr>
          </a:p>
        </p:txBody>
      </p:sp>
    </p:spTree>
    <p:extLst>
      <p:ext uri="{BB962C8B-B14F-4D97-AF65-F5344CB8AC3E}">
        <p14:creationId xmlns:p14="http://schemas.microsoft.com/office/powerpoint/2010/main" val="97981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38BB1-B0B1-4275-2F2E-D7103FE3C12F}"/>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B4F9885C-A2B9-3923-8E03-67DB0E4EE7D8}"/>
              </a:ext>
            </a:extLst>
          </p:cNvPr>
          <p:cNvSpPr>
            <a:spLocks noGrp="1"/>
          </p:cNvSpPr>
          <p:nvPr>
            <p:ph type="title"/>
          </p:nvPr>
        </p:nvSpPr>
        <p:spPr>
          <a:xfrm>
            <a:off x="1221799" y="137871"/>
            <a:ext cx="9905998" cy="1478570"/>
          </a:xfrm>
        </p:spPr>
        <p:txBody>
          <a:bodyPr/>
          <a:lstStyle/>
          <a:p>
            <a:r>
              <a:rPr lang="en-GB" dirty="0"/>
              <a:t>advantages and disadvantages of DBSCAN:</a:t>
            </a:r>
          </a:p>
        </p:txBody>
      </p:sp>
      <p:sp>
        <p:nvSpPr>
          <p:cNvPr id="4" name="عنصر نائب للمحتوى 3">
            <a:extLst>
              <a:ext uri="{FF2B5EF4-FFF2-40B4-BE49-F238E27FC236}">
                <a16:creationId xmlns:a16="http://schemas.microsoft.com/office/drawing/2014/main" id="{DE35B47E-632B-DB4C-533C-A392B206D0E8}"/>
              </a:ext>
            </a:extLst>
          </p:cNvPr>
          <p:cNvSpPr>
            <a:spLocks noGrp="1"/>
          </p:cNvSpPr>
          <p:nvPr>
            <p:ph idx="1"/>
          </p:nvPr>
        </p:nvSpPr>
        <p:spPr>
          <a:xfrm>
            <a:off x="5172013" y="1243980"/>
            <a:ext cx="2832711" cy="744922"/>
          </a:xfrm>
        </p:spPr>
        <p:txBody>
          <a:bodyPr/>
          <a:lstStyle/>
          <a:p>
            <a:pPr marL="0" indent="0">
              <a:buNone/>
            </a:pPr>
            <a:r>
              <a:rPr lang="en-GB" b="1" i="0" dirty="0">
                <a:solidFill>
                  <a:srgbClr val="F9F9F9"/>
                </a:solidFill>
                <a:effectLst/>
                <a:latin typeface="Söhne"/>
              </a:rPr>
              <a:t>Advantages:</a:t>
            </a:r>
            <a:endParaRPr lang="en-GB" dirty="0"/>
          </a:p>
        </p:txBody>
      </p:sp>
      <p:sp>
        <p:nvSpPr>
          <p:cNvPr id="6" name="عنصر نائب للمحتوى 3">
            <a:extLst>
              <a:ext uri="{FF2B5EF4-FFF2-40B4-BE49-F238E27FC236}">
                <a16:creationId xmlns:a16="http://schemas.microsoft.com/office/drawing/2014/main" id="{73CDA5DD-9122-D020-1FA7-648900AFC138}"/>
              </a:ext>
            </a:extLst>
          </p:cNvPr>
          <p:cNvSpPr txBox="1">
            <a:spLocks/>
          </p:cNvSpPr>
          <p:nvPr/>
        </p:nvSpPr>
        <p:spPr>
          <a:xfrm>
            <a:off x="628022" y="1773534"/>
            <a:ext cx="11354637" cy="46172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sz="2000" b="1" dirty="0">
                <a:solidFill>
                  <a:schemeClr val="accent1"/>
                </a:solidFill>
              </a:rPr>
              <a:t>Handles clusters of arbitrary shape: </a:t>
            </a:r>
            <a:r>
              <a:rPr lang="en-GB" sz="2000" dirty="0">
                <a:solidFill>
                  <a:schemeClr val="tx1">
                    <a:lumMod val="95000"/>
                  </a:schemeClr>
                </a:solidFill>
              </a:rPr>
              <a:t>Unlike k-means, which assumes clusters are spherical, DBSCAN can find clusters of any shape. It's effective in scenarios where clusters are irregularly shaped or have varying densities.</a:t>
            </a:r>
          </a:p>
          <a:p>
            <a:r>
              <a:rPr lang="en-GB" sz="2000" b="1" dirty="0">
                <a:solidFill>
                  <a:schemeClr val="accent1"/>
                </a:solidFill>
              </a:rPr>
              <a:t>Robust to noise: </a:t>
            </a:r>
            <a:r>
              <a:rPr lang="en-GB" sz="2000" dirty="0">
                <a:solidFill>
                  <a:schemeClr val="tx1">
                    <a:lumMod val="95000"/>
                  </a:schemeClr>
                </a:solidFill>
              </a:rPr>
              <a:t>DBSCAN can effectively identify noise points as outliers, as it doesn't force every point into a cluster. It can distinguish between dense regions and sparse regions, thus ignoring noise points or considering them as individual clusters.</a:t>
            </a:r>
          </a:p>
          <a:p>
            <a:r>
              <a:rPr lang="en-GB" sz="2000" b="1" dirty="0">
                <a:solidFill>
                  <a:schemeClr val="accent1"/>
                </a:solidFill>
              </a:rPr>
              <a:t>Automatic determination of cluster numbers: </a:t>
            </a:r>
            <a:r>
              <a:rPr lang="en-GB" sz="2000" dirty="0">
                <a:solidFill>
                  <a:schemeClr val="tx1">
                    <a:lumMod val="95000"/>
                  </a:schemeClr>
                </a:solidFill>
              </a:rPr>
              <a:t>DBSCAN does not require specifying the number of clusters beforehand, making it suitable for situations where the number of clusters is unknown or cannot be easily determined.</a:t>
            </a:r>
          </a:p>
          <a:p>
            <a:r>
              <a:rPr lang="en-GB" sz="2000" b="1" dirty="0">
                <a:solidFill>
                  <a:schemeClr val="accent1"/>
                </a:solidFill>
              </a:rPr>
              <a:t>Efficient in time and space: </a:t>
            </a:r>
            <a:r>
              <a:rPr lang="en-GB" sz="2000" dirty="0">
                <a:solidFill>
                  <a:schemeClr val="tx1">
                    <a:lumMod val="95000"/>
                  </a:schemeClr>
                </a:solidFill>
              </a:rPr>
              <a:t>While its worst-case time complexity is relatively high, in practice, it's often much faster than hierarchical clustering and can be more memory-efficient, especially for large datasets.</a:t>
            </a:r>
          </a:p>
        </p:txBody>
      </p:sp>
    </p:spTree>
    <p:extLst>
      <p:ext uri="{BB962C8B-B14F-4D97-AF65-F5344CB8AC3E}">
        <p14:creationId xmlns:p14="http://schemas.microsoft.com/office/powerpoint/2010/main" val="93319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EC51-7D2F-A654-A6C5-9E629B330C26}"/>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73B48635-4FE5-4D77-0ED9-087ACA452504}"/>
              </a:ext>
            </a:extLst>
          </p:cNvPr>
          <p:cNvSpPr>
            <a:spLocks noGrp="1"/>
          </p:cNvSpPr>
          <p:nvPr>
            <p:ph type="title"/>
          </p:nvPr>
        </p:nvSpPr>
        <p:spPr>
          <a:xfrm>
            <a:off x="1107832" y="39522"/>
            <a:ext cx="9905998" cy="1478570"/>
          </a:xfrm>
        </p:spPr>
        <p:txBody>
          <a:bodyPr/>
          <a:lstStyle/>
          <a:p>
            <a:r>
              <a:rPr lang="en-GB" dirty="0"/>
              <a:t>Con….</a:t>
            </a:r>
          </a:p>
        </p:txBody>
      </p:sp>
      <p:sp>
        <p:nvSpPr>
          <p:cNvPr id="4" name="عنصر نائب للمحتوى 3">
            <a:extLst>
              <a:ext uri="{FF2B5EF4-FFF2-40B4-BE49-F238E27FC236}">
                <a16:creationId xmlns:a16="http://schemas.microsoft.com/office/drawing/2014/main" id="{C282FBB5-A754-580E-08D3-DD8D0AC49A00}"/>
              </a:ext>
            </a:extLst>
          </p:cNvPr>
          <p:cNvSpPr>
            <a:spLocks noGrp="1"/>
          </p:cNvSpPr>
          <p:nvPr>
            <p:ph idx="1"/>
          </p:nvPr>
        </p:nvSpPr>
        <p:spPr>
          <a:xfrm>
            <a:off x="5055246" y="969785"/>
            <a:ext cx="2832711" cy="744922"/>
          </a:xfrm>
        </p:spPr>
        <p:txBody>
          <a:bodyPr/>
          <a:lstStyle/>
          <a:p>
            <a:pPr marL="0" indent="0">
              <a:buNone/>
            </a:pPr>
            <a:r>
              <a:rPr lang="en-GB" b="1" dirty="0">
                <a:solidFill>
                  <a:srgbClr val="F9F9F9"/>
                </a:solidFill>
                <a:latin typeface="Söhne"/>
              </a:rPr>
              <a:t>Disadvantages</a:t>
            </a:r>
            <a:r>
              <a:rPr lang="en-GB" b="1" i="0" dirty="0">
                <a:solidFill>
                  <a:srgbClr val="F9F9F9"/>
                </a:solidFill>
                <a:effectLst/>
                <a:latin typeface="Söhne"/>
              </a:rPr>
              <a:t>:</a:t>
            </a:r>
            <a:endParaRPr lang="en-GB" dirty="0"/>
          </a:p>
        </p:txBody>
      </p:sp>
      <p:sp>
        <p:nvSpPr>
          <p:cNvPr id="6" name="عنصر نائب للمحتوى 3">
            <a:extLst>
              <a:ext uri="{FF2B5EF4-FFF2-40B4-BE49-F238E27FC236}">
                <a16:creationId xmlns:a16="http://schemas.microsoft.com/office/drawing/2014/main" id="{0AEAE4BB-3AF7-C676-EDB6-CD1378707BA9}"/>
              </a:ext>
            </a:extLst>
          </p:cNvPr>
          <p:cNvSpPr txBox="1">
            <a:spLocks/>
          </p:cNvSpPr>
          <p:nvPr/>
        </p:nvSpPr>
        <p:spPr>
          <a:xfrm>
            <a:off x="628022" y="1366577"/>
            <a:ext cx="11354637" cy="61495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b="1" dirty="0">
                <a:solidFill>
                  <a:schemeClr val="accent1"/>
                </a:solidFill>
              </a:rPr>
              <a:t>Sensitive to parameters:</a:t>
            </a:r>
            <a:r>
              <a:rPr lang="en-GB" b="1" dirty="0">
                <a:solidFill>
                  <a:srgbClr val="C00000"/>
                </a:solidFill>
              </a:rPr>
              <a:t> </a:t>
            </a:r>
            <a:r>
              <a:rPr lang="en-GB" sz="2000" b="1" dirty="0"/>
              <a:t>DBSCAN requires two parameters to be set: epsilon (ε) and the minimum number of points (</a:t>
            </a:r>
            <a:r>
              <a:rPr lang="en-GB" sz="2000" b="1" dirty="0" err="1"/>
              <a:t>MinPts</a:t>
            </a:r>
            <a:r>
              <a:rPr lang="en-GB" sz="2000" b="1" dirty="0"/>
              <a:t>). Choosing appropriate values for these parameters can be challenging, and suboptimal choices may lead to poor clustering results.</a:t>
            </a:r>
          </a:p>
          <a:p>
            <a:r>
              <a:rPr lang="en-GB" b="1" dirty="0">
                <a:solidFill>
                  <a:schemeClr val="accent1"/>
                </a:solidFill>
              </a:rPr>
              <a:t>Difficulty with clusters of varying densities: </a:t>
            </a:r>
            <a:r>
              <a:rPr lang="en-GB" sz="2000" b="1" dirty="0"/>
              <a:t>While DBSCAN can effectively find clusters of different shapes, it may struggle with clusters of significantly varying densities. Choosing an appropriate epsilon value that works well for clusters of varying densities can be difficult.</a:t>
            </a:r>
          </a:p>
          <a:p>
            <a:r>
              <a:rPr lang="en-GB" b="1" dirty="0">
                <a:solidFill>
                  <a:schemeClr val="accent1"/>
                </a:solidFill>
              </a:rPr>
              <a:t>Scalability issues with high-dimensional data: </a:t>
            </a:r>
            <a:r>
              <a:rPr lang="en-GB" sz="2000" b="1" dirty="0"/>
              <a:t>Like many clustering algorithms, DBSCAN can suffer from the "curse of dimensionality." As the number of dimensions increases, the data density becomes more sparse, making it harder for DBSCAN to identify meaningful clusters.</a:t>
            </a:r>
          </a:p>
          <a:p>
            <a:r>
              <a:rPr lang="en-GB" b="1" dirty="0">
                <a:solidFill>
                  <a:schemeClr val="accent1"/>
                </a:solidFill>
              </a:rPr>
              <a:t>Cannot cluster data with varying densities and arbitrary shapes simultaneously: </a:t>
            </a:r>
            <a:r>
              <a:rPr lang="en-GB" sz="2000" b="1" dirty="0"/>
              <a:t>DBSCAN has difficulty when clusters in the dataset exhibit both varying densities and arbitrary shapes simultaneously. It may not perform optimally in such cases and might require additional preprocessing or parameter tuning.</a:t>
            </a:r>
          </a:p>
        </p:txBody>
      </p:sp>
    </p:spTree>
    <p:extLst>
      <p:ext uri="{BB962C8B-B14F-4D97-AF65-F5344CB8AC3E}">
        <p14:creationId xmlns:p14="http://schemas.microsoft.com/office/powerpoint/2010/main" val="283424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57ED851-F29B-B4E3-DEDF-5636E653C498}"/>
              </a:ext>
            </a:extLst>
          </p:cNvPr>
          <p:cNvSpPr>
            <a:spLocks noGrp="1"/>
          </p:cNvSpPr>
          <p:nvPr>
            <p:ph type="title"/>
          </p:nvPr>
        </p:nvSpPr>
        <p:spPr/>
        <p:txBody>
          <a:bodyPr/>
          <a:lstStyle/>
          <a:p>
            <a:r>
              <a:rPr lang="en-GB" b="1" i="0" dirty="0">
                <a:solidFill>
                  <a:schemeClr val="tx1"/>
                </a:solidFill>
                <a:effectLst/>
                <a:latin typeface="Source Sans 3"/>
              </a:rPr>
              <a:t>DBSCAN Clustering</a:t>
            </a:r>
            <a:br>
              <a:rPr lang="en-GB" b="1" i="0" dirty="0">
                <a:solidFill>
                  <a:schemeClr val="tx1"/>
                </a:solidFill>
                <a:effectLst/>
                <a:latin typeface="Source Sans 3"/>
              </a:rPr>
            </a:br>
            <a:endParaRPr lang="en-GB" dirty="0">
              <a:solidFill>
                <a:schemeClr val="tx1"/>
              </a:solidFill>
            </a:endParaRPr>
          </a:p>
        </p:txBody>
      </p:sp>
      <p:sp>
        <p:nvSpPr>
          <p:cNvPr id="3" name="عنصر نائب للمحتوى 2">
            <a:extLst>
              <a:ext uri="{FF2B5EF4-FFF2-40B4-BE49-F238E27FC236}">
                <a16:creationId xmlns:a16="http://schemas.microsoft.com/office/drawing/2014/main" id="{F951A3C2-BCAE-4E52-BDCC-8F10A292217F}"/>
              </a:ext>
            </a:extLst>
          </p:cNvPr>
          <p:cNvSpPr>
            <a:spLocks noGrp="1"/>
          </p:cNvSpPr>
          <p:nvPr>
            <p:ph idx="1"/>
          </p:nvPr>
        </p:nvSpPr>
        <p:spPr/>
        <p:txBody>
          <a:bodyPr>
            <a:normAutofit fontScale="70000" lnSpcReduction="20000"/>
          </a:bodyPr>
          <a:lstStyle/>
          <a:p>
            <a:pPr algn="l" fontAlgn="base"/>
            <a:r>
              <a:rPr lang="en-GB" b="1" i="0" dirty="0">
                <a:effectLst/>
                <a:latin typeface="Nunito" pitchFamily="2" charset="0"/>
              </a:rPr>
              <a:t>Clustering analysis or simply Clustering is basically an Unsupervised learning method that divides the data points into a number of specific batches or groups, such that the data points in the same groups have similar properties and data points in different groups have different properties in some sense. It comprises many different methods based on differential evolution. </a:t>
            </a:r>
            <a:br>
              <a:rPr lang="en-GB" b="1" i="0" dirty="0">
                <a:effectLst/>
                <a:latin typeface="Nunito" pitchFamily="2" charset="0"/>
              </a:rPr>
            </a:br>
            <a:r>
              <a:rPr lang="en-GB" b="1" i="0" dirty="0">
                <a:effectLst/>
                <a:latin typeface="Nunito" pitchFamily="2" charset="0"/>
              </a:rPr>
              <a:t>E.g. K-Means (distance between points), Affinity propagation (graph distance), Mean-shift (distance between points), DBSCAN (distance between nearest points), Gaussian mixtures (</a:t>
            </a:r>
            <a:r>
              <a:rPr lang="en-GB" b="1" i="0" dirty="0" err="1">
                <a:effectLst/>
                <a:latin typeface="Nunito" pitchFamily="2" charset="0"/>
              </a:rPr>
              <a:t>Mahalanobis</a:t>
            </a:r>
            <a:r>
              <a:rPr lang="en-GB" b="1" i="0" dirty="0">
                <a:effectLst/>
                <a:latin typeface="Nunito" pitchFamily="2" charset="0"/>
              </a:rPr>
              <a:t> distance to </a:t>
            </a:r>
            <a:r>
              <a:rPr lang="en-GB" b="1" i="0" dirty="0" err="1">
                <a:effectLst/>
                <a:latin typeface="Nunito" pitchFamily="2" charset="0"/>
              </a:rPr>
              <a:t>centers</a:t>
            </a:r>
            <a:r>
              <a:rPr lang="en-GB" b="1" i="0" dirty="0">
                <a:effectLst/>
                <a:latin typeface="Nunito" pitchFamily="2" charset="0"/>
              </a:rPr>
              <a:t>), Spectral clustering (graph distance), etc.</a:t>
            </a:r>
          </a:p>
          <a:p>
            <a:pPr algn="l" fontAlgn="base"/>
            <a:r>
              <a:rPr lang="en-GB" b="1" i="0" dirty="0">
                <a:effectLst/>
                <a:latin typeface="Nunito" pitchFamily="2" charset="0"/>
              </a:rPr>
              <a:t>Fundamentally, all clustering methods use the same approach i.e. first we calculate similarities and then we use it to cluster the data points into groups or batches. Here we will focus on the Density-based spatial clustering of applications with noise (DBSCAN) clustering method. </a:t>
            </a:r>
          </a:p>
          <a:p>
            <a:endParaRPr lang="en-GB" b="1" dirty="0"/>
          </a:p>
        </p:txBody>
      </p:sp>
    </p:spTree>
    <p:extLst>
      <p:ext uri="{BB962C8B-B14F-4D97-AF65-F5344CB8AC3E}">
        <p14:creationId xmlns:p14="http://schemas.microsoft.com/office/powerpoint/2010/main" val="243673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FC76263-417C-9726-6FFF-BEF52AA34968}"/>
              </a:ext>
            </a:extLst>
          </p:cNvPr>
          <p:cNvSpPr>
            <a:spLocks noGrp="1"/>
          </p:cNvSpPr>
          <p:nvPr>
            <p:ph type="title"/>
          </p:nvPr>
        </p:nvSpPr>
        <p:spPr/>
        <p:txBody>
          <a:bodyPr>
            <a:normAutofit/>
          </a:bodyPr>
          <a:lstStyle/>
          <a:p>
            <a:r>
              <a:rPr lang="en-GB" dirty="0"/>
              <a:t>Density-Based Spatial Clustering Of Applications With Noise (DBSCAN)</a:t>
            </a:r>
          </a:p>
        </p:txBody>
      </p:sp>
      <p:sp>
        <p:nvSpPr>
          <p:cNvPr id="3" name="عنصر نائب للمحتوى 2">
            <a:extLst>
              <a:ext uri="{FF2B5EF4-FFF2-40B4-BE49-F238E27FC236}">
                <a16:creationId xmlns:a16="http://schemas.microsoft.com/office/drawing/2014/main" id="{868A3157-9D5C-F40D-CD3E-3B679A34DB1C}"/>
              </a:ext>
            </a:extLst>
          </p:cNvPr>
          <p:cNvSpPr>
            <a:spLocks noGrp="1"/>
          </p:cNvSpPr>
          <p:nvPr>
            <p:ph idx="1"/>
          </p:nvPr>
        </p:nvSpPr>
        <p:spPr>
          <a:xfrm>
            <a:off x="1069848" y="2121407"/>
            <a:ext cx="3366499" cy="4540649"/>
          </a:xfrm>
        </p:spPr>
        <p:txBody>
          <a:bodyPr>
            <a:normAutofit fontScale="77500" lnSpcReduction="20000"/>
          </a:bodyPr>
          <a:lstStyle/>
          <a:p>
            <a:r>
              <a:rPr lang="en-GB" b="0" i="0" dirty="0">
                <a:effectLst/>
                <a:latin typeface="Nunito" pitchFamily="2" charset="0"/>
              </a:rPr>
              <a:t>Clusters are dense regions in the data space, separated by regions of the lower density of points. The </a:t>
            </a:r>
            <a:r>
              <a:rPr lang="en-GB" b="1" i="1" dirty="0">
                <a:effectLst/>
                <a:latin typeface="Nunito" pitchFamily="2" charset="0"/>
              </a:rPr>
              <a:t>DBSCAN algorithm</a:t>
            </a:r>
            <a:r>
              <a:rPr lang="en-GB" b="0" i="0" dirty="0">
                <a:effectLst/>
                <a:latin typeface="Nunito" pitchFamily="2" charset="0"/>
              </a:rPr>
              <a:t> is based on this intuitive notion of “clusters” and “noise”. The key idea is that for each point of a cluster, the neighbourhood of a given radius has to </a:t>
            </a:r>
            <a:r>
              <a:rPr lang="en-GB" b="0" i="0" dirty="0">
                <a:solidFill>
                  <a:srgbClr val="FFFFFF"/>
                </a:solidFill>
                <a:effectLst/>
                <a:latin typeface="Nunito" pitchFamily="2" charset="0"/>
              </a:rPr>
              <a:t>contain at least a minimum number of points. </a:t>
            </a:r>
            <a:r>
              <a:rPr lang="en-GB" b="0" i="0" dirty="0">
                <a:effectLst/>
                <a:latin typeface="Nunito" pitchFamily="2" charset="0"/>
              </a:rPr>
              <a:t>in at least a minimum number of points. </a:t>
            </a:r>
          </a:p>
          <a:p>
            <a:endParaRPr lang="en-GB" dirty="0"/>
          </a:p>
        </p:txBody>
      </p:sp>
      <p:pic>
        <p:nvPicPr>
          <p:cNvPr id="5" name="صورة 4">
            <a:extLst>
              <a:ext uri="{FF2B5EF4-FFF2-40B4-BE49-F238E27FC236}">
                <a16:creationId xmlns:a16="http://schemas.microsoft.com/office/drawing/2014/main" id="{34F147DE-C2B0-9963-43CC-A7F8F561B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025" y="1965579"/>
            <a:ext cx="7800975" cy="4362450"/>
          </a:xfrm>
          <a:prstGeom prst="rect">
            <a:avLst/>
          </a:prstGeom>
        </p:spPr>
      </p:pic>
    </p:spTree>
    <p:extLst>
      <p:ext uri="{BB962C8B-B14F-4D97-AF65-F5344CB8AC3E}">
        <p14:creationId xmlns:p14="http://schemas.microsoft.com/office/powerpoint/2010/main" val="138054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2B09AB0-6798-A3A5-F46F-9B0F0C1E0E9A}"/>
              </a:ext>
            </a:extLst>
          </p:cNvPr>
          <p:cNvSpPr>
            <a:spLocks noGrp="1"/>
          </p:cNvSpPr>
          <p:nvPr>
            <p:ph type="title"/>
          </p:nvPr>
        </p:nvSpPr>
        <p:spPr/>
        <p:txBody>
          <a:bodyPr/>
          <a:lstStyle/>
          <a:p>
            <a:r>
              <a:rPr lang="en-GB" b="1" i="0" dirty="0">
                <a:solidFill>
                  <a:schemeClr val="tx1"/>
                </a:solidFill>
                <a:effectLst/>
                <a:latin typeface="Nunito" pitchFamily="2" charset="0"/>
              </a:rPr>
              <a:t>Why DBSCAN? </a:t>
            </a:r>
            <a:br>
              <a:rPr lang="en-GB" b="1" i="0" dirty="0">
                <a:solidFill>
                  <a:schemeClr val="tx1"/>
                </a:solidFill>
                <a:effectLst/>
                <a:latin typeface="Nunito" pitchFamily="2" charset="0"/>
              </a:rPr>
            </a:br>
            <a:endParaRPr lang="en-GB" dirty="0">
              <a:solidFill>
                <a:schemeClr val="tx1"/>
              </a:solidFill>
            </a:endParaRPr>
          </a:p>
        </p:txBody>
      </p:sp>
      <p:sp>
        <p:nvSpPr>
          <p:cNvPr id="3" name="عنصر نائب للمحتوى 2">
            <a:extLst>
              <a:ext uri="{FF2B5EF4-FFF2-40B4-BE49-F238E27FC236}">
                <a16:creationId xmlns:a16="http://schemas.microsoft.com/office/drawing/2014/main" id="{1A0B6A55-F492-2B86-8FFB-12607F7E1942}"/>
              </a:ext>
            </a:extLst>
          </p:cNvPr>
          <p:cNvSpPr>
            <a:spLocks noGrp="1"/>
          </p:cNvSpPr>
          <p:nvPr>
            <p:ph idx="1"/>
          </p:nvPr>
        </p:nvSpPr>
        <p:spPr>
          <a:xfrm>
            <a:off x="1069848" y="2121408"/>
            <a:ext cx="7084389" cy="4050792"/>
          </a:xfrm>
        </p:spPr>
        <p:txBody>
          <a:bodyPr>
            <a:normAutofit fontScale="70000" lnSpcReduction="20000"/>
          </a:bodyPr>
          <a:lstStyle/>
          <a:p>
            <a:pPr algn="l" fontAlgn="base"/>
            <a:r>
              <a:rPr lang="en-GB" b="1" i="0" dirty="0">
                <a:effectLst/>
                <a:latin typeface="Nunito" pitchFamily="2" charset="0"/>
              </a:rPr>
              <a:t>Partitioning methods (K-means, PAM clustering) and hierarchical clustering work for finding spherical-shaped clusters or convex clusters. In other words, they are suitable only for compact and well-separated clusters. Moreover, they are also severely affected by the presence of noise and outliers in the data.</a:t>
            </a:r>
          </a:p>
          <a:p>
            <a:pPr algn="l" fontAlgn="base"/>
            <a:r>
              <a:rPr lang="en-GB" b="1" i="0" dirty="0">
                <a:effectLst/>
                <a:latin typeface="Nunito" pitchFamily="2" charset="0"/>
              </a:rPr>
              <a:t>Real-life data may contain irregularities, like:</a:t>
            </a:r>
          </a:p>
          <a:p>
            <a:pPr algn="l" fontAlgn="base">
              <a:buFont typeface="+mj-lt"/>
              <a:buAutoNum type="arabicPeriod"/>
            </a:pPr>
            <a:r>
              <a:rPr lang="en-GB" b="1" i="0" dirty="0">
                <a:effectLst/>
                <a:latin typeface="Nunito" pitchFamily="2" charset="0"/>
              </a:rPr>
              <a:t>Clusters can be of arbitrary shape such as those shown in the figure below. </a:t>
            </a:r>
          </a:p>
          <a:p>
            <a:pPr algn="l" fontAlgn="base">
              <a:buFont typeface="+mj-lt"/>
              <a:buAutoNum type="arabicPeriod"/>
            </a:pPr>
            <a:r>
              <a:rPr lang="en-GB" b="1" i="0" dirty="0">
                <a:effectLst/>
                <a:latin typeface="Nunito" pitchFamily="2" charset="0"/>
              </a:rPr>
              <a:t>Data may contain noise.</a:t>
            </a:r>
          </a:p>
          <a:p>
            <a:r>
              <a:rPr lang="en-GB" b="1" dirty="0"/>
              <a:t>The figure above shows a data set containing non-convex shape clusters and outliers. Given such data, the k-means algorithm has difficulties in identifying these clusters with arbitrary shapes.</a:t>
            </a:r>
          </a:p>
        </p:txBody>
      </p:sp>
      <p:pic>
        <p:nvPicPr>
          <p:cNvPr id="5" name="صورة 4">
            <a:extLst>
              <a:ext uri="{FF2B5EF4-FFF2-40B4-BE49-F238E27FC236}">
                <a16:creationId xmlns:a16="http://schemas.microsoft.com/office/drawing/2014/main" id="{8229C1C6-3540-0EDA-9826-20011AE34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4237" y="2363980"/>
            <a:ext cx="3752850" cy="3295650"/>
          </a:xfrm>
          <a:prstGeom prst="rect">
            <a:avLst/>
          </a:prstGeom>
        </p:spPr>
      </p:pic>
    </p:spTree>
    <p:extLst>
      <p:ext uri="{BB962C8B-B14F-4D97-AF65-F5344CB8AC3E}">
        <p14:creationId xmlns:p14="http://schemas.microsoft.com/office/powerpoint/2010/main" val="159825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274FC88-CBD4-52FB-FDD6-589F74C1B592}"/>
              </a:ext>
            </a:extLst>
          </p:cNvPr>
          <p:cNvSpPr>
            <a:spLocks noGrp="1"/>
          </p:cNvSpPr>
          <p:nvPr>
            <p:ph type="title"/>
          </p:nvPr>
        </p:nvSpPr>
        <p:spPr/>
        <p:txBody>
          <a:bodyPr>
            <a:normAutofit fontScale="90000"/>
          </a:bodyPr>
          <a:lstStyle/>
          <a:p>
            <a:r>
              <a:rPr lang="en-GB" b="1" i="0" dirty="0">
                <a:solidFill>
                  <a:schemeClr val="tx1"/>
                </a:solidFill>
                <a:effectLst/>
                <a:latin typeface="Nunito" pitchFamily="2" charset="0"/>
              </a:rPr>
              <a:t>Parameters Required For DBSCAN Algorithm</a:t>
            </a:r>
            <a:br>
              <a:rPr lang="en-GB" b="1" i="0" dirty="0">
                <a:solidFill>
                  <a:schemeClr val="tx1"/>
                </a:solidFill>
                <a:effectLst/>
                <a:latin typeface="Nunito" pitchFamily="2" charset="0"/>
              </a:rPr>
            </a:br>
            <a:endParaRPr lang="en-GB" dirty="0">
              <a:solidFill>
                <a:schemeClr val="tx1"/>
              </a:solidFill>
            </a:endParaRPr>
          </a:p>
        </p:txBody>
      </p:sp>
      <p:sp>
        <p:nvSpPr>
          <p:cNvPr id="3" name="عنصر نائب للمحتوى 2">
            <a:extLst>
              <a:ext uri="{FF2B5EF4-FFF2-40B4-BE49-F238E27FC236}">
                <a16:creationId xmlns:a16="http://schemas.microsoft.com/office/drawing/2014/main" id="{DCBCB293-9BDF-F141-A95C-3AC75AF8F3DF}"/>
              </a:ext>
            </a:extLst>
          </p:cNvPr>
          <p:cNvSpPr>
            <a:spLocks noGrp="1"/>
          </p:cNvSpPr>
          <p:nvPr>
            <p:ph idx="1"/>
          </p:nvPr>
        </p:nvSpPr>
        <p:spPr/>
        <p:txBody>
          <a:bodyPr>
            <a:normAutofit fontScale="77500" lnSpcReduction="20000"/>
          </a:bodyPr>
          <a:lstStyle/>
          <a:p>
            <a:pPr algn="l" fontAlgn="base">
              <a:buFont typeface="+mj-lt"/>
              <a:buAutoNum type="arabicPeriod"/>
            </a:pPr>
            <a:r>
              <a:rPr lang="en-GB" b="1" i="0" dirty="0">
                <a:effectLst/>
                <a:latin typeface="Nunito" pitchFamily="2" charset="0"/>
              </a:rPr>
              <a:t>eps: It defines the </a:t>
            </a:r>
            <a:r>
              <a:rPr lang="en-GB" b="1" i="0" dirty="0" err="1">
                <a:effectLst/>
                <a:latin typeface="Nunito" pitchFamily="2" charset="0"/>
              </a:rPr>
              <a:t>neighborhood</a:t>
            </a:r>
            <a:r>
              <a:rPr lang="en-GB" b="1" i="0" dirty="0">
                <a:effectLst/>
                <a:latin typeface="Nunito" pitchFamily="2" charset="0"/>
              </a:rPr>
              <a:t> around a data point i.e. if the distance between two points is lower or equal to ‘eps’ then they are considered </a:t>
            </a:r>
            <a:r>
              <a:rPr lang="en-GB" b="1" i="0" dirty="0" err="1">
                <a:effectLst/>
                <a:latin typeface="Nunito" pitchFamily="2" charset="0"/>
              </a:rPr>
              <a:t>neighbors</a:t>
            </a:r>
            <a:r>
              <a:rPr lang="en-GB" b="1" i="0" dirty="0">
                <a:effectLst/>
                <a:latin typeface="Nunito" pitchFamily="2" charset="0"/>
              </a:rPr>
              <a:t>. If the eps value is chosen too small then a large part of the data will be considered as an outlier. If it is chosen very large then the clusters will merge and the majority of the data points will be in the same clusters. One way to find the eps value is based on the </a:t>
            </a:r>
            <a:r>
              <a:rPr lang="en-GB" b="1" i="1" dirty="0">
                <a:effectLst/>
                <a:latin typeface="Nunito" pitchFamily="2" charset="0"/>
              </a:rPr>
              <a:t>k-distance graph</a:t>
            </a:r>
            <a:r>
              <a:rPr lang="en-GB" b="1" i="0" dirty="0">
                <a:effectLst/>
                <a:latin typeface="Nunito" pitchFamily="2" charset="0"/>
              </a:rPr>
              <a:t>.</a:t>
            </a:r>
          </a:p>
          <a:p>
            <a:pPr algn="l" fontAlgn="base">
              <a:buFont typeface="+mj-lt"/>
              <a:buAutoNum type="arabicPeriod"/>
            </a:pPr>
            <a:r>
              <a:rPr lang="en-GB" b="1" i="0" dirty="0" err="1">
                <a:effectLst/>
                <a:latin typeface="Nunito" pitchFamily="2" charset="0"/>
              </a:rPr>
              <a:t>MinPts</a:t>
            </a:r>
            <a:r>
              <a:rPr lang="en-GB" b="1" i="0" dirty="0">
                <a:effectLst/>
                <a:latin typeface="Nunito" pitchFamily="2" charset="0"/>
              </a:rPr>
              <a:t>: Minimum number of </a:t>
            </a:r>
            <a:r>
              <a:rPr lang="en-GB" b="1" i="0" dirty="0" err="1">
                <a:effectLst/>
                <a:latin typeface="Nunito" pitchFamily="2" charset="0"/>
              </a:rPr>
              <a:t>neighbors</a:t>
            </a:r>
            <a:r>
              <a:rPr lang="en-GB" b="1" i="0" dirty="0">
                <a:effectLst/>
                <a:latin typeface="Nunito" pitchFamily="2" charset="0"/>
              </a:rPr>
              <a:t> (data points) within eps radius. The larger the dataset, the larger value of </a:t>
            </a:r>
            <a:r>
              <a:rPr lang="en-GB" b="1" i="0" dirty="0" err="1">
                <a:effectLst/>
                <a:latin typeface="Nunito" pitchFamily="2" charset="0"/>
              </a:rPr>
              <a:t>MinPts</a:t>
            </a:r>
            <a:r>
              <a:rPr lang="en-GB" b="1" i="0" dirty="0">
                <a:effectLst/>
                <a:latin typeface="Nunito" pitchFamily="2" charset="0"/>
              </a:rPr>
              <a:t> must be chosen. As a general rule, the minimum </a:t>
            </a:r>
            <a:r>
              <a:rPr lang="en-GB" b="1" i="0" dirty="0" err="1">
                <a:effectLst/>
                <a:latin typeface="Nunito" pitchFamily="2" charset="0"/>
              </a:rPr>
              <a:t>MinPts</a:t>
            </a:r>
            <a:r>
              <a:rPr lang="en-GB" b="1" i="0" dirty="0">
                <a:effectLst/>
                <a:latin typeface="Nunito" pitchFamily="2" charset="0"/>
              </a:rPr>
              <a:t> can be derived from the number of dimensions D in the dataset as, </a:t>
            </a:r>
            <a:r>
              <a:rPr lang="en-GB" b="1" i="0" dirty="0" err="1">
                <a:effectLst/>
                <a:latin typeface="Nunito" pitchFamily="2" charset="0"/>
              </a:rPr>
              <a:t>MinPts</a:t>
            </a:r>
            <a:r>
              <a:rPr lang="en-GB" b="1" i="0" dirty="0">
                <a:effectLst/>
                <a:latin typeface="Nunito" pitchFamily="2" charset="0"/>
              </a:rPr>
              <a:t> &gt;= D+1. The minimum value of </a:t>
            </a:r>
            <a:r>
              <a:rPr lang="en-GB" b="1" i="0" dirty="0" err="1">
                <a:effectLst/>
                <a:latin typeface="Nunito" pitchFamily="2" charset="0"/>
              </a:rPr>
              <a:t>MinPts</a:t>
            </a:r>
            <a:r>
              <a:rPr lang="en-GB" b="1" i="0" dirty="0">
                <a:effectLst/>
                <a:latin typeface="Nunito" pitchFamily="2" charset="0"/>
              </a:rPr>
              <a:t> must be chosen at least 3.</a:t>
            </a:r>
          </a:p>
          <a:p>
            <a:endParaRPr lang="en-GB" b="1" dirty="0"/>
          </a:p>
        </p:txBody>
      </p:sp>
    </p:spTree>
    <p:extLst>
      <p:ext uri="{BB962C8B-B14F-4D97-AF65-F5344CB8AC3E}">
        <p14:creationId xmlns:p14="http://schemas.microsoft.com/office/powerpoint/2010/main" val="285477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05E958-DECB-255F-E5BD-648D493B6798}"/>
              </a:ext>
            </a:extLst>
          </p:cNvPr>
          <p:cNvSpPr>
            <a:spLocks noGrp="1"/>
          </p:cNvSpPr>
          <p:nvPr>
            <p:ph type="title"/>
          </p:nvPr>
        </p:nvSpPr>
        <p:spPr/>
        <p:txBody>
          <a:bodyPr/>
          <a:lstStyle/>
          <a:p>
            <a:r>
              <a:rPr lang="en-GB" i="1" dirty="0">
                <a:solidFill>
                  <a:schemeClr val="tx1"/>
                </a:solidFill>
                <a:latin typeface="Nunito" pitchFamily="2" charset="0"/>
              </a:rPr>
              <a:t>T</a:t>
            </a:r>
            <a:r>
              <a:rPr lang="en-GB" b="1" i="1" dirty="0">
                <a:solidFill>
                  <a:schemeClr val="tx1"/>
                </a:solidFill>
                <a:effectLst/>
                <a:latin typeface="Nunito" pitchFamily="2" charset="0"/>
              </a:rPr>
              <a:t>ypes of data points.</a:t>
            </a:r>
            <a:endParaRPr lang="en-GB" dirty="0">
              <a:solidFill>
                <a:schemeClr val="tx1"/>
              </a:solidFill>
            </a:endParaRPr>
          </a:p>
        </p:txBody>
      </p:sp>
      <p:sp>
        <p:nvSpPr>
          <p:cNvPr id="3" name="عنصر نائب للمحتوى 2">
            <a:extLst>
              <a:ext uri="{FF2B5EF4-FFF2-40B4-BE49-F238E27FC236}">
                <a16:creationId xmlns:a16="http://schemas.microsoft.com/office/drawing/2014/main" id="{79C13645-9725-BE8D-EF39-BA53D478FB00}"/>
              </a:ext>
            </a:extLst>
          </p:cNvPr>
          <p:cNvSpPr>
            <a:spLocks noGrp="1"/>
          </p:cNvSpPr>
          <p:nvPr>
            <p:ph idx="1"/>
          </p:nvPr>
        </p:nvSpPr>
        <p:spPr>
          <a:xfrm>
            <a:off x="1069848" y="2121408"/>
            <a:ext cx="5557040" cy="4050792"/>
          </a:xfrm>
        </p:spPr>
        <p:txBody>
          <a:bodyPr>
            <a:normAutofit fontScale="92500"/>
          </a:bodyPr>
          <a:lstStyle/>
          <a:p>
            <a:r>
              <a:rPr lang="en-GB" b="1" i="1" dirty="0">
                <a:effectLst/>
                <a:latin typeface="Nunito" pitchFamily="2" charset="0"/>
              </a:rPr>
              <a:t>In this algorithm, we have 3 types of data points.</a:t>
            </a:r>
            <a:br>
              <a:rPr lang="en-GB" dirty="0"/>
            </a:br>
            <a:r>
              <a:rPr lang="en-GB" b="1" i="1" dirty="0">
                <a:effectLst/>
                <a:latin typeface="Nunito" pitchFamily="2" charset="0"/>
              </a:rPr>
              <a:t>Core Point</a:t>
            </a:r>
            <a:r>
              <a:rPr lang="en-GB" b="0" i="1" dirty="0">
                <a:effectLst/>
                <a:latin typeface="Nunito" pitchFamily="2" charset="0"/>
              </a:rPr>
              <a:t>: A point is a core point if it has more than </a:t>
            </a:r>
            <a:r>
              <a:rPr lang="en-GB" b="0" i="1" dirty="0" err="1">
                <a:effectLst/>
                <a:latin typeface="Nunito" pitchFamily="2" charset="0"/>
              </a:rPr>
              <a:t>MinPts</a:t>
            </a:r>
            <a:r>
              <a:rPr lang="en-GB" b="0" i="1" dirty="0">
                <a:effectLst/>
                <a:latin typeface="Nunito" pitchFamily="2" charset="0"/>
              </a:rPr>
              <a:t> points within eps. </a:t>
            </a:r>
            <a:br>
              <a:rPr lang="en-GB" dirty="0"/>
            </a:br>
            <a:r>
              <a:rPr lang="en-GB" b="1" i="1" dirty="0">
                <a:effectLst/>
                <a:latin typeface="Nunito" pitchFamily="2" charset="0"/>
              </a:rPr>
              <a:t>Border Point</a:t>
            </a:r>
            <a:r>
              <a:rPr lang="en-GB" b="0" i="1" dirty="0">
                <a:effectLst/>
                <a:latin typeface="Nunito" pitchFamily="2" charset="0"/>
              </a:rPr>
              <a:t>: A point which has fewer than </a:t>
            </a:r>
            <a:r>
              <a:rPr lang="en-GB" b="0" i="1" dirty="0" err="1">
                <a:effectLst/>
                <a:latin typeface="Nunito" pitchFamily="2" charset="0"/>
              </a:rPr>
              <a:t>MinPts</a:t>
            </a:r>
            <a:r>
              <a:rPr lang="en-GB" b="0" i="1" dirty="0">
                <a:effectLst/>
                <a:latin typeface="Nunito" pitchFamily="2" charset="0"/>
              </a:rPr>
              <a:t> within eps but it is in the </a:t>
            </a:r>
            <a:r>
              <a:rPr lang="en-GB" b="0" i="1" dirty="0" err="1">
                <a:effectLst/>
                <a:latin typeface="Nunito" pitchFamily="2" charset="0"/>
              </a:rPr>
              <a:t>neighborhood</a:t>
            </a:r>
            <a:r>
              <a:rPr lang="en-GB" b="0" i="1" dirty="0">
                <a:effectLst/>
                <a:latin typeface="Nunito" pitchFamily="2" charset="0"/>
              </a:rPr>
              <a:t> of a core point. </a:t>
            </a:r>
            <a:br>
              <a:rPr lang="en-GB" dirty="0"/>
            </a:br>
            <a:r>
              <a:rPr lang="en-GB" b="1" i="1" dirty="0">
                <a:effectLst/>
                <a:latin typeface="Nunito" pitchFamily="2" charset="0"/>
              </a:rPr>
              <a:t>Noise or outlier</a:t>
            </a:r>
            <a:r>
              <a:rPr lang="en-GB" b="0" i="1" dirty="0">
                <a:effectLst/>
                <a:latin typeface="Nunito" pitchFamily="2" charset="0"/>
              </a:rPr>
              <a:t>: A point which is not a core point or border point.</a:t>
            </a:r>
            <a:endParaRPr lang="en-GB" dirty="0"/>
          </a:p>
        </p:txBody>
      </p:sp>
      <p:pic>
        <p:nvPicPr>
          <p:cNvPr id="5" name="صورة 4">
            <a:extLst>
              <a:ext uri="{FF2B5EF4-FFF2-40B4-BE49-F238E27FC236}">
                <a16:creationId xmlns:a16="http://schemas.microsoft.com/office/drawing/2014/main" id="{F0A162E1-4AC3-641A-C00E-95FB2AB06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699" y="1914839"/>
            <a:ext cx="3727310" cy="3727310"/>
          </a:xfrm>
          <a:prstGeom prst="rect">
            <a:avLst/>
          </a:prstGeom>
        </p:spPr>
      </p:pic>
    </p:spTree>
    <p:extLst>
      <p:ext uri="{BB962C8B-B14F-4D97-AF65-F5344CB8AC3E}">
        <p14:creationId xmlns:p14="http://schemas.microsoft.com/office/powerpoint/2010/main" val="367447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B776115-3C64-35A3-0976-F1421F4993DF}"/>
              </a:ext>
            </a:extLst>
          </p:cNvPr>
          <p:cNvSpPr>
            <a:spLocks noGrp="1"/>
          </p:cNvSpPr>
          <p:nvPr>
            <p:ph type="title"/>
          </p:nvPr>
        </p:nvSpPr>
        <p:spPr/>
        <p:txBody>
          <a:bodyPr/>
          <a:lstStyle/>
          <a:p>
            <a:r>
              <a:rPr lang="en-GB" b="1" i="0" dirty="0">
                <a:solidFill>
                  <a:schemeClr val="tx1"/>
                </a:solidFill>
                <a:effectLst/>
                <a:latin typeface="Nunito" pitchFamily="2" charset="0"/>
              </a:rPr>
              <a:t>Steps Used In DBSCAN Algorithm</a:t>
            </a:r>
            <a:br>
              <a:rPr lang="en-GB" b="1" i="0" dirty="0">
                <a:solidFill>
                  <a:schemeClr val="tx1"/>
                </a:solidFill>
                <a:effectLst/>
                <a:latin typeface="Nunito" pitchFamily="2" charset="0"/>
              </a:rPr>
            </a:br>
            <a:endParaRPr lang="en-GB" dirty="0">
              <a:solidFill>
                <a:schemeClr val="tx1"/>
              </a:solidFill>
            </a:endParaRPr>
          </a:p>
        </p:txBody>
      </p:sp>
      <p:sp>
        <p:nvSpPr>
          <p:cNvPr id="3" name="عنصر نائب للمحتوى 2">
            <a:extLst>
              <a:ext uri="{FF2B5EF4-FFF2-40B4-BE49-F238E27FC236}">
                <a16:creationId xmlns:a16="http://schemas.microsoft.com/office/drawing/2014/main" id="{9B4C562C-0410-5CEA-184A-B93C3713A9C9}"/>
              </a:ext>
            </a:extLst>
          </p:cNvPr>
          <p:cNvSpPr>
            <a:spLocks noGrp="1"/>
          </p:cNvSpPr>
          <p:nvPr>
            <p:ph idx="1"/>
          </p:nvPr>
        </p:nvSpPr>
        <p:spPr/>
        <p:txBody>
          <a:bodyPr>
            <a:normAutofit fontScale="70000" lnSpcReduction="20000"/>
          </a:bodyPr>
          <a:lstStyle/>
          <a:p>
            <a:pPr algn="l" fontAlgn="base">
              <a:buFont typeface="+mj-lt"/>
              <a:buAutoNum type="arabicPeriod"/>
            </a:pPr>
            <a:r>
              <a:rPr lang="en-GB" b="1" i="0" dirty="0">
                <a:effectLst/>
                <a:latin typeface="Nunito" pitchFamily="2" charset="0"/>
              </a:rPr>
              <a:t>Find all the </a:t>
            </a:r>
            <a:r>
              <a:rPr lang="en-GB" b="1" i="0" dirty="0" err="1">
                <a:effectLst/>
                <a:latin typeface="Nunito" pitchFamily="2" charset="0"/>
              </a:rPr>
              <a:t>neighbor</a:t>
            </a:r>
            <a:r>
              <a:rPr lang="en-GB" b="1" i="0" dirty="0">
                <a:effectLst/>
                <a:latin typeface="Nunito" pitchFamily="2" charset="0"/>
              </a:rPr>
              <a:t> points within eps and identify the core points or visited with more than </a:t>
            </a:r>
            <a:r>
              <a:rPr lang="en-GB" b="1" i="0" dirty="0" err="1">
                <a:effectLst/>
                <a:latin typeface="Nunito" pitchFamily="2" charset="0"/>
              </a:rPr>
              <a:t>MinPts</a:t>
            </a:r>
            <a:r>
              <a:rPr lang="en-GB" b="1" i="0" dirty="0">
                <a:effectLst/>
                <a:latin typeface="Nunito" pitchFamily="2" charset="0"/>
              </a:rPr>
              <a:t> </a:t>
            </a:r>
            <a:r>
              <a:rPr lang="en-GB" b="1" i="0" dirty="0" err="1">
                <a:effectLst/>
                <a:latin typeface="Nunito" pitchFamily="2" charset="0"/>
              </a:rPr>
              <a:t>neighbors</a:t>
            </a:r>
            <a:r>
              <a:rPr lang="en-GB" b="1" i="0" dirty="0">
                <a:effectLst/>
                <a:latin typeface="Nunito" pitchFamily="2" charset="0"/>
              </a:rPr>
              <a:t>.</a:t>
            </a:r>
          </a:p>
          <a:p>
            <a:pPr algn="l" fontAlgn="base">
              <a:buFont typeface="+mj-lt"/>
              <a:buAutoNum type="arabicPeriod"/>
            </a:pPr>
            <a:r>
              <a:rPr lang="en-GB" b="1" i="0" dirty="0">
                <a:effectLst/>
                <a:latin typeface="Nunito" pitchFamily="2" charset="0"/>
              </a:rPr>
              <a:t>For each core point if it is not already assigned to a cluster, create a new cluster.</a:t>
            </a:r>
          </a:p>
          <a:p>
            <a:pPr algn="l" fontAlgn="base">
              <a:buFont typeface="+mj-lt"/>
              <a:buAutoNum type="arabicPeriod"/>
            </a:pPr>
            <a:r>
              <a:rPr lang="en-GB" b="1" i="0" dirty="0">
                <a:effectLst/>
                <a:latin typeface="Nunito" pitchFamily="2" charset="0"/>
              </a:rPr>
              <a:t>Find recursively all its density-connected points and assign them to the same cluster as the core point. </a:t>
            </a:r>
            <a:br>
              <a:rPr lang="en-GB" b="1" i="0" dirty="0">
                <a:effectLst/>
                <a:latin typeface="Nunito" pitchFamily="2" charset="0"/>
              </a:rPr>
            </a:br>
            <a:r>
              <a:rPr lang="en-GB" b="1" i="0" dirty="0">
                <a:effectLst/>
                <a:latin typeface="Nunito" pitchFamily="2" charset="0"/>
              </a:rPr>
              <a:t>A point</a:t>
            </a:r>
            <a:r>
              <a:rPr lang="en-GB" b="1" i="1" dirty="0">
                <a:effectLst/>
                <a:latin typeface="Nunito" pitchFamily="2" charset="0"/>
              </a:rPr>
              <a:t> a</a:t>
            </a:r>
            <a:r>
              <a:rPr lang="en-GB" b="1" i="0" dirty="0">
                <a:effectLst/>
                <a:latin typeface="Nunito" pitchFamily="2" charset="0"/>
              </a:rPr>
              <a:t> and </a:t>
            </a:r>
            <a:r>
              <a:rPr lang="en-GB" b="1" i="1" dirty="0">
                <a:effectLst/>
                <a:latin typeface="Nunito" pitchFamily="2" charset="0"/>
              </a:rPr>
              <a:t>b</a:t>
            </a:r>
            <a:r>
              <a:rPr lang="en-GB" b="1" i="0" dirty="0">
                <a:effectLst/>
                <a:latin typeface="Nunito" pitchFamily="2" charset="0"/>
              </a:rPr>
              <a:t> are said to be density connected if there exists a point </a:t>
            </a:r>
            <a:r>
              <a:rPr lang="en-GB" b="1" i="1" dirty="0">
                <a:effectLst/>
                <a:latin typeface="Nunito" pitchFamily="2" charset="0"/>
              </a:rPr>
              <a:t>c</a:t>
            </a:r>
            <a:r>
              <a:rPr lang="en-GB" b="1" i="0" dirty="0">
                <a:effectLst/>
                <a:latin typeface="Nunito" pitchFamily="2" charset="0"/>
              </a:rPr>
              <a:t> which has a sufficient number of points in its </a:t>
            </a:r>
            <a:r>
              <a:rPr lang="en-GB" b="1" i="0" dirty="0" err="1">
                <a:effectLst/>
                <a:latin typeface="Nunito" pitchFamily="2" charset="0"/>
              </a:rPr>
              <a:t>neighbors</a:t>
            </a:r>
            <a:r>
              <a:rPr lang="en-GB" b="1" i="0" dirty="0">
                <a:effectLst/>
                <a:latin typeface="Nunito" pitchFamily="2" charset="0"/>
              </a:rPr>
              <a:t> and both points</a:t>
            </a:r>
            <a:r>
              <a:rPr lang="en-GB" b="1" i="1" dirty="0">
                <a:effectLst/>
                <a:latin typeface="Nunito" pitchFamily="2" charset="0"/>
              </a:rPr>
              <a:t> a</a:t>
            </a:r>
            <a:r>
              <a:rPr lang="en-GB" b="1" i="0" dirty="0">
                <a:effectLst/>
                <a:latin typeface="Nunito" pitchFamily="2" charset="0"/>
              </a:rPr>
              <a:t> and </a:t>
            </a:r>
            <a:r>
              <a:rPr lang="en-GB" b="1" i="1" dirty="0">
                <a:effectLst/>
                <a:latin typeface="Nunito" pitchFamily="2" charset="0"/>
              </a:rPr>
              <a:t>b</a:t>
            </a:r>
            <a:r>
              <a:rPr lang="en-GB" b="1" i="0" dirty="0">
                <a:effectLst/>
                <a:latin typeface="Nunito" pitchFamily="2" charset="0"/>
              </a:rPr>
              <a:t> are within the </a:t>
            </a:r>
            <a:r>
              <a:rPr lang="en-GB" b="1" i="1" dirty="0">
                <a:effectLst/>
                <a:latin typeface="Nunito" pitchFamily="2" charset="0"/>
              </a:rPr>
              <a:t>eps distance</a:t>
            </a:r>
            <a:r>
              <a:rPr lang="en-GB" b="1" i="0" dirty="0">
                <a:effectLst/>
                <a:latin typeface="Nunito" pitchFamily="2" charset="0"/>
              </a:rPr>
              <a:t>. This is a chaining process. So, if </a:t>
            </a:r>
            <a:r>
              <a:rPr lang="en-GB" b="1" i="1" dirty="0">
                <a:effectLst/>
                <a:latin typeface="Nunito" pitchFamily="2" charset="0"/>
              </a:rPr>
              <a:t>b</a:t>
            </a:r>
            <a:r>
              <a:rPr lang="en-GB" b="1" i="0" dirty="0">
                <a:effectLst/>
                <a:latin typeface="Nunito" pitchFamily="2" charset="0"/>
              </a:rPr>
              <a:t> is a </a:t>
            </a:r>
            <a:r>
              <a:rPr lang="en-GB" b="1" i="0" dirty="0" err="1">
                <a:effectLst/>
                <a:latin typeface="Nunito" pitchFamily="2" charset="0"/>
              </a:rPr>
              <a:t>neighbor</a:t>
            </a:r>
            <a:r>
              <a:rPr lang="en-GB" b="1" i="0" dirty="0">
                <a:effectLst/>
                <a:latin typeface="Nunito" pitchFamily="2" charset="0"/>
              </a:rPr>
              <a:t> of </a:t>
            </a:r>
            <a:r>
              <a:rPr lang="en-GB" b="1" i="1" dirty="0">
                <a:effectLst/>
                <a:latin typeface="Nunito" pitchFamily="2" charset="0"/>
              </a:rPr>
              <a:t>c</a:t>
            </a:r>
            <a:r>
              <a:rPr lang="en-GB" b="1" i="0" dirty="0">
                <a:effectLst/>
                <a:latin typeface="Nunito" pitchFamily="2" charset="0"/>
              </a:rPr>
              <a:t>, </a:t>
            </a:r>
            <a:r>
              <a:rPr lang="en-GB" b="1" i="1" dirty="0">
                <a:effectLst/>
                <a:latin typeface="Nunito" pitchFamily="2" charset="0"/>
              </a:rPr>
              <a:t>c</a:t>
            </a:r>
            <a:r>
              <a:rPr lang="en-GB" b="1" i="0" dirty="0">
                <a:effectLst/>
                <a:latin typeface="Nunito" pitchFamily="2" charset="0"/>
              </a:rPr>
              <a:t> is a </a:t>
            </a:r>
            <a:r>
              <a:rPr lang="en-GB" b="1" i="0" dirty="0" err="1">
                <a:effectLst/>
                <a:latin typeface="Nunito" pitchFamily="2" charset="0"/>
              </a:rPr>
              <a:t>neighbor</a:t>
            </a:r>
            <a:r>
              <a:rPr lang="en-GB" b="1" i="0" dirty="0">
                <a:effectLst/>
                <a:latin typeface="Nunito" pitchFamily="2" charset="0"/>
              </a:rPr>
              <a:t> of</a:t>
            </a:r>
            <a:r>
              <a:rPr lang="en-GB" b="1" i="1" dirty="0">
                <a:effectLst/>
                <a:latin typeface="Nunito" pitchFamily="2" charset="0"/>
              </a:rPr>
              <a:t> d</a:t>
            </a:r>
            <a:r>
              <a:rPr lang="en-GB" b="1" i="0" dirty="0">
                <a:effectLst/>
                <a:latin typeface="Nunito" pitchFamily="2" charset="0"/>
              </a:rPr>
              <a:t>, and </a:t>
            </a:r>
            <a:r>
              <a:rPr lang="en-GB" b="1" i="1" dirty="0">
                <a:effectLst/>
                <a:latin typeface="Nunito" pitchFamily="2" charset="0"/>
              </a:rPr>
              <a:t>d</a:t>
            </a:r>
            <a:r>
              <a:rPr lang="en-GB" b="1" i="0" dirty="0">
                <a:effectLst/>
                <a:latin typeface="Nunito" pitchFamily="2" charset="0"/>
              </a:rPr>
              <a:t> is a </a:t>
            </a:r>
            <a:r>
              <a:rPr lang="en-GB" b="1" i="0" dirty="0" err="1">
                <a:effectLst/>
                <a:latin typeface="Nunito" pitchFamily="2" charset="0"/>
              </a:rPr>
              <a:t>neighbor</a:t>
            </a:r>
            <a:r>
              <a:rPr lang="en-GB" b="1" i="0" dirty="0">
                <a:effectLst/>
                <a:latin typeface="Nunito" pitchFamily="2" charset="0"/>
              </a:rPr>
              <a:t> of </a:t>
            </a:r>
            <a:r>
              <a:rPr lang="en-GB" b="1" i="1" dirty="0">
                <a:effectLst/>
                <a:latin typeface="Nunito" pitchFamily="2" charset="0"/>
              </a:rPr>
              <a:t>e</a:t>
            </a:r>
            <a:r>
              <a:rPr lang="en-GB" b="1" i="0" dirty="0">
                <a:effectLst/>
                <a:latin typeface="Nunito" pitchFamily="2" charset="0"/>
              </a:rPr>
              <a:t>, which in turn is  </a:t>
            </a:r>
            <a:r>
              <a:rPr lang="en-GB" b="1" i="0" dirty="0" err="1">
                <a:effectLst/>
                <a:latin typeface="Nunito" pitchFamily="2" charset="0"/>
              </a:rPr>
              <a:t>neighbor</a:t>
            </a:r>
            <a:r>
              <a:rPr lang="en-GB" b="1" i="0" dirty="0">
                <a:effectLst/>
                <a:latin typeface="Nunito" pitchFamily="2" charset="0"/>
              </a:rPr>
              <a:t> of </a:t>
            </a:r>
            <a:r>
              <a:rPr lang="en-GB" b="1" i="1" dirty="0">
                <a:effectLst/>
                <a:latin typeface="Nunito" pitchFamily="2" charset="0"/>
              </a:rPr>
              <a:t>a</a:t>
            </a:r>
            <a:r>
              <a:rPr lang="en-GB" b="1" i="0" dirty="0">
                <a:effectLst/>
                <a:latin typeface="Nunito" pitchFamily="2" charset="0"/>
              </a:rPr>
              <a:t> implying that </a:t>
            </a:r>
            <a:r>
              <a:rPr lang="en-GB" b="1" i="1" dirty="0">
                <a:effectLst/>
                <a:latin typeface="Nunito" pitchFamily="2" charset="0"/>
              </a:rPr>
              <a:t>b</a:t>
            </a:r>
            <a:r>
              <a:rPr lang="en-GB" b="1" i="0" dirty="0">
                <a:effectLst/>
                <a:latin typeface="Nunito" pitchFamily="2" charset="0"/>
              </a:rPr>
              <a:t> is a </a:t>
            </a:r>
            <a:r>
              <a:rPr lang="en-GB" b="1" i="0" dirty="0" err="1">
                <a:effectLst/>
                <a:latin typeface="Nunito" pitchFamily="2" charset="0"/>
              </a:rPr>
              <a:t>neighbor</a:t>
            </a:r>
            <a:r>
              <a:rPr lang="en-GB" b="1" i="0" dirty="0">
                <a:effectLst/>
                <a:latin typeface="Nunito" pitchFamily="2" charset="0"/>
              </a:rPr>
              <a:t> of</a:t>
            </a:r>
            <a:r>
              <a:rPr lang="en-GB" b="1" i="1" dirty="0">
                <a:effectLst/>
                <a:latin typeface="Nunito" pitchFamily="2" charset="0"/>
              </a:rPr>
              <a:t> a</a:t>
            </a:r>
            <a:r>
              <a:rPr lang="en-GB" b="1" i="0" dirty="0">
                <a:effectLst/>
                <a:latin typeface="Nunito" pitchFamily="2" charset="0"/>
              </a:rPr>
              <a:t>.</a:t>
            </a:r>
          </a:p>
          <a:p>
            <a:pPr algn="l" fontAlgn="base">
              <a:buFont typeface="+mj-lt"/>
              <a:buAutoNum type="arabicPeriod"/>
            </a:pPr>
            <a:r>
              <a:rPr lang="en-GB" b="1" i="0" dirty="0">
                <a:effectLst/>
                <a:latin typeface="Nunito" pitchFamily="2" charset="0"/>
              </a:rPr>
              <a:t>Iterate through the remaining unvisited points in the dataset. Those points that do not belong to any cluster are noise.</a:t>
            </a:r>
          </a:p>
          <a:p>
            <a:endParaRPr lang="en-GB" b="1" dirty="0"/>
          </a:p>
        </p:txBody>
      </p:sp>
    </p:spTree>
    <p:extLst>
      <p:ext uri="{BB962C8B-B14F-4D97-AF65-F5344CB8AC3E}">
        <p14:creationId xmlns:p14="http://schemas.microsoft.com/office/powerpoint/2010/main" val="363492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CA44958-6CEE-A5BF-71C8-ADF26786DF95}"/>
              </a:ext>
            </a:extLst>
          </p:cNvPr>
          <p:cNvSpPr>
            <a:spLocks noGrp="1"/>
          </p:cNvSpPr>
          <p:nvPr>
            <p:ph type="title"/>
          </p:nvPr>
        </p:nvSpPr>
        <p:spPr/>
        <p:txBody>
          <a:bodyPr/>
          <a:lstStyle/>
          <a:p>
            <a:r>
              <a:rPr lang="en-GB" dirty="0"/>
              <a:t>Difference Between DBSCAN and K-Means.</a:t>
            </a:r>
          </a:p>
        </p:txBody>
      </p:sp>
      <p:graphicFrame>
        <p:nvGraphicFramePr>
          <p:cNvPr id="4" name="عنصر نائب للمحتوى 3">
            <a:extLst>
              <a:ext uri="{FF2B5EF4-FFF2-40B4-BE49-F238E27FC236}">
                <a16:creationId xmlns:a16="http://schemas.microsoft.com/office/drawing/2014/main" id="{43F3A2B2-46DB-034A-27FC-80182AD24F3F}"/>
              </a:ext>
            </a:extLst>
          </p:cNvPr>
          <p:cNvGraphicFramePr>
            <a:graphicFrameLocks noGrp="1"/>
          </p:cNvGraphicFramePr>
          <p:nvPr>
            <p:ph idx="1"/>
            <p:extLst>
              <p:ext uri="{D42A27DB-BD31-4B8C-83A1-F6EECF244321}">
                <p14:modId xmlns:p14="http://schemas.microsoft.com/office/powerpoint/2010/main" val="203097977"/>
              </p:ext>
            </p:extLst>
          </p:nvPr>
        </p:nvGraphicFramePr>
        <p:xfrm>
          <a:off x="803867" y="2059912"/>
          <a:ext cx="10656278" cy="4297680"/>
        </p:xfrm>
        <a:graphic>
          <a:graphicData uri="http://schemas.openxmlformats.org/drawingml/2006/table">
            <a:tbl>
              <a:tblPr firstRow="1" bandRow="1">
                <a:tableStyleId>{5C22544A-7EE6-4342-B048-85BDC9FD1C3A}</a:tableStyleId>
              </a:tblPr>
              <a:tblGrid>
                <a:gridCol w="5328139">
                  <a:extLst>
                    <a:ext uri="{9D8B030D-6E8A-4147-A177-3AD203B41FA5}">
                      <a16:colId xmlns:a16="http://schemas.microsoft.com/office/drawing/2014/main" val="3794538268"/>
                    </a:ext>
                  </a:extLst>
                </a:gridCol>
                <a:gridCol w="5328139">
                  <a:extLst>
                    <a:ext uri="{9D8B030D-6E8A-4147-A177-3AD203B41FA5}">
                      <a16:colId xmlns:a16="http://schemas.microsoft.com/office/drawing/2014/main" val="619249496"/>
                    </a:ext>
                  </a:extLst>
                </a:gridCol>
              </a:tblGrid>
              <a:tr h="261006">
                <a:tc>
                  <a:txBody>
                    <a:bodyPr/>
                    <a:lstStyle/>
                    <a:p>
                      <a:r>
                        <a:rPr lang="en-GB" sz="1800" b="1" i="0" kern="1200" dirty="0">
                          <a:solidFill>
                            <a:schemeClr val="lt1"/>
                          </a:solidFill>
                          <a:effectLst/>
                          <a:latin typeface="+mn-lt"/>
                          <a:ea typeface="+mn-ea"/>
                          <a:cs typeface="+mn-cs"/>
                        </a:rPr>
                        <a:t>K-Means </a:t>
                      </a:r>
                      <a:endParaRPr lang="en-GB" dirty="0"/>
                    </a:p>
                  </a:txBody>
                  <a:tcPr/>
                </a:tc>
                <a:tc>
                  <a:txBody>
                    <a:bodyPr/>
                    <a:lstStyle/>
                    <a:p>
                      <a:r>
                        <a:rPr lang="en-GB" sz="1800" b="1" i="0" kern="1200" dirty="0">
                          <a:solidFill>
                            <a:schemeClr val="lt1"/>
                          </a:solidFill>
                          <a:effectLst/>
                          <a:latin typeface="+mn-lt"/>
                          <a:ea typeface="+mn-ea"/>
                          <a:cs typeface="+mn-cs"/>
                        </a:rPr>
                        <a:t>DBSCAN</a:t>
                      </a:r>
                      <a:endParaRPr lang="en-GB" dirty="0"/>
                    </a:p>
                  </a:txBody>
                  <a:tcPr/>
                </a:tc>
                <a:extLst>
                  <a:ext uri="{0D108BD9-81ED-4DB2-BD59-A6C34878D82A}">
                    <a16:rowId xmlns:a16="http://schemas.microsoft.com/office/drawing/2014/main" val="896506011"/>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K-Means is very sensitive to the number of clusters so it need to specified</a:t>
                      </a:r>
                    </a:p>
                    <a:p>
                      <a:endParaRPr lang="en-GB" dirty="0"/>
                    </a:p>
                  </a:txBody>
                  <a:tcPr/>
                </a:tc>
                <a:tc>
                  <a:txBody>
                    <a:bodyPr/>
                    <a:lstStyle/>
                    <a:p>
                      <a:pPr fontAlgn="base"/>
                      <a:r>
                        <a:rPr lang="en-GB" sz="1800" b="0" i="0" kern="1200" dirty="0">
                          <a:solidFill>
                            <a:schemeClr val="dk1"/>
                          </a:solidFill>
                          <a:effectLst/>
                          <a:latin typeface="+mn-lt"/>
                          <a:ea typeface="+mn-ea"/>
                          <a:cs typeface="+mn-cs"/>
                        </a:rPr>
                        <a:t>In DBSCAN we need not specify the number</a:t>
                      </a:r>
                    </a:p>
                    <a:p>
                      <a:pPr fontAlgn="base"/>
                      <a:r>
                        <a:rPr lang="en-GB" sz="1800" b="0" i="0" kern="1200" dirty="0">
                          <a:solidFill>
                            <a:schemeClr val="dk1"/>
                          </a:solidFill>
                          <a:effectLst/>
                          <a:latin typeface="+mn-lt"/>
                          <a:ea typeface="+mn-ea"/>
                          <a:cs typeface="+mn-cs"/>
                        </a:rPr>
                        <a:t>of clusters.</a:t>
                      </a:r>
                    </a:p>
                  </a:txBody>
                  <a:tcPr/>
                </a:tc>
                <a:extLst>
                  <a:ext uri="{0D108BD9-81ED-4DB2-BD59-A6C34878D82A}">
                    <a16:rowId xmlns:a16="http://schemas.microsoft.com/office/drawing/2014/main" val="3954824660"/>
                  </a:ext>
                </a:extLst>
              </a:tr>
              <a:tr h="370840">
                <a:tc>
                  <a:txBody>
                    <a:bodyPr/>
                    <a:lstStyle/>
                    <a:p>
                      <a:pPr fontAlgn="base"/>
                      <a:r>
                        <a:rPr lang="en-GB" sz="1800" b="0" i="0" kern="1200" dirty="0">
                          <a:solidFill>
                            <a:schemeClr val="dk1"/>
                          </a:solidFill>
                          <a:effectLst/>
                          <a:latin typeface="+mn-lt"/>
                          <a:ea typeface="+mn-ea"/>
                          <a:cs typeface="+mn-cs"/>
                        </a:rPr>
                        <a:t>Clusters formed in K-Means are spherical or </a:t>
                      </a:r>
                    </a:p>
                    <a:p>
                      <a:pPr fontAlgn="base"/>
                      <a:r>
                        <a:rPr lang="en-GB" sz="1800" b="0" i="0" kern="1200" dirty="0">
                          <a:solidFill>
                            <a:schemeClr val="dk1"/>
                          </a:solidFill>
                          <a:effectLst/>
                          <a:latin typeface="+mn-lt"/>
                          <a:ea typeface="+mn-ea"/>
                          <a:cs typeface="+mn-cs"/>
                        </a:rPr>
                        <a:t>convex in shape</a:t>
                      </a:r>
                    </a:p>
                    <a:p>
                      <a:endParaRPr lang="en-GB" dirty="0"/>
                    </a:p>
                  </a:txBody>
                  <a:tcPr/>
                </a:tc>
                <a:tc>
                  <a:txBody>
                    <a:bodyPr/>
                    <a:lstStyle/>
                    <a:p>
                      <a:r>
                        <a:rPr lang="en-GB" sz="1800" b="0" i="0" kern="1200" dirty="0">
                          <a:solidFill>
                            <a:schemeClr val="dk1"/>
                          </a:solidFill>
                          <a:effectLst/>
                          <a:latin typeface="+mn-lt"/>
                          <a:ea typeface="+mn-ea"/>
                          <a:cs typeface="+mn-cs"/>
                        </a:rPr>
                        <a:t>Clusters formed in DBSCAN can be of any arbitrary shape.</a:t>
                      </a:r>
                      <a:endParaRPr lang="en-GB" dirty="0"/>
                    </a:p>
                  </a:txBody>
                  <a:tcPr/>
                </a:tc>
                <a:extLst>
                  <a:ext uri="{0D108BD9-81ED-4DB2-BD59-A6C34878D82A}">
                    <a16:rowId xmlns:a16="http://schemas.microsoft.com/office/drawing/2014/main" val="3952879658"/>
                  </a:ext>
                </a:extLst>
              </a:tr>
              <a:tr h="370840">
                <a:tc>
                  <a:txBody>
                    <a:bodyPr/>
                    <a:lstStyle/>
                    <a:p>
                      <a:pPr fontAlgn="base"/>
                      <a:r>
                        <a:rPr lang="en-GB" sz="1800" b="0" i="0" kern="1200" dirty="0">
                          <a:solidFill>
                            <a:schemeClr val="dk1"/>
                          </a:solidFill>
                          <a:effectLst/>
                          <a:latin typeface="+mn-lt"/>
                          <a:ea typeface="+mn-ea"/>
                          <a:cs typeface="+mn-cs"/>
                        </a:rPr>
                        <a:t>K-Means does not work well with outliers data. Outliers can skew the clusters in K-Means to a very large extent. </a:t>
                      </a:r>
                    </a:p>
                    <a:p>
                      <a:endParaRPr lang="en-GB" dirty="0"/>
                    </a:p>
                  </a:txBody>
                  <a:tcPr/>
                </a:tc>
                <a:tc>
                  <a:txBody>
                    <a:bodyPr/>
                    <a:lstStyle/>
                    <a:p>
                      <a:r>
                        <a:rPr lang="en-GB" sz="1800" b="0" i="0" kern="1200" dirty="0">
                          <a:solidFill>
                            <a:schemeClr val="dk1"/>
                          </a:solidFill>
                          <a:effectLst/>
                          <a:latin typeface="+mn-lt"/>
                          <a:ea typeface="+mn-ea"/>
                          <a:cs typeface="+mn-cs"/>
                        </a:rPr>
                        <a:t>DBSCAN can work well with datasets having noise and outliers</a:t>
                      </a:r>
                      <a:endParaRPr lang="en-GB" dirty="0"/>
                    </a:p>
                  </a:txBody>
                  <a:tcPr/>
                </a:tc>
                <a:extLst>
                  <a:ext uri="{0D108BD9-81ED-4DB2-BD59-A6C34878D82A}">
                    <a16:rowId xmlns:a16="http://schemas.microsoft.com/office/drawing/2014/main" val="2355450865"/>
                  </a:ext>
                </a:extLst>
              </a:tr>
              <a:tr h="370840">
                <a:tc>
                  <a:txBody>
                    <a:bodyPr/>
                    <a:lstStyle/>
                    <a:p>
                      <a:pPr fontAlgn="base"/>
                      <a:r>
                        <a:rPr lang="en-GB" sz="1800" b="0" i="0" kern="1200" dirty="0">
                          <a:solidFill>
                            <a:schemeClr val="dk1"/>
                          </a:solidFill>
                          <a:effectLst/>
                          <a:latin typeface="+mn-lt"/>
                          <a:ea typeface="+mn-ea"/>
                          <a:cs typeface="+mn-cs"/>
                        </a:rPr>
                        <a:t>In K-Means only one parameter is required is for training the model</a:t>
                      </a:r>
                    </a:p>
                    <a:p>
                      <a:endParaRPr lang="en-GB" dirty="0"/>
                    </a:p>
                  </a:txBody>
                  <a:tcPr/>
                </a:tc>
                <a:tc>
                  <a:txBody>
                    <a:bodyPr/>
                    <a:lstStyle/>
                    <a:p>
                      <a:r>
                        <a:rPr lang="en-GB" sz="1800" b="0" i="0" kern="1200" dirty="0">
                          <a:solidFill>
                            <a:schemeClr val="dk1"/>
                          </a:solidFill>
                          <a:effectLst/>
                          <a:latin typeface="+mn-lt"/>
                          <a:ea typeface="+mn-ea"/>
                          <a:cs typeface="+mn-cs"/>
                        </a:rPr>
                        <a:t>DBSCAN has two parameters eps and min_samples</a:t>
                      </a:r>
                      <a:endParaRPr lang="en-GB" dirty="0"/>
                    </a:p>
                  </a:txBody>
                  <a:tcPr/>
                </a:tc>
                <a:extLst>
                  <a:ext uri="{0D108BD9-81ED-4DB2-BD59-A6C34878D82A}">
                    <a16:rowId xmlns:a16="http://schemas.microsoft.com/office/drawing/2014/main" val="1631147170"/>
                  </a:ext>
                </a:extLst>
              </a:tr>
            </a:tbl>
          </a:graphicData>
        </a:graphic>
      </p:graphicFrame>
    </p:spTree>
    <p:extLst>
      <p:ext uri="{BB962C8B-B14F-4D97-AF65-F5344CB8AC3E}">
        <p14:creationId xmlns:p14="http://schemas.microsoft.com/office/powerpoint/2010/main" val="105179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DF3DF90-DD14-2FC5-5978-0E14C4791384}"/>
              </a:ext>
            </a:extLst>
          </p:cNvPr>
          <p:cNvSpPr>
            <a:spLocks noGrp="1"/>
          </p:cNvSpPr>
          <p:nvPr>
            <p:ph type="title"/>
          </p:nvPr>
        </p:nvSpPr>
        <p:spPr/>
        <p:txBody>
          <a:bodyPr/>
          <a:lstStyle/>
          <a:p>
            <a:r>
              <a:rPr lang="en-GB" dirty="0"/>
              <a:t>Difference Between DBSCAN and K-Means.</a:t>
            </a:r>
          </a:p>
        </p:txBody>
      </p:sp>
      <p:pic>
        <p:nvPicPr>
          <p:cNvPr id="5" name="عنصر نائب للمحتوى 4">
            <a:extLst>
              <a:ext uri="{FF2B5EF4-FFF2-40B4-BE49-F238E27FC236}">
                <a16:creationId xmlns:a16="http://schemas.microsoft.com/office/drawing/2014/main" id="{1702D441-F4F5-C7BA-3E7F-DFB2F4608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010" y="2093976"/>
            <a:ext cx="4327874" cy="4113366"/>
          </a:xfrm>
        </p:spPr>
      </p:pic>
      <p:pic>
        <p:nvPicPr>
          <p:cNvPr id="7" name="صورة 6">
            <a:extLst>
              <a:ext uri="{FF2B5EF4-FFF2-40B4-BE49-F238E27FC236}">
                <a16:creationId xmlns:a16="http://schemas.microsoft.com/office/drawing/2014/main" id="{6C816855-3C57-A5C7-C01B-150F41BAD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993" y="2115179"/>
            <a:ext cx="4356169" cy="4356169"/>
          </a:xfrm>
          <a:prstGeom prst="rect">
            <a:avLst/>
          </a:prstGeom>
        </p:spPr>
      </p:pic>
    </p:spTree>
    <p:extLst>
      <p:ext uri="{BB962C8B-B14F-4D97-AF65-F5344CB8AC3E}">
        <p14:creationId xmlns:p14="http://schemas.microsoft.com/office/powerpoint/2010/main" val="2354836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دارة">
  <a:themeElements>
    <a:clrScheme name="دارة">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دارة">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دارة">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دارة</Template>
  <TotalTime>257</TotalTime>
  <Words>1243</Words>
  <Application>Microsoft Office PowerPoint</Application>
  <PresentationFormat>شاشة عريضة</PresentationFormat>
  <Paragraphs>48</Paragraphs>
  <Slides>11</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11</vt:i4>
      </vt:variant>
    </vt:vector>
  </HeadingPairs>
  <TitlesOfParts>
    <vt:vector size="17" baseType="lpstr">
      <vt:lpstr>Arial</vt:lpstr>
      <vt:lpstr>Nunito</vt:lpstr>
      <vt:lpstr>Söhne</vt:lpstr>
      <vt:lpstr>Source Sans 3</vt:lpstr>
      <vt:lpstr>Tw Cen MT</vt:lpstr>
      <vt:lpstr>دارة</vt:lpstr>
      <vt:lpstr>DBSCAN Clustering in ML | Density based clustering </vt:lpstr>
      <vt:lpstr>DBSCAN Clustering </vt:lpstr>
      <vt:lpstr>Density-Based Spatial Clustering Of Applications With Noise (DBSCAN)</vt:lpstr>
      <vt:lpstr>Why DBSCAN?  </vt:lpstr>
      <vt:lpstr>Parameters Required For DBSCAN Algorithm </vt:lpstr>
      <vt:lpstr>Types of data points.</vt:lpstr>
      <vt:lpstr>Steps Used In DBSCAN Algorithm </vt:lpstr>
      <vt:lpstr>Difference Between DBSCAN and K-Means.</vt:lpstr>
      <vt:lpstr>Difference Between DBSCAN and K-Means.</vt:lpstr>
      <vt:lpstr>advantages and disadvantages of DBSCAN:</vt:lpstr>
      <vt:lpstr>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 Clustering in ML | Density based clustering </dc:title>
  <dc:creator>abdulmumin rashed</dc:creator>
  <cp:lastModifiedBy>abdulmumin rashed</cp:lastModifiedBy>
  <cp:revision>6</cp:revision>
  <dcterms:created xsi:type="dcterms:W3CDTF">2024-02-11T23:22:27Z</dcterms:created>
  <dcterms:modified xsi:type="dcterms:W3CDTF">2024-02-14T09:40:11Z</dcterms:modified>
</cp:coreProperties>
</file>