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8" r:id="rId3"/>
    <p:sldId id="257" r:id="rId4"/>
    <p:sldId id="268" r:id="rId5"/>
    <p:sldId id="267" r:id="rId6"/>
    <p:sldId id="259" r:id="rId7"/>
    <p:sldId id="260" r:id="rId8"/>
    <p:sldId id="261" r:id="rId9"/>
    <p:sldId id="262" r:id="rId10"/>
    <p:sldId id="270" r:id="rId11"/>
    <p:sldId id="271" r:id="rId12"/>
    <p:sldId id="272" r:id="rId13"/>
    <p:sldId id="275" r:id="rId14"/>
    <p:sldId id="273" r:id="rId15"/>
    <p:sldId id="274" r:id="rId16"/>
    <p:sldId id="276" r:id="rId17"/>
    <p:sldId id="266"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32" autoAdjust="0"/>
  </p:normalViewPr>
  <p:slideViewPr>
    <p:cSldViewPr snapToGrid="0">
      <p:cViewPr varScale="1">
        <p:scale>
          <a:sx n="76" d="100"/>
          <a:sy n="76" d="100"/>
        </p:scale>
        <p:origin x="833" y="43"/>
      </p:cViewPr>
      <p:guideLst/>
    </p:cSldViewPr>
  </p:slideViewPr>
  <p:outlineViewPr>
    <p:cViewPr>
      <p:scale>
        <a:sx n="33" d="100"/>
        <a:sy n="33" d="100"/>
      </p:scale>
      <p:origin x="0" y="-671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DCBAD6-F928-4ED1-8941-DE7BF0066D80}" type="datetimeFigureOut">
              <a:rPr lang="en-US" smtClean="0"/>
              <a:t>2/14/2024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90518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ar-SA"/>
              <a:t>انقر فوق الأيقونة لإضافة صورة</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DDCBAD6-F928-4ED1-8941-DE7BF0066D80}"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50868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DDCBAD6-F928-4ED1-8941-DE7BF0066D80}"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3819227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DDCBAD6-F928-4ED1-8941-DE7BF0066D80}"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A9787-5BFF-4719-89FE-484FAF91837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4963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DDCBAD6-F928-4ED1-8941-DE7BF0066D80}"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2216590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DDDCBAD6-F928-4ED1-8941-DE7BF0066D80}"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2797674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ar-SA"/>
              <a:t>انقر فوق الأيقونة لإضافة صورة</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ar-SA"/>
              <a:t>انقر فوق الأيقونة لإضافة صورة</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ar-SA"/>
              <a:t>انقر فوق الأيقونة لإضافة صورة</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DDDCBAD6-F928-4ED1-8941-DE7BF0066D80}"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1755416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DDCBAD6-F928-4ED1-8941-DE7BF0066D80}"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2582710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DDCBAD6-F928-4ED1-8941-DE7BF0066D80}"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1564364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CBAD6-F928-4ED1-8941-DE7BF0066D80}"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164381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DDCBAD6-F928-4ED1-8941-DE7BF0066D80}"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348324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DDDCBAD6-F928-4ED1-8941-DE7BF0066D80}"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273962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DDDCBAD6-F928-4ED1-8941-DE7BF0066D80}"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279483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141410" y="3073397"/>
            <a:ext cx="4878391" cy="271780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3073397"/>
            <a:ext cx="4875210" cy="271780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DDDCBAD6-F928-4ED1-8941-DE7BF0066D80}"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100778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DDDCBAD6-F928-4ED1-8941-DE7BF0066D80}"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29925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CBAD6-F928-4ED1-8941-DE7BF0066D80}"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352744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DDCBAD6-F928-4ED1-8941-DE7BF0066D80}"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169550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DDCBAD6-F928-4ED1-8941-DE7BF0066D80}"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A9787-5BFF-4719-89FE-484FAF91837D}" type="slidenum">
              <a:rPr lang="en-US" smtClean="0"/>
              <a:t>‹#›</a:t>
            </a:fld>
            <a:endParaRPr lang="en-US"/>
          </a:p>
        </p:txBody>
      </p:sp>
    </p:spTree>
    <p:extLst>
      <p:ext uri="{BB962C8B-B14F-4D97-AF65-F5344CB8AC3E}">
        <p14:creationId xmlns:p14="http://schemas.microsoft.com/office/powerpoint/2010/main" val="202004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DCBAD6-F928-4ED1-8941-DE7BF0066D80}" type="datetimeFigureOut">
              <a:rPr lang="en-US" smtClean="0"/>
              <a:t>2/14/2024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5A9787-5BFF-4719-89FE-484FAF91837D}" type="slidenum">
              <a:rPr lang="en-US" smtClean="0"/>
              <a:t>‹#›</a:t>
            </a:fld>
            <a:endParaRPr lang="en-US"/>
          </a:p>
        </p:txBody>
      </p:sp>
    </p:spTree>
    <p:extLst>
      <p:ext uri="{BB962C8B-B14F-4D97-AF65-F5344CB8AC3E}">
        <p14:creationId xmlns:p14="http://schemas.microsoft.com/office/powerpoint/2010/main" val="3638129876"/>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bin"/><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FC89-1704-8027-EDC7-9450FAB477DA}"/>
              </a:ext>
            </a:extLst>
          </p:cNvPr>
          <p:cNvSpPr>
            <a:spLocks noGrp="1"/>
          </p:cNvSpPr>
          <p:nvPr>
            <p:ph type="ctrTitle"/>
          </p:nvPr>
        </p:nvSpPr>
        <p:spPr/>
        <p:txBody>
          <a:bodyPr/>
          <a:lstStyle/>
          <a:p>
            <a:r>
              <a:rPr lang="en-US" dirty="0"/>
              <a:t>Levenshtein Distance</a:t>
            </a:r>
          </a:p>
        </p:txBody>
      </p:sp>
      <p:sp>
        <p:nvSpPr>
          <p:cNvPr id="3" name="Subtitle 2">
            <a:extLst>
              <a:ext uri="{FF2B5EF4-FFF2-40B4-BE49-F238E27FC236}">
                <a16:creationId xmlns:a16="http://schemas.microsoft.com/office/drawing/2014/main" id="{7E85E9E0-D45D-4AE1-55ED-2CAE40C9C14D}"/>
              </a:ext>
            </a:extLst>
          </p:cNvPr>
          <p:cNvSpPr>
            <a:spLocks noGrp="1"/>
          </p:cNvSpPr>
          <p:nvPr>
            <p:ph type="subTitle" idx="1"/>
          </p:nvPr>
        </p:nvSpPr>
        <p:spPr/>
        <p:txBody>
          <a:bodyPr/>
          <a:lstStyle/>
          <a:p>
            <a:r>
              <a:rPr lang="en-US" dirty="0"/>
              <a:t>Similarity algorithm </a:t>
            </a:r>
          </a:p>
        </p:txBody>
      </p:sp>
    </p:spTree>
    <p:extLst>
      <p:ext uri="{BB962C8B-B14F-4D97-AF65-F5344CB8AC3E}">
        <p14:creationId xmlns:p14="http://schemas.microsoft.com/office/powerpoint/2010/main" val="275897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E435-CD86-658A-12CE-C2DE81233DF9}"/>
              </a:ext>
            </a:extLst>
          </p:cNvPr>
          <p:cNvSpPr>
            <a:spLocks noGrp="1"/>
          </p:cNvSpPr>
          <p:nvPr>
            <p:ph type="title"/>
          </p:nvPr>
        </p:nvSpPr>
        <p:spPr/>
        <p:txBody>
          <a:bodyPr/>
          <a:lstStyle/>
          <a:p>
            <a:r>
              <a:rPr lang="en-US" dirty="0"/>
              <a:t>Example Using a Matrix</a:t>
            </a:r>
          </a:p>
        </p:txBody>
      </p:sp>
      <p:pic>
        <p:nvPicPr>
          <p:cNvPr id="6" name="Content Placeholder 5">
            <a:extLst>
              <a:ext uri="{FF2B5EF4-FFF2-40B4-BE49-F238E27FC236}">
                <a16:creationId xmlns:a16="http://schemas.microsoft.com/office/drawing/2014/main" id="{496CF201-BC7A-699E-B1ED-34BF55345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243" y="592138"/>
            <a:ext cx="3699127" cy="5199062"/>
          </a:xfrm>
        </p:spPr>
      </p:pic>
      <p:sp>
        <p:nvSpPr>
          <p:cNvPr id="4" name="Text Placeholder 3">
            <a:extLst>
              <a:ext uri="{FF2B5EF4-FFF2-40B4-BE49-F238E27FC236}">
                <a16:creationId xmlns:a16="http://schemas.microsoft.com/office/drawing/2014/main" id="{D0688E21-91BA-76F3-65AB-CC9160C67E30}"/>
              </a:ext>
            </a:extLst>
          </p:cNvPr>
          <p:cNvSpPr>
            <a:spLocks noGrp="1"/>
          </p:cNvSpPr>
          <p:nvPr>
            <p:ph type="body" sz="half" idx="2"/>
          </p:nvPr>
        </p:nvSpPr>
        <p:spPr>
          <a:xfrm>
            <a:off x="1141411" y="2971800"/>
            <a:ext cx="3549121" cy="2598576"/>
          </a:xfrm>
        </p:spPr>
        <p:txBody>
          <a:bodyPr>
            <a:normAutofit fontScale="92500" lnSpcReduction="10000"/>
          </a:bodyPr>
          <a:lstStyle/>
          <a:p>
            <a:r>
              <a:rPr lang="en-US" dirty="0"/>
              <a:t>The Levenshtein distance for strings A and B can be calculated by using a matrix. It is initialized in the following way:</a:t>
            </a:r>
          </a:p>
          <a:p>
            <a:r>
              <a:rPr lang="en-US" dirty="0"/>
              <a:t>From here, our goal is to fill out the entire matrix starting from the upper-left corner. Afterwards, the bottom-right corner will yield the Levenshtein distance.</a:t>
            </a:r>
          </a:p>
          <a:p>
            <a:br>
              <a:rPr lang="en-US" dirty="0"/>
            </a:br>
            <a:endParaRPr lang="en-US" dirty="0"/>
          </a:p>
        </p:txBody>
      </p:sp>
    </p:spTree>
    <p:extLst>
      <p:ext uri="{BB962C8B-B14F-4D97-AF65-F5344CB8AC3E}">
        <p14:creationId xmlns:p14="http://schemas.microsoft.com/office/powerpoint/2010/main" val="206920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6A90-19DD-D4B7-F9E0-23E72AEE8FF5}"/>
              </a:ext>
            </a:extLst>
          </p:cNvPr>
          <p:cNvSpPr>
            <a:spLocks noGrp="1"/>
          </p:cNvSpPr>
          <p:nvPr>
            <p:ph type="title"/>
          </p:nvPr>
        </p:nvSpPr>
        <p:spPr/>
        <p:txBody>
          <a:bodyPr/>
          <a:lstStyle/>
          <a:p>
            <a:r>
              <a:rPr lang="en-US" dirty="0" err="1"/>
              <a:t>cont</a:t>
            </a:r>
            <a:endParaRPr lang="en-US" dirty="0"/>
          </a:p>
        </p:txBody>
      </p:sp>
      <p:pic>
        <p:nvPicPr>
          <p:cNvPr id="6" name="Content Placeholder 5">
            <a:extLst>
              <a:ext uri="{FF2B5EF4-FFF2-40B4-BE49-F238E27FC236}">
                <a16:creationId xmlns:a16="http://schemas.microsoft.com/office/drawing/2014/main" id="{35645A4C-33D2-9A01-5C83-E3ABF9627D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057" y="592138"/>
            <a:ext cx="4543499" cy="5199062"/>
          </a:xfrm>
        </p:spPr>
      </p:pic>
      <p:sp>
        <p:nvSpPr>
          <p:cNvPr id="4" name="Text Placeholder 3">
            <a:extLst>
              <a:ext uri="{FF2B5EF4-FFF2-40B4-BE49-F238E27FC236}">
                <a16:creationId xmlns:a16="http://schemas.microsoft.com/office/drawing/2014/main" id="{44ADAB16-144D-C594-F024-ECC9EB5F4A8E}"/>
              </a:ext>
            </a:extLst>
          </p:cNvPr>
          <p:cNvSpPr>
            <a:spLocks noGrp="1"/>
          </p:cNvSpPr>
          <p:nvPr>
            <p:ph type="body" sz="half" idx="2"/>
          </p:nvPr>
        </p:nvSpPr>
        <p:spPr/>
        <p:txBody>
          <a:bodyPr/>
          <a:lstStyle/>
          <a:p>
            <a:r>
              <a:rPr lang="en-US" dirty="0"/>
              <a:t>Let’s fill out the matrix by following the piecewise function.</a:t>
            </a:r>
          </a:p>
        </p:txBody>
      </p:sp>
    </p:spTree>
    <p:extLst>
      <p:ext uri="{BB962C8B-B14F-4D97-AF65-F5344CB8AC3E}">
        <p14:creationId xmlns:p14="http://schemas.microsoft.com/office/powerpoint/2010/main" val="89281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75D7-F72C-A984-3729-A3E2B70DEF51}"/>
              </a:ext>
            </a:extLst>
          </p:cNvPr>
          <p:cNvSpPr>
            <a:spLocks noGrp="1"/>
          </p:cNvSpPr>
          <p:nvPr>
            <p:ph type="title"/>
          </p:nvPr>
        </p:nvSpPr>
        <p:spPr/>
        <p:txBody>
          <a:bodyPr/>
          <a:lstStyle/>
          <a:p>
            <a:r>
              <a:rPr lang="en-US" dirty="0" err="1"/>
              <a:t>cont</a:t>
            </a:r>
            <a:endParaRPr lang="en-US" dirty="0"/>
          </a:p>
        </p:txBody>
      </p:sp>
      <p:pic>
        <p:nvPicPr>
          <p:cNvPr id="6" name="Content Placeholder 5">
            <a:extLst>
              <a:ext uri="{FF2B5EF4-FFF2-40B4-BE49-F238E27FC236}">
                <a16:creationId xmlns:a16="http://schemas.microsoft.com/office/drawing/2014/main" id="{81B8FEC4-C664-A188-0850-DEE20896F4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156200" y="1417995"/>
            <a:ext cx="5891213" cy="3547348"/>
          </a:xfrm>
        </p:spPr>
      </p:pic>
      <p:sp>
        <p:nvSpPr>
          <p:cNvPr id="4" name="Text Placeholder 3">
            <a:extLst>
              <a:ext uri="{FF2B5EF4-FFF2-40B4-BE49-F238E27FC236}">
                <a16:creationId xmlns:a16="http://schemas.microsoft.com/office/drawing/2014/main" id="{AE19F719-F19B-FDB5-CC7F-31285B309E2C}"/>
              </a:ext>
            </a:extLst>
          </p:cNvPr>
          <p:cNvSpPr>
            <a:spLocks noGrp="1"/>
          </p:cNvSpPr>
          <p:nvPr>
            <p:ph type="body" sz="half" idx="2"/>
          </p:nvPr>
        </p:nvSpPr>
        <p:spPr>
          <a:xfrm>
            <a:off x="1141411" y="2971799"/>
            <a:ext cx="3549121" cy="2747865"/>
          </a:xfrm>
        </p:spPr>
        <p:txBody>
          <a:bodyPr>
            <a:normAutofit/>
          </a:bodyPr>
          <a:lstStyle/>
          <a:p>
            <a:r>
              <a:rPr lang="en-US" dirty="0"/>
              <a:t>Since lev(1,1) = 1 </a:t>
            </a:r>
          </a:p>
          <a:p>
            <a:r>
              <a:rPr lang="en-US" dirty="0"/>
              <a:t>We can place 1 at the spot in the matrix</a:t>
            </a:r>
          </a:p>
          <a:p>
            <a:endParaRPr lang="en-US" dirty="0"/>
          </a:p>
        </p:txBody>
      </p:sp>
    </p:spTree>
    <p:extLst>
      <p:ext uri="{BB962C8B-B14F-4D97-AF65-F5344CB8AC3E}">
        <p14:creationId xmlns:p14="http://schemas.microsoft.com/office/powerpoint/2010/main" val="218442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3425-D3E9-8822-531D-1C9F67A84FCA}"/>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a16="http://schemas.microsoft.com/office/drawing/2014/main" id="{7E27A4EE-3DEF-255F-82DE-B43BBE91D434}"/>
              </a:ext>
            </a:extLst>
          </p:cNvPr>
          <p:cNvSpPr>
            <a:spLocks noGrp="1"/>
          </p:cNvSpPr>
          <p:nvPr>
            <p:ph idx="1"/>
          </p:nvPr>
        </p:nvSpPr>
        <p:spPr/>
        <p:txBody>
          <a:bodyPr/>
          <a:lstStyle/>
          <a:p>
            <a:pPr marL="0" indent="0">
              <a:buNone/>
            </a:pPr>
            <a:r>
              <a:rPr lang="en-US" dirty="0"/>
              <a:t>Now we can fill out the rest of the matrix using the same piecewise function for all the spots in the matrixes.</a:t>
            </a:r>
          </a:p>
        </p:txBody>
      </p:sp>
    </p:spTree>
    <p:extLst>
      <p:ext uri="{BB962C8B-B14F-4D97-AF65-F5344CB8AC3E}">
        <p14:creationId xmlns:p14="http://schemas.microsoft.com/office/powerpoint/2010/main" val="145894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3F03-32D7-FD47-D701-C34E6E60DB27}"/>
              </a:ext>
            </a:extLst>
          </p:cNvPr>
          <p:cNvSpPr>
            <a:spLocks noGrp="1"/>
          </p:cNvSpPr>
          <p:nvPr>
            <p:ph type="title"/>
          </p:nvPr>
        </p:nvSpPr>
        <p:spPr/>
        <p:txBody>
          <a:bodyPr/>
          <a:lstStyle/>
          <a:p>
            <a:r>
              <a:rPr lang="en-US" dirty="0" err="1"/>
              <a:t>cont</a:t>
            </a:r>
            <a:endParaRPr lang="en-US" dirty="0"/>
          </a:p>
        </p:txBody>
      </p:sp>
      <p:pic>
        <p:nvPicPr>
          <p:cNvPr id="6" name="Content Placeholder 5">
            <a:extLst>
              <a:ext uri="{FF2B5EF4-FFF2-40B4-BE49-F238E27FC236}">
                <a16:creationId xmlns:a16="http://schemas.microsoft.com/office/drawing/2014/main" id="{86692772-F595-83CD-B741-0B6159828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422201"/>
            <a:ext cx="5891213" cy="3538935"/>
          </a:xfrm>
        </p:spPr>
      </p:pic>
      <p:sp>
        <p:nvSpPr>
          <p:cNvPr id="4" name="Text Placeholder 3">
            <a:extLst>
              <a:ext uri="{FF2B5EF4-FFF2-40B4-BE49-F238E27FC236}">
                <a16:creationId xmlns:a16="http://schemas.microsoft.com/office/drawing/2014/main" id="{76109F61-0E41-C79A-D2B3-979B6107FF94}"/>
              </a:ext>
            </a:extLst>
          </p:cNvPr>
          <p:cNvSpPr>
            <a:spLocks noGrp="1"/>
          </p:cNvSpPr>
          <p:nvPr>
            <p:ph type="body" sz="half" idx="2"/>
          </p:nvPr>
        </p:nvSpPr>
        <p:spPr/>
        <p:txBody>
          <a:bodyPr/>
          <a:lstStyle/>
          <a:p>
            <a:r>
              <a:rPr lang="en-US" sz="1600" dirty="0"/>
              <a:t>Repeat the first step to fill the second cell </a:t>
            </a:r>
          </a:p>
        </p:txBody>
      </p:sp>
    </p:spTree>
    <p:extLst>
      <p:ext uri="{BB962C8B-B14F-4D97-AF65-F5344CB8AC3E}">
        <p14:creationId xmlns:p14="http://schemas.microsoft.com/office/powerpoint/2010/main" val="1620020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6E53-3EBB-E918-BD64-7E624914F8EF}"/>
              </a:ext>
            </a:extLst>
          </p:cNvPr>
          <p:cNvSpPr>
            <a:spLocks noGrp="1"/>
          </p:cNvSpPr>
          <p:nvPr>
            <p:ph type="title"/>
          </p:nvPr>
        </p:nvSpPr>
        <p:spPr/>
        <p:txBody>
          <a:bodyPr/>
          <a:lstStyle/>
          <a:p>
            <a:r>
              <a:rPr lang="en-US" dirty="0" err="1"/>
              <a:t>cont</a:t>
            </a:r>
            <a:endParaRPr lang="en-US" dirty="0"/>
          </a:p>
        </p:txBody>
      </p:sp>
      <p:pic>
        <p:nvPicPr>
          <p:cNvPr id="6" name="Content Placeholder 5">
            <a:extLst>
              <a:ext uri="{FF2B5EF4-FFF2-40B4-BE49-F238E27FC236}">
                <a16:creationId xmlns:a16="http://schemas.microsoft.com/office/drawing/2014/main" id="{B2260E7E-8453-EE09-A11B-FEA6FA251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3983" y="592138"/>
            <a:ext cx="3675646" cy="5199062"/>
          </a:xfrm>
        </p:spPr>
      </p:pic>
      <p:sp>
        <p:nvSpPr>
          <p:cNvPr id="4" name="Text Placeholder 3">
            <a:extLst>
              <a:ext uri="{FF2B5EF4-FFF2-40B4-BE49-F238E27FC236}">
                <a16:creationId xmlns:a16="http://schemas.microsoft.com/office/drawing/2014/main" id="{6E16195C-F05C-55C6-470D-648A97E53B8F}"/>
              </a:ext>
            </a:extLst>
          </p:cNvPr>
          <p:cNvSpPr>
            <a:spLocks noGrp="1"/>
          </p:cNvSpPr>
          <p:nvPr>
            <p:ph type="body" sz="half" idx="2"/>
          </p:nvPr>
        </p:nvSpPr>
        <p:spPr>
          <a:xfrm>
            <a:off x="1141411" y="2971800"/>
            <a:ext cx="3549121" cy="2943808"/>
          </a:xfrm>
        </p:spPr>
        <p:txBody>
          <a:bodyPr/>
          <a:lstStyle/>
          <a:p>
            <a:r>
              <a:rPr lang="en-US" dirty="0"/>
              <a:t>Since lev(1,2) = min(3,2,2) = 2 </a:t>
            </a:r>
          </a:p>
          <a:p>
            <a:r>
              <a:rPr lang="en-US" dirty="0"/>
              <a:t>We can place 2 at the spot in the matrix</a:t>
            </a:r>
          </a:p>
          <a:p>
            <a:r>
              <a:rPr lang="en-US" dirty="0"/>
              <a:t>Now with the equation at this point, we can try to fill out the rest of the matrix.</a:t>
            </a:r>
          </a:p>
        </p:txBody>
      </p:sp>
    </p:spTree>
    <p:extLst>
      <p:ext uri="{BB962C8B-B14F-4D97-AF65-F5344CB8AC3E}">
        <p14:creationId xmlns:p14="http://schemas.microsoft.com/office/powerpoint/2010/main" val="198426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2A1C-2D1E-1B7B-803F-096F678C9D20}"/>
              </a:ext>
            </a:extLst>
          </p:cNvPr>
          <p:cNvSpPr>
            <a:spLocks noGrp="1"/>
          </p:cNvSpPr>
          <p:nvPr>
            <p:ph type="title"/>
          </p:nvPr>
        </p:nvSpPr>
        <p:spPr/>
        <p:txBody>
          <a:bodyPr/>
          <a:lstStyle/>
          <a:p>
            <a:r>
              <a:rPr lang="en-US" dirty="0" err="1"/>
              <a:t>cont</a:t>
            </a:r>
            <a:endParaRPr lang="en-US" dirty="0"/>
          </a:p>
        </p:txBody>
      </p:sp>
      <p:pic>
        <p:nvPicPr>
          <p:cNvPr id="6" name="Content Placeholder 5">
            <a:extLst>
              <a:ext uri="{FF2B5EF4-FFF2-40B4-BE49-F238E27FC236}">
                <a16:creationId xmlns:a16="http://schemas.microsoft.com/office/drawing/2014/main" id="{708C6884-3D1D-34B0-A0AC-4DCE22F44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9378" y="592138"/>
            <a:ext cx="3604856" cy="5199062"/>
          </a:xfrm>
        </p:spPr>
      </p:pic>
      <p:sp>
        <p:nvSpPr>
          <p:cNvPr id="4" name="Text Placeholder 3">
            <a:extLst>
              <a:ext uri="{FF2B5EF4-FFF2-40B4-BE49-F238E27FC236}">
                <a16:creationId xmlns:a16="http://schemas.microsoft.com/office/drawing/2014/main" id="{74BF59A8-65E5-EA1C-EB55-88BAFAC1BF44}"/>
              </a:ext>
            </a:extLst>
          </p:cNvPr>
          <p:cNvSpPr>
            <a:spLocks noGrp="1"/>
          </p:cNvSpPr>
          <p:nvPr>
            <p:ph type="body" sz="half" idx="2"/>
          </p:nvPr>
        </p:nvSpPr>
        <p:spPr/>
        <p:txBody>
          <a:bodyPr/>
          <a:lstStyle/>
          <a:p>
            <a:r>
              <a:rPr lang="en-US" dirty="0"/>
              <a:t>The final result is:</a:t>
            </a:r>
          </a:p>
        </p:txBody>
      </p:sp>
    </p:spTree>
    <p:extLst>
      <p:ext uri="{BB962C8B-B14F-4D97-AF65-F5344CB8AC3E}">
        <p14:creationId xmlns:p14="http://schemas.microsoft.com/office/powerpoint/2010/main" val="131265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B5F8-F3A9-59A4-6D3A-ED310AA837C6}"/>
              </a:ext>
            </a:extLst>
          </p:cNvPr>
          <p:cNvSpPr>
            <a:spLocks noGrp="1"/>
          </p:cNvSpPr>
          <p:nvPr>
            <p:ph type="title"/>
          </p:nvPr>
        </p:nvSpPr>
        <p:spPr/>
        <p:txBody>
          <a:bodyPr/>
          <a:lstStyle/>
          <a:p>
            <a:r>
              <a:rPr lang="en-US" dirty="0"/>
              <a:t>Advantages and disadvantages. </a:t>
            </a:r>
          </a:p>
        </p:txBody>
      </p:sp>
      <p:sp>
        <p:nvSpPr>
          <p:cNvPr id="3" name="Text Placeholder 2">
            <a:extLst>
              <a:ext uri="{FF2B5EF4-FFF2-40B4-BE49-F238E27FC236}">
                <a16:creationId xmlns:a16="http://schemas.microsoft.com/office/drawing/2014/main" id="{413A65C1-CD29-106E-E773-760F26528AE6}"/>
              </a:ext>
            </a:extLst>
          </p:cNvPr>
          <p:cNvSpPr>
            <a:spLocks noGrp="1"/>
          </p:cNvSpPr>
          <p:nvPr>
            <p:ph type="body" idx="1"/>
          </p:nvPr>
        </p:nvSpPr>
        <p:spPr/>
        <p:txBody>
          <a:bodyPr/>
          <a:lstStyle/>
          <a:p>
            <a:r>
              <a:rPr lang="en-US" dirty="0"/>
              <a:t>Advantages:</a:t>
            </a:r>
          </a:p>
        </p:txBody>
      </p:sp>
      <p:sp>
        <p:nvSpPr>
          <p:cNvPr id="4" name="Content Placeholder 3">
            <a:extLst>
              <a:ext uri="{FF2B5EF4-FFF2-40B4-BE49-F238E27FC236}">
                <a16:creationId xmlns:a16="http://schemas.microsoft.com/office/drawing/2014/main" id="{F9985F8B-8BC3-2372-9375-7805B2E5E3E2}"/>
              </a:ext>
            </a:extLst>
          </p:cNvPr>
          <p:cNvSpPr>
            <a:spLocks noGrp="1"/>
          </p:cNvSpPr>
          <p:nvPr>
            <p:ph sz="half" idx="2"/>
          </p:nvPr>
        </p:nvSpPr>
        <p:spPr/>
        <p:txBody>
          <a:bodyPr>
            <a:normAutofit fontScale="85000" lnSpcReduction="20000"/>
          </a:bodyPr>
          <a:lstStyle/>
          <a:p>
            <a:r>
              <a:rPr lang="en-US" dirty="0"/>
              <a:t>It can handle strings of different lengths.</a:t>
            </a:r>
          </a:p>
          <a:p>
            <a:r>
              <a:rPr lang="en-US" dirty="0"/>
              <a:t>It considers all types of edits (insertions, deletions, and substitutions).</a:t>
            </a:r>
          </a:p>
          <a:p>
            <a:r>
              <a:rPr lang="en-US" dirty="0"/>
              <a:t>It provides a quantitative measure of similarity between strings.</a:t>
            </a:r>
          </a:p>
          <a:p>
            <a:r>
              <a:rPr lang="en-US" dirty="0"/>
              <a:t>It is useful for tasks that involve comparing and matching textual data.</a:t>
            </a:r>
          </a:p>
          <a:p>
            <a:endParaRPr lang="en-US" dirty="0"/>
          </a:p>
        </p:txBody>
      </p:sp>
      <p:sp>
        <p:nvSpPr>
          <p:cNvPr id="5" name="Text Placeholder 4">
            <a:extLst>
              <a:ext uri="{FF2B5EF4-FFF2-40B4-BE49-F238E27FC236}">
                <a16:creationId xmlns:a16="http://schemas.microsoft.com/office/drawing/2014/main" id="{B70C0C2C-3D31-FD55-B1B0-B69B8C4954E0}"/>
              </a:ext>
            </a:extLst>
          </p:cNvPr>
          <p:cNvSpPr>
            <a:spLocks noGrp="1"/>
          </p:cNvSpPr>
          <p:nvPr>
            <p:ph type="body" sz="quarter" idx="3"/>
          </p:nvPr>
        </p:nvSpPr>
        <p:spPr/>
        <p:txBody>
          <a:bodyPr/>
          <a:lstStyle/>
          <a:p>
            <a:r>
              <a:rPr lang="en-US" dirty="0"/>
              <a:t>Limitations: </a:t>
            </a:r>
          </a:p>
        </p:txBody>
      </p:sp>
      <p:sp>
        <p:nvSpPr>
          <p:cNvPr id="6" name="Content Placeholder 5">
            <a:extLst>
              <a:ext uri="{FF2B5EF4-FFF2-40B4-BE49-F238E27FC236}">
                <a16:creationId xmlns:a16="http://schemas.microsoft.com/office/drawing/2014/main" id="{086E5821-EC2C-31F1-B5A9-DC4B3DA0241E}"/>
              </a:ext>
            </a:extLst>
          </p:cNvPr>
          <p:cNvSpPr>
            <a:spLocks noGrp="1"/>
          </p:cNvSpPr>
          <p:nvPr>
            <p:ph sz="quarter" idx="4"/>
          </p:nvPr>
        </p:nvSpPr>
        <p:spPr/>
        <p:txBody>
          <a:bodyPr>
            <a:normAutofit fontScale="85000" lnSpcReduction="20000"/>
          </a:bodyPr>
          <a:lstStyle/>
          <a:p>
            <a:r>
              <a:rPr lang="en-US" dirty="0"/>
              <a:t>It can be computationally expensive for long strings.</a:t>
            </a:r>
          </a:p>
          <a:p>
            <a:r>
              <a:rPr lang="en-US" dirty="0"/>
              <a:t>It treats all characters equally and does not consider semantic or contextual meaning.	</a:t>
            </a:r>
          </a:p>
          <a:p>
            <a:r>
              <a:rPr lang="en-US" dirty="0"/>
              <a:t>It may not perform well for tasks that involve comparing or matching large documents or text corpora.</a:t>
            </a:r>
          </a:p>
        </p:txBody>
      </p:sp>
    </p:spTree>
    <p:extLst>
      <p:ext uri="{BB962C8B-B14F-4D97-AF65-F5344CB8AC3E}">
        <p14:creationId xmlns:p14="http://schemas.microsoft.com/office/powerpoint/2010/main" val="249728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6F41-D4EC-7A5A-7C75-01F25A22F342}"/>
              </a:ext>
            </a:extLst>
          </p:cNvPr>
          <p:cNvSpPr>
            <a:spLocks noGrp="1"/>
          </p:cNvSpPr>
          <p:nvPr>
            <p:ph type="title"/>
          </p:nvPr>
        </p:nvSpPr>
        <p:spPr/>
        <p:txBody>
          <a:bodyPr/>
          <a:lstStyle/>
          <a:p>
            <a:r>
              <a:rPr lang="en-US" b="1" i="0" dirty="0">
                <a:effectLst/>
                <a:latin typeface="__Source_Sans_Pro_fea366"/>
              </a:rPr>
              <a:t>Conclusion</a:t>
            </a:r>
            <a:endParaRPr lang="en-US" dirty="0"/>
          </a:p>
        </p:txBody>
      </p:sp>
      <p:sp>
        <p:nvSpPr>
          <p:cNvPr id="3" name="Content Placeholder 2">
            <a:extLst>
              <a:ext uri="{FF2B5EF4-FFF2-40B4-BE49-F238E27FC236}">
                <a16:creationId xmlns:a16="http://schemas.microsoft.com/office/drawing/2014/main" id="{F21031A8-AA7E-7DD8-E849-80D1000D4CEB}"/>
              </a:ext>
            </a:extLst>
          </p:cNvPr>
          <p:cNvSpPr>
            <a:spLocks noGrp="1"/>
          </p:cNvSpPr>
          <p:nvPr>
            <p:ph idx="1"/>
          </p:nvPr>
        </p:nvSpPr>
        <p:spPr/>
        <p:txBody>
          <a:bodyPr/>
          <a:lstStyle/>
          <a:p>
            <a:r>
              <a:rPr lang="en-US" dirty="0"/>
              <a:t>Levenshtein distance is used to measure text similarity between two strings. It is equal to the number of edits (insert, delete, replace) required to convert one string into another.</a:t>
            </a:r>
          </a:p>
          <a:p>
            <a:r>
              <a:rPr lang="en-US" dirty="0"/>
              <a:t>The Levenshtein algorithm exhibits the property of overlapping sub-problem, hence dynamic programming is used to calculate the same.</a:t>
            </a:r>
          </a:p>
          <a:p>
            <a:r>
              <a:rPr lang="en-US" dirty="0"/>
              <a:t>Levenshtein algorithm is also available as an inbuilt function in the </a:t>
            </a:r>
            <a:r>
              <a:rPr lang="en-US" b="1" dirty="0" err="1"/>
              <a:t>pyenchant</a:t>
            </a:r>
            <a:r>
              <a:rPr lang="en-US" dirty="0"/>
              <a:t> library. When developing a spell checker, can be very helpful.</a:t>
            </a:r>
          </a:p>
        </p:txBody>
      </p:sp>
    </p:spTree>
    <p:extLst>
      <p:ext uri="{BB962C8B-B14F-4D97-AF65-F5344CB8AC3E}">
        <p14:creationId xmlns:p14="http://schemas.microsoft.com/office/powerpoint/2010/main" val="281776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93DE-7640-F4A1-9D0B-C3CC8E9474F4}"/>
              </a:ext>
            </a:extLst>
          </p:cNvPr>
          <p:cNvSpPr>
            <a:spLocks noGrp="1"/>
          </p:cNvSpPr>
          <p:nvPr>
            <p:ph type="title"/>
          </p:nvPr>
        </p:nvSpPr>
        <p:spPr/>
        <p:txBody>
          <a:bodyPr/>
          <a:lstStyle/>
          <a:p>
            <a:r>
              <a:rPr lang="en-US" dirty="0"/>
              <a:t>What is Levenshtein Distance?</a:t>
            </a:r>
          </a:p>
        </p:txBody>
      </p:sp>
      <p:sp>
        <p:nvSpPr>
          <p:cNvPr id="3" name="Content Placeholder 2">
            <a:extLst>
              <a:ext uri="{FF2B5EF4-FFF2-40B4-BE49-F238E27FC236}">
                <a16:creationId xmlns:a16="http://schemas.microsoft.com/office/drawing/2014/main" id="{7E6AB633-8930-E63E-227F-60B726861532}"/>
              </a:ext>
            </a:extLst>
          </p:cNvPr>
          <p:cNvSpPr>
            <a:spLocks noGrp="1"/>
          </p:cNvSpPr>
          <p:nvPr>
            <p:ph idx="1"/>
          </p:nvPr>
        </p:nvSpPr>
        <p:spPr/>
        <p:txBody>
          <a:bodyPr>
            <a:normAutofit fontScale="92500"/>
          </a:bodyPr>
          <a:lstStyle/>
          <a:p>
            <a:pPr marL="0" indent="0">
              <a:buNone/>
            </a:pPr>
            <a:r>
              <a:rPr lang="en-US" dirty="0"/>
              <a:t>Have you ever wondered how word processors like MS Word and Google Docs can identify misspelled words and provide suggestions? These word processors use multiple string algorithms to match each word written by the user against the words in their dictionary. Now, identifying misspelled words can be done using a standard String Matching algorithm. However, to provide suggestions, the processors need to find a list of such words that are close similar to the misspelled word. In simpler words, the processor needs an algorithm that computes the similarity between two words. This can be calculated by finding the Levenshtein Distance between the two strings.</a:t>
            </a:r>
          </a:p>
        </p:txBody>
      </p:sp>
    </p:spTree>
    <p:extLst>
      <p:ext uri="{BB962C8B-B14F-4D97-AF65-F5344CB8AC3E}">
        <p14:creationId xmlns:p14="http://schemas.microsoft.com/office/powerpoint/2010/main" val="295765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2F2B-5CDB-5FBD-37E2-6D6DB83FCCB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ABA8C5B-C3C2-2341-8D20-DB97B29C211A}"/>
              </a:ext>
            </a:extLst>
          </p:cNvPr>
          <p:cNvSpPr>
            <a:spLocks noGrp="1"/>
          </p:cNvSpPr>
          <p:nvPr>
            <p:ph idx="1"/>
          </p:nvPr>
        </p:nvSpPr>
        <p:spPr/>
        <p:txBody>
          <a:bodyPr/>
          <a:lstStyle/>
          <a:p>
            <a:r>
              <a:rPr lang="en-US" b="1" dirty="0"/>
              <a:t>Levenshtein Distance, </a:t>
            </a:r>
            <a:r>
              <a:rPr lang="en-US" dirty="0"/>
              <a:t>also known as </a:t>
            </a:r>
            <a:r>
              <a:rPr lang="en-US" b="1" dirty="0"/>
              <a:t>Edit Distance</a:t>
            </a:r>
            <a:r>
              <a:rPr lang="en-US" dirty="0"/>
              <a:t>, is a measure of similarity between two strings of characters. </a:t>
            </a:r>
          </a:p>
          <a:p>
            <a:r>
              <a:rPr lang="en-US" dirty="0"/>
              <a:t>Given two words, the Levenshtein Distance is defined as the number of characters needed to be inserted, deleted, or replaced in one string, to transform it into another string. </a:t>
            </a:r>
          </a:p>
          <a:p>
            <a:r>
              <a:rPr lang="en-US" dirty="0"/>
              <a:t>The algorithm returns a numeric value representing the similarity between the two strings. Less is the Levenshtein distance, more is the similarity.</a:t>
            </a:r>
          </a:p>
        </p:txBody>
      </p:sp>
    </p:spTree>
    <p:extLst>
      <p:ext uri="{BB962C8B-B14F-4D97-AF65-F5344CB8AC3E}">
        <p14:creationId xmlns:p14="http://schemas.microsoft.com/office/powerpoint/2010/main" val="231341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EEA3-4415-0995-D23B-F3F74102B05C}"/>
              </a:ext>
            </a:extLst>
          </p:cNvPr>
          <p:cNvSpPr>
            <a:spLocks noGrp="1"/>
          </p:cNvSpPr>
          <p:nvPr>
            <p:ph type="title"/>
          </p:nvPr>
        </p:nvSpPr>
        <p:spPr/>
        <p:txBody>
          <a:bodyPr/>
          <a:lstStyle/>
          <a:p>
            <a:r>
              <a:rPr lang="en-US" dirty="0"/>
              <a:t>Levenshtein Distance is a </a:t>
            </a:r>
            <a:r>
              <a:rPr lang="en-US" altLang="en-US" dirty="0"/>
              <a:t>Distance Metric</a:t>
            </a:r>
            <a:endParaRPr lang="en-US" dirty="0"/>
          </a:p>
        </p:txBody>
      </p:sp>
      <p:sp>
        <p:nvSpPr>
          <p:cNvPr id="3" name="Content Placeholder 2">
            <a:extLst>
              <a:ext uri="{FF2B5EF4-FFF2-40B4-BE49-F238E27FC236}">
                <a16:creationId xmlns:a16="http://schemas.microsoft.com/office/drawing/2014/main" id="{99E8958C-872E-7EA9-3C7A-353F21425F0A}"/>
              </a:ext>
            </a:extLst>
          </p:cNvPr>
          <p:cNvSpPr>
            <a:spLocks noGrp="1"/>
          </p:cNvSpPr>
          <p:nvPr>
            <p:ph idx="1"/>
          </p:nvPr>
        </p:nvSpPr>
        <p:spPr/>
        <p:txBody>
          <a:bodyPr/>
          <a:lstStyle/>
          <a:p>
            <a:pPr>
              <a:defRPr/>
            </a:pPr>
            <a:r>
              <a:rPr lang="en-US" dirty="0"/>
              <a:t>A distance function  is a distance metric if it is a function from pairs of objects to real numbers such that:</a:t>
            </a:r>
          </a:p>
          <a:p>
            <a:pPr marL="990600" lvl="1" indent="-533400">
              <a:buFont typeface="Monotype Sorts" pitchFamily="2" charset="2"/>
              <a:buAutoNum type="arabicPeriod"/>
              <a:defRPr/>
            </a:pPr>
            <a:r>
              <a:rPr lang="en-US" dirty="0"/>
              <a:t>levenshtein(x,y) </a:t>
            </a:r>
            <a:r>
              <a:rPr lang="en-US" u="sng" dirty="0"/>
              <a:t>&gt;</a:t>
            </a:r>
            <a:r>
              <a:rPr lang="en-US" dirty="0"/>
              <a:t> 0. (</a:t>
            </a:r>
            <a:r>
              <a:rPr lang="en-US" dirty="0">
                <a:solidFill>
                  <a:schemeClr val="accent6">
                    <a:lumMod val="75000"/>
                  </a:schemeClr>
                </a:solidFill>
              </a:rPr>
              <a:t>non-negativity</a:t>
            </a:r>
            <a:r>
              <a:rPr lang="en-US" dirty="0"/>
              <a:t>)</a:t>
            </a:r>
          </a:p>
          <a:p>
            <a:pPr marL="990600" lvl="1" indent="-533400">
              <a:buFont typeface="Monotype Sorts" pitchFamily="2" charset="2"/>
              <a:buAutoNum type="arabicPeriod"/>
              <a:defRPr/>
            </a:pPr>
            <a:r>
              <a:rPr lang="en-US" dirty="0"/>
              <a:t>levenshtein(x,y) = 0 if x = y. (</a:t>
            </a:r>
            <a:r>
              <a:rPr lang="en-US" dirty="0">
                <a:solidFill>
                  <a:schemeClr val="accent6">
                    <a:lumMod val="75000"/>
                  </a:schemeClr>
                </a:solidFill>
              </a:rPr>
              <a:t>identical</a:t>
            </a:r>
            <a:r>
              <a:rPr lang="en-US" dirty="0"/>
              <a:t>)</a:t>
            </a:r>
          </a:p>
          <a:p>
            <a:pPr marL="990600" lvl="1" indent="-533400">
              <a:buFont typeface="Monotype Sorts" pitchFamily="2" charset="2"/>
              <a:buAutoNum type="arabicPeriod"/>
              <a:defRPr/>
            </a:pPr>
            <a:r>
              <a:rPr lang="en-US" dirty="0"/>
              <a:t>If y is empty :levenshtein(x,y) = length of (x) </a:t>
            </a:r>
          </a:p>
        </p:txBody>
      </p:sp>
    </p:spTree>
    <p:extLst>
      <p:ext uri="{BB962C8B-B14F-4D97-AF65-F5344CB8AC3E}">
        <p14:creationId xmlns:p14="http://schemas.microsoft.com/office/powerpoint/2010/main" val="423598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E192-E26E-524E-38EF-72BA99B13831}"/>
              </a:ext>
            </a:extLst>
          </p:cNvPr>
          <p:cNvSpPr>
            <a:spLocks noGrp="1"/>
          </p:cNvSpPr>
          <p:nvPr>
            <p:ph type="title"/>
          </p:nvPr>
        </p:nvSpPr>
        <p:spPr/>
        <p:txBody>
          <a:bodyPr/>
          <a:lstStyle/>
          <a:p>
            <a:r>
              <a:rPr lang="en-US" dirty="0"/>
              <a:t>Levenshtein Distance algorithm </a:t>
            </a:r>
          </a:p>
        </p:txBody>
      </p:sp>
      <p:pic>
        <p:nvPicPr>
          <p:cNvPr id="6" name="Picture Placeholder 5">
            <a:extLst>
              <a:ext uri="{FF2B5EF4-FFF2-40B4-BE49-F238E27FC236}">
                <a16:creationId xmlns:a16="http://schemas.microsoft.com/office/drawing/2014/main" id="{602FA44F-B2BE-775B-DEDD-B5504C00D2E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5813" r="25813"/>
          <a:stretch/>
        </p:blipFill>
        <p:spPr>
          <a:prstGeom prst="roundRect">
            <a:avLst>
              <a:gd name="adj" fmla="val 253"/>
            </a:avLst>
          </a:prstGeom>
        </p:spPr>
      </p:pic>
      <p:sp>
        <p:nvSpPr>
          <p:cNvPr id="4" name="Text Placeholder 3">
            <a:extLst>
              <a:ext uri="{FF2B5EF4-FFF2-40B4-BE49-F238E27FC236}">
                <a16:creationId xmlns:a16="http://schemas.microsoft.com/office/drawing/2014/main" id="{240F0E22-18A0-0123-3319-ACF3384EB3A9}"/>
              </a:ext>
            </a:extLst>
          </p:cNvPr>
          <p:cNvSpPr>
            <a:spLocks noGrp="1"/>
          </p:cNvSpPr>
          <p:nvPr>
            <p:ph type="body" sz="half" idx="2"/>
          </p:nvPr>
        </p:nvSpPr>
        <p:spPr/>
        <p:txBody>
          <a:bodyPr/>
          <a:lstStyle/>
          <a:p>
            <a:r>
              <a:rPr lang="en-US" dirty="0"/>
              <a:t>Levenshtein Distance is a function that take two strings and returns a real number</a:t>
            </a:r>
          </a:p>
        </p:txBody>
      </p:sp>
    </p:spTree>
    <p:extLst>
      <p:ext uri="{BB962C8B-B14F-4D97-AF65-F5344CB8AC3E}">
        <p14:creationId xmlns:p14="http://schemas.microsoft.com/office/powerpoint/2010/main" val="23188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F70A-D0B8-B796-16EE-9B58D9D189D9}"/>
              </a:ext>
            </a:extLst>
          </p:cNvPr>
          <p:cNvSpPr>
            <a:spLocks noGrp="1"/>
          </p:cNvSpPr>
          <p:nvPr>
            <p:ph type="title"/>
          </p:nvPr>
        </p:nvSpPr>
        <p:spPr/>
        <p:txBody>
          <a:bodyPr/>
          <a:lstStyle/>
          <a:p>
            <a:r>
              <a:rPr lang="en-US" dirty="0"/>
              <a:t>How Levenshtein Distance works ?</a:t>
            </a:r>
          </a:p>
        </p:txBody>
      </p:sp>
      <p:sp>
        <p:nvSpPr>
          <p:cNvPr id="3" name="Content Placeholder 2">
            <a:extLst>
              <a:ext uri="{FF2B5EF4-FFF2-40B4-BE49-F238E27FC236}">
                <a16:creationId xmlns:a16="http://schemas.microsoft.com/office/drawing/2014/main" id="{03E45F1D-990E-31A2-9DF6-01D7DBC56A43}"/>
              </a:ext>
            </a:extLst>
          </p:cNvPr>
          <p:cNvSpPr>
            <a:spLocks noGrp="1"/>
          </p:cNvSpPr>
          <p:nvPr>
            <p:ph idx="1"/>
          </p:nvPr>
        </p:nvSpPr>
        <p:spPr>
          <a:xfrm>
            <a:off x="1141413" y="2666999"/>
            <a:ext cx="9905998" cy="3360577"/>
          </a:xfrm>
        </p:spPr>
        <p:txBody>
          <a:bodyPr>
            <a:normAutofit fontScale="70000" lnSpcReduction="20000"/>
          </a:bodyPr>
          <a:lstStyle/>
          <a:p>
            <a:pPr marL="0" indent="0">
              <a:buNone/>
            </a:pPr>
            <a:r>
              <a:rPr lang="en-US" sz="2400" dirty="0"/>
              <a:t>calculates the distance between two words and returns a number representing how similar the words are. The number represents the total number of edits required to transform one word into another. There are three ways by which the editing can be done:</a:t>
            </a:r>
          </a:p>
          <a:p>
            <a:r>
              <a:rPr lang="en-US" b="1" dirty="0"/>
              <a:t>Insertion</a:t>
            </a:r>
            <a:r>
              <a:rPr lang="en-US" dirty="0"/>
              <a:t> A new character can be inserted anywhere in the given string. Example: A: "</a:t>
            </a:r>
            <a:r>
              <a:rPr lang="en-US" dirty="0" err="1"/>
              <a:t>helo</a:t>
            </a:r>
            <a:r>
              <a:rPr lang="en-US" dirty="0"/>
              <a:t>" B: "hello" We can insert the character 'l' at position 4 in string A to get string B.</a:t>
            </a:r>
          </a:p>
          <a:p>
            <a:r>
              <a:rPr lang="en-US" b="1" dirty="0"/>
              <a:t>Deletion</a:t>
            </a:r>
            <a:r>
              <a:rPr lang="en-US" dirty="0"/>
              <a:t> A character can be deleted from anywhere in the given string. Example A: "</a:t>
            </a:r>
            <a:r>
              <a:rPr lang="en-US" dirty="0" err="1"/>
              <a:t>helloo</a:t>
            </a:r>
            <a:r>
              <a:rPr lang="en-US" dirty="0"/>
              <a:t>" B: "hello" We can delete a character at position 6 in string A to get string B.</a:t>
            </a:r>
          </a:p>
          <a:p>
            <a:r>
              <a:rPr lang="en-US" b="1" dirty="0"/>
              <a:t>Replacement</a:t>
            </a:r>
            <a:r>
              <a:rPr lang="en-US" dirty="0"/>
              <a:t> A character can be replaced with the other character. Example A: "</a:t>
            </a:r>
            <a:r>
              <a:rPr lang="en-US" dirty="0" err="1"/>
              <a:t>hella</a:t>
            </a:r>
            <a:r>
              <a:rPr lang="en-US" dirty="0"/>
              <a:t>" B: "hello" We replace the character 'a' with 'o' at position 5 in string A to get the string B.</a:t>
            </a:r>
          </a:p>
          <a:p>
            <a:pPr marL="0" indent="0">
              <a:buNone/>
            </a:pPr>
            <a:r>
              <a:rPr lang="en-US" sz="2400" dirty="0"/>
              <a:t>Each of these operations adds 1 to the edit distance.</a:t>
            </a:r>
          </a:p>
        </p:txBody>
      </p:sp>
    </p:spTree>
    <p:extLst>
      <p:ext uri="{BB962C8B-B14F-4D97-AF65-F5344CB8AC3E}">
        <p14:creationId xmlns:p14="http://schemas.microsoft.com/office/powerpoint/2010/main" val="7563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0E3E-325D-20ED-2840-0059A8FB14D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D97B44A-A6E5-C853-8925-5BCF2910EB32}"/>
              </a:ext>
            </a:extLst>
          </p:cNvPr>
          <p:cNvSpPr>
            <a:spLocks noGrp="1"/>
          </p:cNvSpPr>
          <p:nvPr>
            <p:ph idx="1"/>
          </p:nvPr>
        </p:nvSpPr>
        <p:spPr/>
        <p:txBody>
          <a:bodyPr>
            <a:normAutofit lnSpcReduction="10000"/>
          </a:bodyPr>
          <a:lstStyle/>
          <a:p>
            <a:pPr marL="0" indent="0">
              <a:buNone/>
            </a:pPr>
            <a:r>
              <a:rPr lang="en-US" dirty="0"/>
              <a:t>Consider two input strings A and B of length n and m respectively, containing lowercase English letters only. The problem is to find the Levenshtein distance between A and B using the following edits:</a:t>
            </a:r>
          </a:p>
          <a:p>
            <a:r>
              <a:rPr lang="en-US" b="1" dirty="0"/>
              <a:t>Insert</a:t>
            </a:r>
            <a:r>
              <a:rPr lang="en-US" dirty="0"/>
              <a:t> a character in A</a:t>
            </a:r>
          </a:p>
          <a:p>
            <a:r>
              <a:rPr lang="en-US" b="1" dirty="0"/>
              <a:t>Delete</a:t>
            </a:r>
            <a:r>
              <a:rPr lang="en-US" dirty="0"/>
              <a:t> a character from A</a:t>
            </a:r>
          </a:p>
          <a:p>
            <a:r>
              <a:rPr lang="en-US" b="1" dirty="0"/>
              <a:t>Replace</a:t>
            </a:r>
            <a:r>
              <a:rPr lang="en-US" dirty="0"/>
              <a:t> a character in A with any other character.</a:t>
            </a:r>
          </a:p>
          <a:p>
            <a:pPr marL="0" indent="0">
              <a:buNone/>
            </a:pPr>
            <a:r>
              <a:rPr lang="en-US" dirty="0">
                <a:solidFill>
                  <a:srgbClr val="FF0000"/>
                </a:solidFill>
              </a:rPr>
              <a:t>Note:</a:t>
            </a:r>
            <a:r>
              <a:rPr lang="en-US" dirty="0"/>
              <a:t> The cost of each operation is 1.</a:t>
            </a:r>
          </a:p>
        </p:txBody>
      </p:sp>
    </p:spTree>
    <p:extLst>
      <p:ext uri="{BB962C8B-B14F-4D97-AF65-F5344CB8AC3E}">
        <p14:creationId xmlns:p14="http://schemas.microsoft.com/office/powerpoint/2010/main" val="452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741B-69AA-6F40-D451-7EFBACF2282A}"/>
              </a:ext>
            </a:extLst>
          </p:cNvPr>
          <p:cNvSpPr>
            <a:spLocks noGrp="1"/>
          </p:cNvSpPr>
          <p:nvPr>
            <p:ph type="title"/>
          </p:nvPr>
        </p:nvSpPr>
        <p:spPr/>
        <p:txBody>
          <a:bodyPr/>
          <a:lstStyle/>
          <a:p>
            <a:r>
              <a:rPr lang="en-US" dirty="0"/>
              <a:t>Algorithm (Using sub-subproblems)</a:t>
            </a:r>
          </a:p>
        </p:txBody>
      </p:sp>
      <p:sp>
        <p:nvSpPr>
          <p:cNvPr id="3" name="Content Placeholder 2">
            <a:extLst>
              <a:ext uri="{FF2B5EF4-FFF2-40B4-BE49-F238E27FC236}">
                <a16:creationId xmlns:a16="http://schemas.microsoft.com/office/drawing/2014/main" id="{A09160C8-3470-DA7C-8962-1363C4406A55}"/>
              </a:ext>
            </a:extLst>
          </p:cNvPr>
          <p:cNvSpPr>
            <a:spLocks noGrp="1"/>
          </p:cNvSpPr>
          <p:nvPr>
            <p:ph idx="1"/>
          </p:nvPr>
        </p:nvSpPr>
        <p:spPr>
          <a:xfrm>
            <a:off x="1141413" y="2202025"/>
            <a:ext cx="9905998" cy="4432040"/>
          </a:xfrm>
        </p:spPr>
        <p:txBody>
          <a:bodyPr>
            <a:normAutofit fontScale="40000" lnSpcReduction="20000"/>
          </a:bodyPr>
          <a:lstStyle/>
          <a:p>
            <a:pPr marL="0" indent="0">
              <a:buNone/>
            </a:pPr>
            <a:r>
              <a:rPr lang="en-US" sz="4200" dirty="0"/>
              <a:t>Levenshtein distance between two strings can be found using dynamic programming. The algorithm exhibits the property of overlapping subproblems.</a:t>
            </a:r>
          </a:p>
          <a:p>
            <a:pPr marL="0" indent="0">
              <a:buNone/>
            </a:pPr>
            <a:r>
              <a:rPr lang="en-US" sz="4200" dirty="0"/>
              <a:t>Consider the strings A and B.</a:t>
            </a:r>
          </a:p>
          <a:p>
            <a:r>
              <a:rPr lang="en-US" sz="2900" b="1" dirty="0"/>
              <a:t>Case 1: </a:t>
            </a:r>
            <a:r>
              <a:rPr lang="en-US" sz="2900" dirty="0"/>
              <a:t>A[1]=B[1]. In this case, we can skip the first position and the edit distance of the whole problem is equal to the edit distance of A[2:n] and B[2:m]. Here S[I : j] means substring of S from position </a:t>
            </a:r>
            <a:r>
              <a:rPr lang="en-US" sz="2900" dirty="0" err="1"/>
              <a:t>i</a:t>
            </a:r>
            <a:r>
              <a:rPr lang="en-US" sz="2900" dirty="0"/>
              <a:t> to position j.</a:t>
            </a:r>
          </a:p>
          <a:p>
            <a:r>
              <a:rPr lang="en-US" sz="2900" b="1" dirty="0"/>
              <a:t>Case 2: </a:t>
            </a:r>
            <a:r>
              <a:rPr lang="en-US" sz="2900" dirty="0"/>
              <a:t>A[1]≠B[1]. In this case, we will use the three operations mentioned above to find the edit distance.</a:t>
            </a:r>
          </a:p>
          <a:p>
            <a:pPr marL="742950" lvl="2"/>
            <a:r>
              <a:rPr lang="en-US" sz="2700" b="1" dirty="0"/>
              <a:t>Insert</a:t>
            </a:r>
            <a:r>
              <a:rPr lang="en-US" sz="2700" dirty="0"/>
              <a:t> </a:t>
            </a:r>
            <a:r>
              <a:rPr lang="en-US" sz="2700" b="1" dirty="0"/>
              <a:t>B[1] in A: </a:t>
            </a:r>
            <a:r>
              <a:rPr lang="en-US" sz="2700" dirty="0"/>
              <a:t>The edit distance is equal to 1 + the edit distance of A[1:n] and B[2:m]. This is because the first character in B matches the newly added first character in A.</a:t>
            </a:r>
          </a:p>
          <a:p>
            <a:pPr marL="742950" lvl="2"/>
            <a:r>
              <a:rPr lang="en-US" sz="2700" b="1" dirty="0"/>
              <a:t>Delete A[1]:</a:t>
            </a:r>
            <a:r>
              <a:rPr lang="en-US" sz="2700" dirty="0"/>
              <a:t> The edit distance is equal to 1 + the edit distance of A[2:n] and B[1:m]. This is because we have simply deleted the first character in A. The characters left in both strings will contribute to the edit distance of the whole problem.</a:t>
            </a:r>
          </a:p>
          <a:p>
            <a:pPr marL="742950" lvl="2"/>
            <a:r>
              <a:rPr lang="en-US" sz="2700" b="1" dirty="0"/>
              <a:t>Replace A[1] with B[1]: </a:t>
            </a:r>
            <a:r>
              <a:rPr lang="en-US" sz="2700" dirty="0"/>
              <a:t>The edit distance will be equal to 1 + the edit distance of A[2:n] and B[2:m]. The edit distance will be the minimum cost of inserting, deleting, or replacing the characters in A to get the string B.</a:t>
            </a:r>
          </a:p>
          <a:p>
            <a:pPr marL="0" indent="0">
              <a:buNone/>
            </a:pPr>
            <a:r>
              <a:rPr lang="en-US" sz="4200" dirty="0"/>
              <a:t>The general idea of the algorithm is to transform the prefix of string A[1:i] equal to the prefix of string B[1:j] using the minimum number of insert, delete and replace operations. At every mismatch, we need to apply the three types of edit and choose the operation that minimizes the overall edit distance of the problem.</a:t>
            </a:r>
          </a:p>
        </p:txBody>
      </p:sp>
    </p:spTree>
    <p:extLst>
      <p:ext uri="{BB962C8B-B14F-4D97-AF65-F5344CB8AC3E}">
        <p14:creationId xmlns:p14="http://schemas.microsoft.com/office/powerpoint/2010/main" val="31742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5A1F-96DD-BDDD-62AB-D34CBDABDA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E27212F-BE8B-29E1-17B4-141159AB63FF}"/>
              </a:ext>
            </a:extLst>
          </p:cNvPr>
          <p:cNvSpPr>
            <a:spLocks noGrp="1"/>
          </p:cNvSpPr>
          <p:nvPr>
            <p:ph idx="1"/>
          </p:nvPr>
        </p:nvSpPr>
        <p:spPr>
          <a:xfrm>
            <a:off x="1141413" y="2192695"/>
            <a:ext cx="9905998" cy="4273420"/>
          </a:xfrm>
        </p:spPr>
        <p:txBody>
          <a:bodyPr>
            <a:normAutofit/>
          </a:bodyPr>
          <a:lstStyle/>
          <a:p>
            <a:pPr marL="0" indent="0">
              <a:lnSpc>
                <a:spcPct val="90000"/>
              </a:lnSpc>
              <a:buNone/>
            </a:pPr>
            <a:r>
              <a:rPr lang="en-US" sz="2200" dirty="0"/>
              <a:t>Let us consider an example where A = "gate" and B = "goat". To calculate the Levenshtein distance, we will use the above approach.</a:t>
            </a:r>
          </a:p>
          <a:p>
            <a:pPr>
              <a:lnSpc>
                <a:spcPct val="90000"/>
              </a:lnSpc>
            </a:pPr>
            <a:r>
              <a:rPr lang="en-US" sz="1500" b="1" dirty="0"/>
              <a:t>Since [1]A[1]=B[1]:</a:t>
            </a:r>
            <a:r>
              <a:rPr lang="en-US" sz="1500" dirty="0"/>
              <a:t> we simply move to the next character.</a:t>
            </a:r>
          </a:p>
          <a:p>
            <a:pPr>
              <a:lnSpc>
                <a:spcPct val="90000"/>
              </a:lnSpc>
            </a:pPr>
            <a:r>
              <a:rPr lang="en-US" sz="1500" b="1" dirty="0"/>
              <a:t>Since A[2]≠B[2]: </a:t>
            </a:r>
            <a:r>
              <a:rPr lang="en-US" sz="1500" dirty="0"/>
              <a:t>we have three choice. If we perform:</a:t>
            </a:r>
          </a:p>
          <a:p>
            <a:pPr marL="742950" lvl="2">
              <a:lnSpc>
                <a:spcPct val="90000"/>
              </a:lnSpc>
            </a:pPr>
            <a:r>
              <a:rPr lang="en-US" sz="1300" b="1" dirty="0"/>
              <a:t>Insert: </a:t>
            </a:r>
            <a:r>
              <a:rPr lang="en-US" sz="1300" dirty="0"/>
              <a:t>We get A = "</a:t>
            </a:r>
            <a:r>
              <a:rPr lang="en-US" sz="1300" dirty="0" err="1"/>
              <a:t>goate</a:t>
            </a:r>
            <a:r>
              <a:rPr lang="en-US" sz="1300" dirty="0"/>
              <a:t>" and B = "goat".</a:t>
            </a:r>
          </a:p>
          <a:p>
            <a:pPr marL="742950" lvl="2">
              <a:lnSpc>
                <a:spcPct val="90000"/>
              </a:lnSpc>
            </a:pPr>
            <a:r>
              <a:rPr lang="en-US" sz="1300" b="1" dirty="0"/>
              <a:t>Delete: </a:t>
            </a:r>
            <a:r>
              <a:rPr lang="en-US" sz="1300" dirty="0"/>
              <a:t>We get A = "</a:t>
            </a:r>
            <a:r>
              <a:rPr lang="en-US" sz="1300" dirty="0" err="1"/>
              <a:t>gte</a:t>
            </a:r>
            <a:r>
              <a:rPr lang="en-US" sz="1300" dirty="0"/>
              <a:t>" and B = "goat".</a:t>
            </a:r>
          </a:p>
          <a:p>
            <a:pPr marL="742950" lvl="2">
              <a:lnSpc>
                <a:spcPct val="90000"/>
              </a:lnSpc>
            </a:pPr>
            <a:r>
              <a:rPr lang="en-US" sz="1300" b="1" dirty="0"/>
              <a:t>Replace: </a:t>
            </a:r>
            <a:r>
              <a:rPr lang="en-US" sz="1300" dirty="0"/>
              <a:t>We get A = "</a:t>
            </a:r>
            <a:r>
              <a:rPr lang="en-US" sz="1300" dirty="0" err="1"/>
              <a:t>gote</a:t>
            </a:r>
            <a:r>
              <a:rPr lang="en-US" sz="1300" dirty="0"/>
              <a:t>" and B = "goat".</a:t>
            </a:r>
          </a:p>
          <a:p>
            <a:pPr marL="0" indent="0">
              <a:lnSpc>
                <a:spcPct val="80000"/>
              </a:lnSpc>
              <a:buNone/>
            </a:pPr>
            <a:r>
              <a:rPr lang="en-US" dirty="0"/>
              <a:t>Now if we look at the choice where we insert an element, we see that deleting the last character from A = "</a:t>
            </a:r>
            <a:r>
              <a:rPr lang="en-US" dirty="0" err="1"/>
              <a:t>goate</a:t>
            </a:r>
            <a:r>
              <a:rPr lang="en-US" dirty="0"/>
              <a:t>" will transform it into the string B. Hence in this case the edit distance will be 2. In the rest cases, we see that the number of operations will be more, so we take the minimum of the three cases. Edit Distance of A = "gate" and B = "goat" is 2.</a:t>
            </a:r>
          </a:p>
          <a:p>
            <a:pPr marL="0" indent="0">
              <a:buNone/>
            </a:pPr>
            <a:endParaRPr lang="en-US" dirty="0"/>
          </a:p>
        </p:txBody>
      </p:sp>
    </p:spTree>
    <p:extLst>
      <p:ext uri="{BB962C8B-B14F-4D97-AF65-F5344CB8AC3E}">
        <p14:creationId xmlns:p14="http://schemas.microsoft.com/office/powerpoint/2010/main" val="1851624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دارة">
  <a:themeElements>
    <a:clrScheme name="دارة">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دارة">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دارة">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دارة</Template>
  <TotalTime>382</TotalTime>
  <Words>1470</Words>
  <Application>Microsoft Office PowerPoint</Application>
  <PresentationFormat>شاشة عريضة</PresentationFormat>
  <Paragraphs>77</Paragraphs>
  <Slides>18</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18</vt:i4>
      </vt:variant>
    </vt:vector>
  </HeadingPairs>
  <TitlesOfParts>
    <vt:vector size="23" baseType="lpstr">
      <vt:lpstr>__Source_Sans_Pro_fea366</vt:lpstr>
      <vt:lpstr>Arial</vt:lpstr>
      <vt:lpstr>Monotype Sorts</vt:lpstr>
      <vt:lpstr>Tw Cen MT</vt:lpstr>
      <vt:lpstr>دارة</vt:lpstr>
      <vt:lpstr>Levenshtein Distance</vt:lpstr>
      <vt:lpstr>What is Levenshtein Distance?</vt:lpstr>
      <vt:lpstr>Overview</vt:lpstr>
      <vt:lpstr>Levenshtein Distance is a Distance Metric</vt:lpstr>
      <vt:lpstr>Levenshtein Distance algorithm </vt:lpstr>
      <vt:lpstr>How Levenshtein Distance works ?</vt:lpstr>
      <vt:lpstr>Problem Statement</vt:lpstr>
      <vt:lpstr>Algorithm (Using sub-subproblems)</vt:lpstr>
      <vt:lpstr>Example</vt:lpstr>
      <vt:lpstr>Example Using a Matrix</vt:lpstr>
      <vt:lpstr>cont</vt:lpstr>
      <vt:lpstr>cont</vt:lpstr>
      <vt:lpstr>cont</vt:lpstr>
      <vt:lpstr>cont</vt:lpstr>
      <vt:lpstr>cont</vt:lpstr>
      <vt:lpstr>cont</vt:lpstr>
      <vt:lpstr>Advantages and disadvantages.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Levenshtein Distance</dc:title>
  <dc:creator>pc</dc:creator>
  <cp:lastModifiedBy>abdulmumin rashed</cp:lastModifiedBy>
  <cp:revision>4</cp:revision>
  <dcterms:created xsi:type="dcterms:W3CDTF">2024-02-13T17:37:23Z</dcterms:created>
  <dcterms:modified xsi:type="dcterms:W3CDTF">2024-02-14T00:05:48Z</dcterms:modified>
</cp:coreProperties>
</file>