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2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98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3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69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3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2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1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7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4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3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5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77B9-14CC-48FC-8D1E-0F0CFE0284E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6CB4DB-AE6B-4428-A80A-CF8063A95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0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9553D6-B58D-E1D5-6B7A-7873AEDE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70" y="580103"/>
            <a:ext cx="3504066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AB7B11-F1C4-DF80-1934-1C342A481537}"/>
              </a:ext>
            </a:extLst>
          </p:cNvPr>
          <p:cNvSpPr txBox="1"/>
          <p:nvPr/>
        </p:nvSpPr>
        <p:spPr>
          <a:xfrm>
            <a:off x="3975258" y="4277034"/>
            <a:ext cx="313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pperplate Gothic Bold" panose="020E0705020206020404" pitchFamily="34" charset="0"/>
              </a:rPr>
              <a:t>SQL PROJECT</a:t>
            </a:r>
            <a:endParaRPr lang="en-IN" sz="2400" b="1" dirty="0">
              <a:latin typeface="Copperplate Gothic Bold" panose="020E07050202060204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46781-2613-8DA9-DD67-D2AEEA19643C}"/>
              </a:ext>
            </a:extLst>
          </p:cNvPr>
          <p:cNvSpPr txBox="1"/>
          <p:nvPr/>
        </p:nvSpPr>
        <p:spPr>
          <a:xfrm>
            <a:off x="1677798" y="5006630"/>
            <a:ext cx="759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pperplate Gothic Bold" panose="020E0705020206020404" pitchFamily="34" charset="0"/>
              </a:rPr>
              <a:t>FINANCE AND SUPPLY CHAIN ANALYTICS AT ATLIQ HARDWARE</a:t>
            </a:r>
            <a:endParaRPr lang="en-IN" sz="1600" b="1" dirty="0">
              <a:latin typeface="Copperplate Gothic Bold" panose="020E07050202060204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F6154-B691-0C05-0CD6-7D77E2362749}"/>
              </a:ext>
            </a:extLst>
          </p:cNvPr>
          <p:cNvSpPr txBox="1"/>
          <p:nvPr/>
        </p:nvSpPr>
        <p:spPr>
          <a:xfrm>
            <a:off x="154700" y="6111878"/>
            <a:ext cx="170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pperplate Gothic Bold" panose="020E0705020206020404" pitchFamily="34" charset="0"/>
              </a:rPr>
              <a:t>PRESENTED BY</a:t>
            </a:r>
            <a:br>
              <a:rPr lang="en-US" sz="1200" b="1" dirty="0">
                <a:latin typeface="Copperplate Gothic Bold" panose="020E0705020206020404" pitchFamily="34" charset="0"/>
              </a:rPr>
            </a:br>
            <a:r>
              <a:rPr lang="en-US" sz="1200" b="1" dirty="0">
                <a:latin typeface="Copperplate Gothic Bold" panose="020E0705020206020404" pitchFamily="34" charset="0"/>
              </a:rPr>
              <a:t>ABDUL NAAFAY</a:t>
            </a:r>
            <a:endParaRPr lang="en-IN" sz="1200" b="1" dirty="0">
              <a:latin typeface="Copperplate Gothic Bold" panose="020E07050202060204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3511-D5E9-54FA-13AA-60E0913FB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38BBC-4428-16B4-DE85-86A4F02A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E36702-8BEA-11ED-7BA4-DD4F2E2A2D9A}"/>
              </a:ext>
            </a:extLst>
          </p:cNvPr>
          <p:cNvSpPr/>
          <p:nvPr/>
        </p:nvSpPr>
        <p:spPr>
          <a:xfrm>
            <a:off x="939568" y="316525"/>
            <a:ext cx="8456102" cy="484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B490-3FEB-6949-FDF8-0CD4C010D710}"/>
              </a:ext>
            </a:extLst>
          </p:cNvPr>
          <p:cNvSpPr txBox="1"/>
          <p:nvPr/>
        </p:nvSpPr>
        <p:spPr>
          <a:xfrm>
            <a:off x="880844" y="359521"/>
            <a:ext cx="851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net sales % report of customers in different region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18F28-036C-D916-7178-96C01551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8" y="1090851"/>
            <a:ext cx="7868872" cy="2289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14763-2719-860C-380A-5BA27D645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8" y="3669855"/>
            <a:ext cx="5424761" cy="30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5B2D6-7618-61F0-4B86-32A1869E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C688E0-E85A-2696-0975-22FB92253EF5}"/>
              </a:ext>
            </a:extLst>
          </p:cNvPr>
          <p:cNvSpPr/>
          <p:nvPr/>
        </p:nvSpPr>
        <p:spPr>
          <a:xfrm>
            <a:off x="846605" y="712311"/>
            <a:ext cx="3201798" cy="7570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A8169-286B-A85A-BEA7-BF3D9214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932" y="800801"/>
            <a:ext cx="592802" cy="58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E52E8-75EC-5C14-914B-3E93B88318C2}"/>
              </a:ext>
            </a:extLst>
          </p:cNvPr>
          <p:cNvSpPr txBox="1"/>
          <p:nvPr/>
        </p:nvSpPr>
        <p:spPr>
          <a:xfrm>
            <a:off x="1829235" y="890797"/>
            <a:ext cx="186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pperplate Gothic Bold" panose="020E0705020206020404" pitchFamily="34" charset="0"/>
              </a:rPr>
              <a:t>Conclusion</a:t>
            </a:r>
            <a:endParaRPr lang="en-IN" sz="2000" dirty="0">
              <a:latin typeface="Copperplate Gothic Bold" panose="020E0705020206020404" pitchFamily="34" charset="0"/>
            </a:endParaRPr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7F3F4EDF-5F7F-D052-9B4D-187138B2D701}"/>
              </a:ext>
            </a:extLst>
          </p:cNvPr>
          <p:cNvSpPr/>
          <p:nvPr/>
        </p:nvSpPr>
        <p:spPr>
          <a:xfrm>
            <a:off x="1075932" y="2011855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5743B-D97E-2112-7E73-ACC5B613014B}"/>
              </a:ext>
            </a:extLst>
          </p:cNvPr>
          <p:cNvSpPr txBox="1"/>
          <p:nvPr/>
        </p:nvSpPr>
        <p:spPr>
          <a:xfrm>
            <a:off x="1523002" y="1992190"/>
            <a:ext cx="498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AtliQ Hardware achieved record sales in 2022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7F5B3629-740E-F3BB-EE6A-B34938C899A0}"/>
              </a:ext>
            </a:extLst>
          </p:cNvPr>
          <p:cNvSpPr/>
          <p:nvPr/>
        </p:nvSpPr>
        <p:spPr>
          <a:xfrm>
            <a:off x="1075932" y="3007092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C9119-23A6-D587-626C-70C61BB25533}"/>
              </a:ext>
            </a:extLst>
          </p:cNvPr>
          <p:cNvSpPr txBox="1"/>
          <p:nvPr/>
        </p:nvSpPr>
        <p:spPr>
          <a:xfrm>
            <a:off x="1523002" y="2987427"/>
            <a:ext cx="637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India was the largest market in 2021 with sales of $210.67M.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89BC6A49-4A6B-7DD8-8A13-FAE5DFA7A1A0}"/>
              </a:ext>
            </a:extLst>
          </p:cNvPr>
          <p:cNvSpPr/>
          <p:nvPr/>
        </p:nvSpPr>
        <p:spPr>
          <a:xfrm>
            <a:off x="1075932" y="3948005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AAC0D-7B2E-8DE3-8438-0971B9B40883}"/>
              </a:ext>
            </a:extLst>
          </p:cNvPr>
          <p:cNvSpPr txBox="1"/>
          <p:nvPr/>
        </p:nvSpPr>
        <p:spPr>
          <a:xfrm>
            <a:off x="1523001" y="3928340"/>
            <a:ext cx="663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Amazon generated the highest net sales in 2021 with $109.03M.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4" name="Star: 4 Points 13">
            <a:extLst>
              <a:ext uri="{FF2B5EF4-FFF2-40B4-BE49-F238E27FC236}">
                <a16:creationId xmlns:a16="http://schemas.microsoft.com/office/drawing/2014/main" id="{CD9CA8BF-71CB-8246-CD90-FA6126211632}"/>
              </a:ext>
            </a:extLst>
          </p:cNvPr>
          <p:cNvSpPr/>
          <p:nvPr/>
        </p:nvSpPr>
        <p:spPr>
          <a:xfrm>
            <a:off x="1075932" y="4888918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8F09A-0EB5-6DEA-4A29-A2DE71867794}"/>
              </a:ext>
            </a:extLst>
          </p:cNvPr>
          <p:cNvSpPr txBox="1"/>
          <p:nvPr/>
        </p:nvSpPr>
        <p:spPr>
          <a:xfrm>
            <a:off x="1523001" y="4869253"/>
            <a:ext cx="820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The AQ BZ All-in-one was the top-selling product in 2021 with sales of $33.75M.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1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0CFE3-2ECB-34C1-8B4D-A78A2D14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69202-F3C0-2A5A-D098-7DDD8E0D2A9B}"/>
              </a:ext>
            </a:extLst>
          </p:cNvPr>
          <p:cNvSpPr/>
          <p:nvPr/>
        </p:nvSpPr>
        <p:spPr>
          <a:xfrm>
            <a:off x="2499919" y="2642532"/>
            <a:ext cx="5436066" cy="979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5B828-D861-C52B-B0A2-49E081B6862E}"/>
              </a:ext>
            </a:extLst>
          </p:cNvPr>
          <p:cNvSpPr txBox="1"/>
          <p:nvPr/>
        </p:nvSpPr>
        <p:spPr>
          <a:xfrm>
            <a:off x="2541863" y="2901406"/>
            <a:ext cx="53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pperplate Gothic Bold" panose="020E0705020206020404" pitchFamily="34" charset="0"/>
              </a:rPr>
              <a:t>Thank You and have a nice day</a:t>
            </a:r>
            <a:endParaRPr lang="en-IN" sz="24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F329A1-07A3-4E78-0241-06645D870D50}"/>
              </a:ext>
            </a:extLst>
          </p:cNvPr>
          <p:cNvSpPr/>
          <p:nvPr/>
        </p:nvSpPr>
        <p:spPr>
          <a:xfrm>
            <a:off x="1219200" y="580103"/>
            <a:ext cx="4414684" cy="7570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8145C-6C92-314C-ED0A-4DED5904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8527" y="668593"/>
            <a:ext cx="592802" cy="580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AB477-7EB5-4DEC-FD58-A55895750AF5}"/>
              </a:ext>
            </a:extLst>
          </p:cNvPr>
          <p:cNvSpPr txBox="1"/>
          <p:nvPr/>
        </p:nvSpPr>
        <p:spPr>
          <a:xfrm>
            <a:off x="2201830" y="758589"/>
            <a:ext cx="308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pperplate Gothic Bold" panose="020E0705020206020404" pitchFamily="34" charset="0"/>
              </a:rPr>
              <a:t>Table Of Contents</a:t>
            </a:r>
            <a:endParaRPr lang="en-IN" sz="2000" dirty="0">
              <a:latin typeface="Copperplate Gothic Bold" panose="020E0705020206020404" pitchFamily="34" charset="0"/>
            </a:endParaRPr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D77BCBC6-145A-8738-A628-E59E7748DF09}"/>
              </a:ext>
            </a:extLst>
          </p:cNvPr>
          <p:cNvSpPr/>
          <p:nvPr/>
        </p:nvSpPr>
        <p:spPr>
          <a:xfrm>
            <a:off x="1398770" y="1975765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EDD2E-0E2E-DB8D-7F7B-EC79E58CC23A}"/>
              </a:ext>
            </a:extLst>
          </p:cNvPr>
          <p:cNvSpPr txBox="1"/>
          <p:nvPr/>
        </p:nvSpPr>
        <p:spPr>
          <a:xfrm>
            <a:off x="1845840" y="1956100"/>
            <a:ext cx="275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About AtliQ HARDWARE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5941DD3F-367E-7AF0-9A48-0728CB7EB4F8}"/>
              </a:ext>
            </a:extLst>
          </p:cNvPr>
          <p:cNvSpPr/>
          <p:nvPr/>
        </p:nvSpPr>
        <p:spPr>
          <a:xfrm>
            <a:off x="1398770" y="2685693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9BF34-2A8E-28C9-A59B-131958832263}"/>
              </a:ext>
            </a:extLst>
          </p:cNvPr>
          <p:cNvSpPr txBox="1"/>
          <p:nvPr/>
        </p:nvSpPr>
        <p:spPr>
          <a:xfrm>
            <a:off x="1845840" y="2682716"/>
            <a:ext cx="275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Business Model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7" name="Star: 4 Points 16">
            <a:extLst>
              <a:ext uri="{FF2B5EF4-FFF2-40B4-BE49-F238E27FC236}">
                <a16:creationId xmlns:a16="http://schemas.microsoft.com/office/drawing/2014/main" id="{D20851E2-B04D-BD16-07E3-5F324B62D044}"/>
              </a:ext>
            </a:extLst>
          </p:cNvPr>
          <p:cNvSpPr/>
          <p:nvPr/>
        </p:nvSpPr>
        <p:spPr>
          <a:xfrm>
            <a:off x="1408602" y="3381324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29887-61BC-24A7-8CCF-E592C68D3625}"/>
              </a:ext>
            </a:extLst>
          </p:cNvPr>
          <p:cNvSpPr txBox="1"/>
          <p:nvPr/>
        </p:nvSpPr>
        <p:spPr>
          <a:xfrm>
            <a:off x="1845840" y="3378347"/>
            <a:ext cx="275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Problem Statement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CED9817-8AD1-7C3F-131E-198A5ED30F3E}"/>
              </a:ext>
            </a:extLst>
          </p:cNvPr>
          <p:cNvSpPr/>
          <p:nvPr/>
        </p:nvSpPr>
        <p:spPr>
          <a:xfrm>
            <a:off x="1408602" y="4114281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1F86A-6A49-02A4-707A-B927D63AE0BD}"/>
              </a:ext>
            </a:extLst>
          </p:cNvPr>
          <p:cNvSpPr txBox="1"/>
          <p:nvPr/>
        </p:nvSpPr>
        <p:spPr>
          <a:xfrm>
            <a:off x="1836008" y="4111304"/>
            <a:ext cx="275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Project Overview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397531BE-D746-6363-B982-9426C5024D53}"/>
              </a:ext>
            </a:extLst>
          </p:cNvPr>
          <p:cNvSpPr/>
          <p:nvPr/>
        </p:nvSpPr>
        <p:spPr>
          <a:xfrm>
            <a:off x="1418434" y="4850215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FCD3A-33C2-5A14-64FB-F74D677623F0}"/>
              </a:ext>
            </a:extLst>
          </p:cNvPr>
          <p:cNvSpPr txBox="1"/>
          <p:nvPr/>
        </p:nvSpPr>
        <p:spPr>
          <a:xfrm>
            <a:off x="1845840" y="4847238"/>
            <a:ext cx="275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Reports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3527F650-8F40-E8D8-B547-8986128CC12A}"/>
              </a:ext>
            </a:extLst>
          </p:cNvPr>
          <p:cNvSpPr/>
          <p:nvPr/>
        </p:nvSpPr>
        <p:spPr>
          <a:xfrm>
            <a:off x="1398769" y="5583172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15330-6F22-B162-5A48-6A13855C40EF}"/>
              </a:ext>
            </a:extLst>
          </p:cNvPr>
          <p:cNvSpPr txBox="1"/>
          <p:nvPr/>
        </p:nvSpPr>
        <p:spPr>
          <a:xfrm>
            <a:off x="1836008" y="5580195"/>
            <a:ext cx="275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Conclusion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8BA8E-2CCF-D20D-FD88-5396B6B84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76975-D864-3938-3ACB-62D8F2120CBC}"/>
              </a:ext>
            </a:extLst>
          </p:cNvPr>
          <p:cNvSpPr/>
          <p:nvPr/>
        </p:nvSpPr>
        <p:spPr>
          <a:xfrm>
            <a:off x="1307690" y="226141"/>
            <a:ext cx="7610168" cy="7570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3F0E9-8D1E-27B9-C688-AE7C6EE2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017" y="314631"/>
            <a:ext cx="592802" cy="580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08196-2686-1F3B-0517-D7C2B3B45D14}"/>
              </a:ext>
            </a:extLst>
          </p:cNvPr>
          <p:cNvSpPr txBox="1"/>
          <p:nvPr/>
        </p:nvSpPr>
        <p:spPr>
          <a:xfrm>
            <a:off x="2290320" y="404627"/>
            <a:ext cx="640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About AtliQ Hardware and its Business Model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8B9EB-8CED-BC1C-1A90-CDDFFBEF01D3}"/>
              </a:ext>
            </a:extLst>
          </p:cNvPr>
          <p:cNvSpPr/>
          <p:nvPr/>
        </p:nvSpPr>
        <p:spPr>
          <a:xfrm>
            <a:off x="1307690" y="1161712"/>
            <a:ext cx="7610168" cy="162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41CB0-FE1D-6376-C6F8-1882C4027972}"/>
              </a:ext>
            </a:extLst>
          </p:cNvPr>
          <p:cNvSpPr txBox="1"/>
          <p:nvPr/>
        </p:nvSpPr>
        <p:spPr>
          <a:xfrm>
            <a:off x="1440424" y="1248532"/>
            <a:ext cx="7320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AtliQ hardware is a distinguished global leader in electronics manufacturing, specializing in the production and distribution of an extensive range of high-quality hardware products. Our offerings include personal computers, printers, mouse, and a variety of other computer peripherals, serving the diverse needs of customers worldwide.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4CB0-63C2-E306-EF16-55886FA6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3038167"/>
            <a:ext cx="7610168" cy="3696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356C9-983C-145D-D470-F12022682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4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4E26ED-C498-C9D5-F597-5D06AED21DE6}"/>
              </a:ext>
            </a:extLst>
          </p:cNvPr>
          <p:cNvSpPr/>
          <p:nvPr/>
        </p:nvSpPr>
        <p:spPr>
          <a:xfrm>
            <a:off x="1406012" y="304800"/>
            <a:ext cx="6744929" cy="7570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9C6FE-19B5-8F71-51B1-9D6354F3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5339" y="393290"/>
            <a:ext cx="592802" cy="580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1C3F5-2875-A7A5-4810-13E57BBA1045}"/>
              </a:ext>
            </a:extLst>
          </p:cNvPr>
          <p:cNvSpPr txBox="1"/>
          <p:nvPr/>
        </p:nvSpPr>
        <p:spPr>
          <a:xfrm>
            <a:off x="2388642" y="483286"/>
            <a:ext cx="576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Problem Statement And Project Overview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8BCC8-933B-7B22-C472-95E9C1419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CCED53-014D-A7B0-A16C-D2584AB77491}"/>
              </a:ext>
            </a:extLst>
          </p:cNvPr>
          <p:cNvSpPr/>
          <p:nvPr/>
        </p:nvSpPr>
        <p:spPr>
          <a:xfrm>
            <a:off x="644014" y="2507226"/>
            <a:ext cx="2526891" cy="501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C7F02-E27D-B487-68F0-7C577E7676C4}"/>
              </a:ext>
            </a:extLst>
          </p:cNvPr>
          <p:cNvSpPr txBox="1"/>
          <p:nvPr/>
        </p:nvSpPr>
        <p:spPr>
          <a:xfrm>
            <a:off x="762002" y="2604059"/>
            <a:ext cx="230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pperplate Gothic Bold" panose="020E0705020206020404" pitchFamily="34" charset="0"/>
              </a:rPr>
              <a:t>Problem Statement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93C69-5060-A9E0-82DA-5344F13C077B}"/>
              </a:ext>
            </a:extLst>
          </p:cNvPr>
          <p:cNvSpPr/>
          <p:nvPr/>
        </p:nvSpPr>
        <p:spPr>
          <a:xfrm>
            <a:off x="3751008" y="1897626"/>
            <a:ext cx="5535561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C4E46-61EF-D87B-C95B-1249EC9F5718}"/>
              </a:ext>
            </a:extLst>
          </p:cNvPr>
          <p:cNvSpPr txBox="1"/>
          <p:nvPr/>
        </p:nvSpPr>
        <p:spPr>
          <a:xfrm>
            <a:off x="3868996" y="1967561"/>
            <a:ext cx="52209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Atliq Hardware is currently facing performance challenges due to the increasing size and complexity of its excel files. To address this, the company has formed a dedication team of data analysts to leverage MYSQL for extracting valuable insights and enhancing operational efficiency.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D2094-4744-1BFA-D839-265BA702641B}"/>
              </a:ext>
            </a:extLst>
          </p:cNvPr>
          <p:cNvSpPr/>
          <p:nvPr/>
        </p:nvSpPr>
        <p:spPr>
          <a:xfrm>
            <a:off x="644014" y="5017880"/>
            <a:ext cx="2526891" cy="501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3A1E-C902-C5A1-F315-865849055157}"/>
              </a:ext>
            </a:extLst>
          </p:cNvPr>
          <p:cNvSpPr txBox="1"/>
          <p:nvPr/>
        </p:nvSpPr>
        <p:spPr>
          <a:xfrm>
            <a:off x="762002" y="5114713"/>
            <a:ext cx="230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pperplate Gothic Bold" panose="020E0705020206020404" pitchFamily="34" charset="0"/>
              </a:rPr>
              <a:t>Project Overview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4FDD7-3A0A-1177-6D05-5EC4741C6BD2}"/>
              </a:ext>
            </a:extLst>
          </p:cNvPr>
          <p:cNvSpPr/>
          <p:nvPr/>
        </p:nvSpPr>
        <p:spPr>
          <a:xfrm>
            <a:off x="3726427" y="4552336"/>
            <a:ext cx="5535561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8120-4E7A-3DBF-5AC9-E0D8DDEF3553}"/>
              </a:ext>
            </a:extLst>
          </p:cNvPr>
          <p:cNvSpPr txBox="1"/>
          <p:nvPr/>
        </p:nvSpPr>
        <p:spPr>
          <a:xfrm>
            <a:off x="3844415" y="4692777"/>
            <a:ext cx="5220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The scope of this project entails conducting an in - depth analysis of the dataset provided by atliq hardware. The primary goal is to derive actionable insights regarding sales performance, market dynamics, customer </a:t>
            </a:r>
            <a:r>
              <a:rPr lang="en-US" sz="1400" dirty="0" err="1">
                <a:latin typeface="Copperplate Gothic Bold" panose="020E0705020206020404" pitchFamily="34" charset="0"/>
              </a:rPr>
              <a:t>behaviour</a:t>
            </a:r>
            <a:r>
              <a:rPr lang="en-US" sz="1400" dirty="0">
                <a:latin typeface="Copperplate Gothic Bold" panose="020E0705020206020404" pitchFamily="34" charset="0"/>
              </a:rPr>
              <a:t>, and to forecast supply chain trends.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1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F82AB-433D-F030-FB29-9EA43D15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C35504-00BE-3B9A-A55F-E1F8A7EBC802}"/>
              </a:ext>
            </a:extLst>
          </p:cNvPr>
          <p:cNvSpPr/>
          <p:nvPr/>
        </p:nvSpPr>
        <p:spPr>
          <a:xfrm>
            <a:off x="1445342" y="226142"/>
            <a:ext cx="6549367" cy="1179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19A4C-1E0D-088B-C7AD-848AD08BFF43}"/>
              </a:ext>
            </a:extLst>
          </p:cNvPr>
          <p:cNvSpPr txBox="1"/>
          <p:nvPr/>
        </p:nvSpPr>
        <p:spPr>
          <a:xfrm>
            <a:off x="1536403" y="354412"/>
            <a:ext cx="636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report detailing the individual product sales for Croma India customer throughout the fiscal year 2021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F9F07-D371-519C-7784-83C20E81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1692907"/>
            <a:ext cx="5443584" cy="2097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EE9BC-2258-64C5-8CF6-EF14B8ECE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4076991"/>
            <a:ext cx="6023982" cy="22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FADEE-02C1-BB34-B13E-625A7CD9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58EDA1-1DD0-B8DC-75BC-DDEB3F48F219}"/>
              </a:ext>
            </a:extLst>
          </p:cNvPr>
          <p:cNvSpPr/>
          <p:nvPr/>
        </p:nvSpPr>
        <p:spPr>
          <a:xfrm>
            <a:off x="945540" y="224734"/>
            <a:ext cx="6954475" cy="1103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4B8F2-070A-3D36-90ED-722B362C757A}"/>
              </a:ext>
            </a:extLst>
          </p:cNvPr>
          <p:cNvSpPr txBox="1"/>
          <p:nvPr/>
        </p:nvSpPr>
        <p:spPr>
          <a:xfrm>
            <a:off x="1046208" y="314587"/>
            <a:ext cx="654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yearly report for Croma India where there are two columns 1. Fiscal Year 2. Total Gross Sales amount in that year for Croma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C90E9-6E2E-0E22-6FE1-99C0EFD2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1" y="1649008"/>
            <a:ext cx="3996004" cy="2247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7792E-7388-15AD-5313-DC9820961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3" y="4218235"/>
            <a:ext cx="4121321" cy="2010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67CFF2-9748-39BF-F24E-6CF984E88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68" y="2768367"/>
            <a:ext cx="4386057" cy="25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35DD2-7BD9-6857-9E1D-88379916A153}"/>
              </a:ext>
            </a:extLst>
          </p:cNvPr>
          <p:cNvSpPr/>
          <p:nvPr/>
        </p:nvSpPr>
        <p:spPr>
          <a:xfrm>
            <a:off x="989901" y="314159"/>
            <a:ext cx="5972962" cy="906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1B745-30DC-61B8-4D7C-E163C584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77251-BF7E-D259-9D0B-42B79B6384B9}"/>
              </a:ext>
            </a:extLst>
          </p:cNvPr>
          <p:cNvSpPr txBox="1"/>
          <p:nvPr/>
        </p:nvSpPr>
        <p:spPr>
          <a:xfrm>
            <a:off x="1212209" y="443999"/>
            <a:ext cx="552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report getting top 5 markets by net sales in fiscal year 2021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ED502-CA33-0900-72C8-B67A4F65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" y="1658581"/>
            <a:ext cx="4228052" cy="1659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7D03F-7259-B71E-686D-08AEEBA9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5" y="3886074"/>
            <a:ext cx="4383948" cy="2296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48035-F0DD-BB21-CC0D-E704AF335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39" y="2327923"/>
            <a:ext cx="4614753" cy="27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844D8-D139-E396-2754-9FFA1757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FBCBA-D32F-EFDD-B415-1B12A51D6C2A}"/>
              </a:ext>
            </a:extLst>
          </p:cNvPr>
          <p:cNvSpPr/>
          <p:nvPr/>
        </p:nvSpPr>
        <p:spPr>
          <a:xfrm>
            <a:off x="1006679" y="316679"/>
            <a:ext cx="5972962" cy="906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6FCF6-14D9-D8CF-6A32-1006F29B0DD5}"/>
              </a:ext>
            </a:extLst>
          </p:cNvPr>
          <p:cNvSpPr txBox="1"/>
          <p:nvPr/>
        </p:nvSpPr>
        <p:spPr>
          <a:xfrm>
            <a:off x="1080082" y="446519"/>
            <a:ext cx="58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report getting top 5 customers by net sales in fiscal year 2021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BD5E7-6C1D-AAD3-3DB1-5A6EA3BA4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1558273"/>
            <a:ext cx="3724916" cy="2007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C5341-58F2-CA65-735B-9C61739BB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8" y="3900888"/>
            <a:ext cx="4716082" cy="2197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350A6D-B1F9-5BBE-B34C-135F04B70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9" y="2170923"/>
            <a:ext cx="4304923" cy="25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D7E5C-1232-32F6-409C-72A2C0D03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3" y="108155"/>
            <a:ext cx="1934498" cy="190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F907E-DE0E-1E24-7C20-3FE5D5AC9E47}"/>
              </a:ext>
            </a:extLst>
          </p:cNvPr>
          <p:cNvSpPr/>
          <p:nvPr/>
        </p:nvSpPr>
        <p:spPr>
          <a:xfrm>
            <a:off x="1006679" y="316679"/>
            <a:ext cx="5972962" cy="906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CF10-8464-E7B4-DEB9-6209E72C0856}"/>
              </a:ext>
            </a:extLst>
          </p:cNvPr>
          <p:cNvSpPr txBox="1"/>
          <p:nvPr/>
        </p:nvSpPr>
        <p:spPr>
          <a:xfrm>
            <a:off x="1080082" y="446519"/>
            <a:ext cx="58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report getting top 5 products by net sales in fiscal year 2021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861C3-4487-F45C-7560-B9D65D03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1" y="1515191"/>
            <a:ext cx="4128295" cy="2217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50B20A-8386-C0EC-5260-4920B01D6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9" y="3961508"/>
            <a:ext cx="4380297" cy="238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8005E9-E738-9866-E908-2993FD9AB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09" y="2058568"/>
            <a:ext cx="4615773" cy="27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340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Copperplate Gothic 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NAAFAY</dc:creator>
  <cp:lastModifiedBy>ABDUL NAAFAY</cp:lastModifiedBy>
  <cp:revision>1</cp:revision>
  <dcterms:created xsi:type="dcterms:W3CDTF">2024-09-18T05:04:09Z</dcterms:created>
  <dcterms:modified xsi:type="dcterms:W3CDTF">2024-09-18T08:31:07Z</dcterms:modified>
</cp:coreProperties>
</file>