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67" r:id="rId3"/>
    <p:sldId id="260" r:id="rId4"/>
    <p:sldId id="268" r:id="rId5"/>
    <p:sldId id="262" r:id="rId6"/>
    <p:sldId id="261" r:id="rId7"/>
    <p:sldId id="291" r:id="rId8"/>
    <p:sldId id="258" r:id="rId9"/>
    <p:sldId id="272" r:id="rId10"/>
    <p:sldId id="259" r:id="rId11"/>
    <p:sldId id="292" r:id="rId12"/>
    <p:sldId id="274" r:id="rId13"/>
    <p:sldId id="269" r:id="rId14"/>
    <p:sldId id="275" r:id="rId15"/>
    <p:sldId id="276" r:id="rId16"/>
    <p:sldId id="277" r:id="rId17"/>
    <p:sldId id="278" r:id="rId18"/>
    <p:sldId id="287" r:id="rId19"/>
    <p:sldId id="288" r:id="rId20"/>
    <p:sldId id="289" r:id="rId21"/>
    <p:sldId id="290" r:id="rId22"/>
    <p:sldId id="270" r:id="rId23"/>
  </p:sldIdLst>
  <p:sldSz cx="12192000" cy="6858000"/>
  <p:notesSz cx="7104063" cy="10234613"/>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yan%20Waheed\Downloads\stata%20data%20final%20significan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lyan%20Waheed\Downloads\stata%20data%20final%20significa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rot="0" vert="horz"/>
        <a:lstStyle/>
        <a:p>
          <a:pPr>
            <a:defRPr/>
          </a:pPr>
          <a:endParaRPr lang="en-PK"/>
        </a:p>
      </c:txPr>
    </c:title>
    <c:autoTitleDeleted val="0"/>
    <c:plotArea>
      <c:layout/>
      <c:pieChart>
        <c:varyColors val="1"/>
        <c:ser>
          <c:idx val="0"/>
          <c:order val="0"/>
          <c:tx>
            <c:strRef>
              <c:f>'[stata data final significant.xlsx]Pie charts'!$D$2</c:f>
              <c:strCache>
                <c:ptCount val="1"/>
                <c:pt idx="0">
                  <c:v>Unemp (% of Total Labor Force)</c:v>
                </c:pt>
              </c:strCache>
            </c:strRef>
          </c:tx>
          <c:dPt>
            <c:idx val="0"/>
            <c:bubble3D val="0"/>
            <c:extLst>
              <c:ext xmlns:c16="http://schemas.microsoft.com/office/drawing/2014/chart" uri="{C3380CC4-5D6E-409C-BE32-E72D297353CC}">
                <c16:uniqueId val="{00000000-569D-42E7-B0D9-4B9B25AE0F54}"/>
              </c:ext>
            </c:extLst>
          </c:dPt>
          <c:dPt>
            <c:idx val="1"/>
            <c:bubble3D val="0"/>
            <c:extLst>
              <c:ext xmlns:c16="http://schemas.microsoft.com/office/drawing/2014/chart" uri="{C3380CC4-5D6E-409C-BE32-E72D297353CC}">
                <c16:uniqueId val="{00000001-569D-42E7-B0D9-4B9B25AE0F54}"/>
              </c:ext>
            </c:extLst>
          </c:dPt>
          <c:dLbls>
            <c:dLbl>
              <c:idx val="0"/>
              <c:dLblPos val="outEnd"/>
              <c:showLegendKey val="0"/>
              <c:showVal val="0"/>
              <c:showCatName val="1"/>
              <c:showSerName val="0"/>
              <c:showPercent val="1"/>
              <c:showBubbleSize val="0"/>
              <c:extLst>
                <c:ext xmlns:c15="http://schemas.microsoft.com/office/drawing/2012/chart" uri="{CE6537A1-D6FC-4f65-9D91-7224C49458BB}">
                  <c15:layout>
                    <c:manualLayout>
                      <c:w val="0.21227053140096613"/>
                      <c:h val="0.20116754892403207"/>
                    </c:manualLayout>
                  </c15:layout>
                </c:ext>
                <c:ext xmlns:c16="http://schemas.microsoft.com/office/drawing/2014/chart" uri="{C3380CC4-5D6E-409C-BE32-E72D297353CC}">
                  <c16:uniqueId val="{00000000-569D-42E7-B0D9-4B9B25AE0F54}"/>
                </c:ext>
              </c:extLst>
            </c:dLbl>
            <c:dLbl>
              <c:idx val="1"/>
              <c:dLblPos val="outEnd"/>
              <c:showLegendKey val="0"/>
              <c:showVal val="0"/>
              <c:showCatName val="1"/>
              <c:showSerName val="0"/>
              <c:showPercent val="1"/>
              <c:showBubbleSize val="0"/>
              <c:extLst>
                <c:ext xmlns:c15="http://schemas.microsoft.com/office/drawing/2012/chart" uri="{CE6537A1-D6FC-4f65-9D91-7224C49458BB}">
                  <c15:layout>
                    <c:manualLayout>
                      <c:w val="0.22103864734299516"/>
                      <c:h val="0.20116754892403207"/>
                    </c:manualLayout>
                  </c15:layout>
                </c:ext>
                <c:ext xmlns:c16="http://schemas.microsoft.com/office/drawing/2014/chart" uri="{C3380CC4-5D6E-409C-BE32-E72D297353CC}">
                  <c16:uniqueId val="{00000001-569D-42E7-B0D9-4B9B25AE0F54}"/>
                </c:ext>
              </c:extLst>
            </c:dLbl>
            <c:spPr>
              <a:solidFill>
                <a:prstClr val="white"/>
              </a:solidFill>
              <a:ln>
                <a:solidFill>
                  <a:prstClr val="black">
                    <a:lumMod val="65000"/>
                    <a:lumOff val="35000"/>
                  </a:prstClr>
                </a:solidFill>
              </a:ln>
              <a:effectLst/>
            </c:spPr>
            <c:txPr>
              <a:bodyPr rot="0" vert="horz"/>
              <a:lstStyle/>
              <a:p>
                <a:pPr>
                  <a:defRPr/>
                </a:pPr>
                <a:endParaRPr lang="en-PK"/>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'[stata data final significant.xlsx]Pie charts'!$A$3:$A$4</c:f>
              <c:strCache>
                <c:ptCount val="2"/>
                <c:pt idx="0">
                  <c:v>Developed</c:v>
                </c:pt>
                <c:pt idx="1">
                  <c:v>Developing </c:v>
                </c:pt>
              </c:strCache>
            </c:strRef>
          </c:cat>
          <c:val>
            <c:numRef>
              <c:f>'[stata data final significant.xlsx]Pie charts'!$D$3:$D$4</c:f>
              <c:numCache>
                <c:formatCode>General</c:formatCode>
                <c:ptCount val="2"/>
                <c:pt idx="0">
                  <c:v>5.5153200436000009</c:v>
                </c:pt>
                <c:pt idx="1">
                  <c:v>9.2680399320000006</c:v>
                </c:pt>
              </c:numCache>
            </c:numRef>
          </c:val>
          <c:extLst>
            <c:ext xmlns:c16="http://schemas.microsoft.com/office/drawing/2014/chart" uri="{C3380CC4-5D6E-409C-BE32-E72D297353CC}">
              <c16:uniqueId val="{00000002-569D-42E7-B0D9-4B9B25AE0F54}"/>
            </c:ext>
          </c:extLst>
        </c:ser>
        <c:dLbls>
          <c:showLegendKey val="0"/>
          <c:showVal val="0"/>
          <c:showCatName val="0"/>
          <c:showSerName val="0"/>
          <c:showPercent val="0"/>
          <c:showBubbleSize val="0"/>
          <c:showLeaderLines val="0"/>
        </c:dLbls>
        <c:firstSliceAng val="0"/>
      </c:pieChart>
    </c:plotArea>
    <c:legend>
      <c:legendPos val="b"/>
      <c:overlay val="0"/>
      <c:txPr>
        <a:bodyPr rot="0" vert="horz"/>
        <a:lstStyle/>
        <a:p>
          <a:pPr>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PK"/>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2160" b="1" i="0" u="none" strike="noStrike" kern="1200" spc="0" baseline="0">
              <a:solidFill>
                <a:schemeClr val="tx1"/>
              </a:solidFill>
              <a:latin typeface="+mn-lt"/>
              <a:ea typeface="+mn-ea"/>
              <a:cs typeface="+mn-cs"/>
            </a:defRPr>
          </a:pPr>
          <a:endParaRPr lang="en-PK"/>
        </a:p>
      </c:txPr>
    </c:title>
    <c:autoTitleDeleted val="0"/>
    <c:plotArea>
      <c:layout/>
      <c:pieChart>
        <c:varyColors val="1"/>
        <c:ser>
          <c:idx val="0"/>
          <c:order val="0"/>
          <c:tx>
            <c:strRef>
              <c:f>'[stata data final significant.xlsx]Pie charts'!$C$2</c:f>
              <c:strCache>
                <c:ptCount val="1"/>
                <c:pt idx="0">
                  <c:v>Infl (GDP Deflator)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8B-472E-86A6-1883F4A034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8B-472E-86A6-1883F4A03476}"/>
              </c:ext>
            </c:extLst>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lang="en-US" sz="1800" b="0" i="0" u="none" strike="noStrike" kern="1200" baseline="0">
                    <a:solidFill>
                      <a:schemeClr val="tx1"/>
                    </a:solidFill>
                    <a:latin typeface="+mn-lt"/>
                    <a:ea typeface="+mn-ea"/>
                    <a:cs typeface="+mn-cs"/>
                  </a:defRPr>
                </a:pPr>
                <a:endParaRPr lang="en-PK"/>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'[stata data final significant.xlsx]Pie charts'!$A$3:$A$4</c:f>
              <c:strCache>
                <c:ptCount val="2"/>
                <c:pt idx="0">
                  <c:v>Developed</c:v>
                </c:pt>
                <c:pt idx="1">
                  <c:v>Developing </c:v>
                </c:pt>
              </c:strCache>
            </c:strRef>
          </c:cat>
          <c:val>
            <c:numRef>
              <c:f>'[stata data final significant.xlsx]Pie charts'!$C$3:$C$4</c:f>
              <c:numCache>
                <c:formatCode>General</c:formatCode>
                <c:ptCount val="2"/>
                <c:pt idx="0">
                  <c:v>5.6438726676000002</c:v>
                </c:pt>
                <c:pt idx="1">
                  <c:v>6.6027524600000005</c:v>
                </c:pt>
              </c:numCache>
            </c:numRef>
          </c:val>
          <c:extLst>
            <c:ext xmlns:c16="http://schemas.microsoft.com/office/drawing/2014/chart" uri="{C3380CC4-5D6E-409C-BE32-E72D297353CC}">
              <c16:uniqueId val="{00000004-DC8B-472E-86A6-1883F4A0347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mn-lt"/>
              <a:ea typeface="+mn-ea"/>
              <a:cs typeface="+mn-cs"/>
            </a:defRPr>
          </a:pPr>
          <a:endParaRPr lang="en-PK"/>
        </a:p>
      </c:txPr>
    </c:legend>
    <c:plotVisOnly val="1"/>
    <c:dispBlanksAs val="gap"/>
    <c:showDLblsOverMax val="0"/>
    <c:extLst/>
  </c:chart>
  <c:spPr>
    <a:noFill/>
    <a:ln>
      <a:noFill/>
    </a:ln>
    <a:effectLst/>
  </c:spPr>
  <c:txPr>
    <a:bodyPr/>
    <a:lstStyle/>
    <a:p>
      <a:pPr>
        <a:defRPr lang="en-US" sz="1800" b="0" i="0" u="none" strike="noStrike" kern="1200" baseline="0">
          <a:solidFill>
            <a:schemeClr val="tx1"/>
          </a:solidFill>
          <a:latin typeface="+mn-lt"/>
          <a:ea typeface="+mn-ea"/>
          <a:cs typeface="+mn-cs"/>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PK"/>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4E8357D-3D66-4327-B504-B899E3058810}" type="datetimeFigureOut">
              <a:rPr lang="en-PK" smtClean="0"/>
              <a:t>11/05/2023</a:t>
            </a:fld>
            <a:endParaRPr lang="en-PK"/>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PK"/>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PK"/>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BEA0853-BC75-4B09-A69F-D010455C0C9E}" type="slidenum">
              <a:rPr lang="en-PK" smtClean="0"/>
              <a:t>‹#›</a:t>
            </a:fld>
            <a:endParaRPr lang="en-PK"/>
          </a:p>
        </p:txBody>
      </p:sp>
    </p:spTree>
    <p:extLst>
      <p:ext uri="{BB962C8B-B14F-4D97-AF65-F5344CB8AC3E}">
        <p14:creationId xmlns:p14="http://schemas.microsoft.com/office/powerpoint/2010/main" val="405146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latin typeface="Times New Roman" panose="02020603050405020304" pitchFamily="18" charset="0"/>
                <a:ea typeface="Calibri" panose="020F0502020204030204" pitchFamily="34" charset="0"/>
              </a:rPr>
              <a:t>It basically tests whether the unique errors (</a:t>
            </a:r>
            <a:r>
              <a:rPr lang="en-US" sz="2000" dirty="0" err="1">
                <a:latin typeface="Times New Roman" panose="02020603050405020304" pitchFamily="18" charset="0"/>
                <a:ea typeface="Calibri" panose="020F0502020204030204" pitchFamily="34" charset="0"/>
              </a:rPr>
              <a:t>ui</a:t>
            </a:r>
            <a:r>
              <a:rPr lang="en-US" sz="2000" dirty="0">
                <a:latin typeface="Times New Roman" panose="02020603050405020304" pitchFamily="18" charset="0"/>
                <a:ea typeface="Calibri" panose="020F0502020204030204" pitchFamily="34" charset="0"/>
              </a:rPr>
              <a:t>) are correlated with the regressors; the null hypothesis is they are not. </a:t>
            </a:r>
            <a:endParaRPr lang="en-PK" dirty="0"/>
          </a:p>
        </p:txBody>
      </p:sp>
      <p:sp>
        <p:nvSpPr>
          <p:cNvPr id="4" name="Slide Number Placeholder 3"/>
          <p:cNvSpPr>
            <a:spLocks noGrp="1"/>
          </p:cNvSpPr>
          <p:nvPr>
            <p:ph type="sldNum" sz="quarter" idx="5"/>
          </p:nvPr>
        </p:nvSpPr>
        <p:spPr/>
        <p:txBody>
          <a:bodyPr/>
          <a:lstStyle/>
          <a:p>
            <a:fld id="{C80E967F-A60E-4060-A3D9-8EA2FEB0DBC0}" type="slidenum">
              <a:rPr lang="en-PK" smtClean="0"/>
              <a:t>16</a:t>
            </a:fld>
            <a:endParaRPr lang="en-PK"/>
          </a:p>
        </p:txBody>
      </p:sp>
    </p:spTree>
    <p:extLst>
      <p:ext uri="{BB962C8B-B14F-4D97-AF65-F5344CB8AC3E}">
        <p14:creationId xmlns:p14="http://schemas.microsoft.com/office/powerpoint/2010/main" val="331642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CC9-2847-4E46-A06C-3882647D7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6399C13-9BA7-48D1-AB5A-5380B7BA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7E5730D-5499-4D34-9190-E97D454863B7}"/>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5" name="Footer Placeholder 4">
            <a:extLst>
              <a:ext uri="{FF2B5EF4-FFF2-40B4-BE49-F238E27FC236}">
                <a16:creationId xmlns:a16="http://schemas.microsoft.com/office/drawing/2014/main" id="{56B32080-B436-4ABC-AAB7-FB15EE8E21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F7838-4D23-492C-8205-DECB2DC82EA7}"/>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222943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F33-3F65-42EA-94D8-96BD6BD4C3C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BCD5B68-8576-4C28-BAEB-21188567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3F42E3-F32E-4B8E-9608-5A465977D48C}"/>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5" name="Footer Placeholder 4">
            <a:extLst>
              <a:ext uri="{FF2B5EF4-FFF2-40B4-BE49-F238E27FC236}">
                <a16:creationId xmlns:a16="http://schemas.microsoft.com/office/drawing/2014/main" id="{417C055A-2A66-477B-B968-714670408B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82E0F1-C2A8-4E3B-A552-6D07D7E21FB5}"/>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8822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F507-005D-44A7-B288-E0BB963C6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267F133-000A-4BDE-972F-C4F4C9E8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C4402C-9A7B-4F1A-9F09-F632C8DB08A6}"/>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5" name="Footer Placeholder 4">
            <a:extLst>
              <a:ext uri="{FF2B5EF4-FFF2-40B4-BE49-F238E27FC236}">
                <a16:creationId xmlns:a16="http://schemas.microsoft.com/office/drawing/2014/main" id="{1E0F9A4A-D866-4348-82F4-2B4BE80C29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C60CD1-AD82-4C52-A52B-20C9B4FABEAF}"/>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53733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9ABE-EC91-4B3B-8D85-D71FCA457123}"/>
              </a:ext>
            </a:extLst>
          </p:cNvPr>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CABF55C4-43BE-4257-8D60-3252015C9214}"/>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1A9A4DF6-EAD1-4AF2-A5BC-2B34DF02025F}"/>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5" name="Footer Placeholder 4">
            <a:extLst>
              <a:ext uri="{FF2B5EF4-FFF2-40B4-BE49-F238E27FC236}">
                <a16:creationId xmlns:a16="http://schemas.microsoft.com/office/drawing/2014/main" id="{F6F7EE1A-5613-4DB8-AC71-3AAFDA0440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E3CAAB-99CA-445B-B13B-D6062F51D016}"/>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65375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356-7DF6-45AA-9C6F-D8B3369CE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7199A72-4955-4571-9B5B-98FA0A5E8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0534B-3BCF-4293-BA58-4F0DFA168B52}"/>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5" name="Footer Placeholder 4">
            <a:extLst>
              <a:ext uri="{FF2B5EF4-FFF2-40B4-BE49-F238E27FC236}">
                <a16:creationId xmlns:a16="http://schemas.microsoft.com/office/drawing/2014/main" id="{D796D428-3370-43F7-8214-184E866102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2DCAA4-E534-4BDC-B984-48BFF263CC27}"/>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8895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FC50-8EF2-4F39-B4BA-7FDAE32F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5F2572A-84E8-4F94-8D84-F69C4FBD8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4CF734-C46C-47B1-8682-997A57BE8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E255B6-6D76-4D75-8D5B-16E2E233080D}"/>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6" name="Footer Placeholder 5">
            <a:extLst>
              <a:ext uri="{FF2B5EF4-FFF2-40B4-BE49-F238E27FC236}">
                <a16:creationId xmlns:a16="http://schemas.microsoft.com/office/drawing/2014/main" id="{EC6EA516-E5A0-4CC7-93BF-26633FE867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EA9CC8-A479-414F-B89B-730E2F76C20A}"/>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31108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4ACD-C744-4940-BB2E-9EAA261957C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A8D0739-E959-4B07-993D-BA5F90DF0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5A330-4A00-4C5B-B2FA-B6261AC3C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E220F1B-828E-4ED6-83B6-545AF97D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43FD-D7A8-4D9A-9B44-8C14E531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86785D-6A04-49F4-A3C7-A4FEB84D671A}"/>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8" name="Footer Placeholder 7">
            <a:extLst>
              <a:ext uri="{FF2B5EF4-FFF2-40B4-BE49-F238E27FC236}">
                <a16:creationId xmlns:a16="http://schemas.microsoft.com/office/drawing/2014/main" id="{CEA6BF5E-F2A7-4E3D-8691-21D8E9ACF5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66D4F68-A1CD-401F-8C50-9F84B430A5B9}"/>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40169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516-2C35-463E-AD5A-B7ED83602E7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FF1338-8A97-462B-829A-2E8028552502}"/>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4" name="Footer Placeholder 3">
            <a:extLst>
              <a:ext uri="{FF2B5EF4-FFF2-40B4-BE49-F238E27FC236}">
                <a16:creationId xmlns:a16="http://schemas.microsoft.com/office/drawing/2014/main" id="{0D4C344E-1539-47D7-8709-0799EB15A2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37004E7-3194-4CA4-991F-E6F19D6C9C34}"/>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2877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3C195-F30D-40A0-868C-4DBD7B7C3DC8}"/>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3" name="Footer Placeholder 2">
            <a:extLst>
              <a:ext uri="{FF2B5EF4-FFF2-40B4-BE49-F238E27FC236}">
                <a16:creationId xmlns:a16="http://schemas.microsoft.com/office/drawing/2014/main" id="{55727A96-FB56-47F5-967D-D1F55BF98D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3EF019D-B29F-4F4A-ACE2-7991581C457B}"/>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45919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573-2B6B-498F-A30B-C91AB241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A69CF20-B812-4389-AA5D-C973B1652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FED0F28-984C-4B06-B06E-B2A57088F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3CDF-B9BE-4DD5-BAC6-EFA1237BB532}"/>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6" name="Footer Placeholder 5">
            <a:extLst>
              <a:ext uri="{FF2B5EF4-FFF2-40B4-BE49-F238E27FC236}">
                <a16:creationId xmlns:a16="http://schemas.microsoft.com/office/drawing/2014/main" id="{C3E9B970-6430-4EC0-9A19-1CE779F5F7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7C0527-4A3A-4F13-AAED-72A9D4F809CD}"/>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186781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63C-3EA9-4AB4-B729-224A30E5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D063AE-0DE3-4419-A365-5EA9578EC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B20EA799-E084-4734-90E2-4EC76525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FF99E-F5BB-4CC6-B066-995C15B17E72}"/>
              </a:ext>
            </a:extLst>
          </p:cNvPr>
          <p:cNvSpPr>
            <a:spLocks noGrp="1"/>
          </p:cNvSpPr>
          <p:nvPr>
            <p:ph type="dt" sz="half" idx="10"/>
          </p:nvPr>
        </p:nvSpPr>
        <p:spPr/>
        <p:txBody>
          <a:bodyPr/>
          <a:lstStyle/>
          <a:p>
            <a:fld id="{6C921978-3DDE-4AAC-9871-AC2439CDE581}" type="datetimeFigureOut">
              <a:rPr lang="en-PK" smtClean="0"/>
              <a:t>11/05/2023</a:t>
            </a:fld>
            <a:endParaRPr lang="en-PK"/>
          </a:p>
        </p:txBody>
      </p:sp>
      <p:sp>
        <p:nvSpPr>
          <p:cNvPr id="6" name="Footer Placeholder 5">
            <a:extLst>
              <a:ext uri="{FF2B5EF4-FFF2-40B4-BE49-F238E27FC236}">
                <a16:creationId xmlns:a16="http://schemas.microsoft.com/office/drawing/2014/main" id="{C07A1315-1BE7-4446-AD50-AC7B65206F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E73DD6-6BC1-44FB-A93C-9868E75CD028}"/>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112155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E61C-4309-4E5C-941B-9A4F6A960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20564E-C0E2-4318-92E4-19D8971C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295E114-615C-43A2-A3FD-4D421343B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21978-3DDE-4AAC-9871-AC2439CDE581}" type="datetimeFigureOut">
              <a:rPr lang="en-PK" smtClean="0"/>
              <a:t>11/05/2023</a:t>
            </a:fld>
            <a:endParaRPr lang="en-PK"/>
          </a:p>
        </p:txBody>
      </p:sp>
      <p:sp>
        <p:nvSpPr>
          <p:cNvPr id="5" name="Footer Placeholder 4">
            <a:extLst>
              <a:ext uri="{FF2B5EF4-FFF2-40B4-BE49-F238E27FC236}">
                <a16:creationId xmlns:a16="http://schemas.microsoft.com/office/drawing/2014/main" id="{AB9C0247-4E9B-4EF6-9326-A7A072AE6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B31481-78F3-4FEF-9D07-20B9D0F43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F6189-4DAA-47B7-964C-9430DDF4E8E7}" type="slidenum">
              <a:rPr lang="en-PK" smtClean="0"/>
              <a:t>‹#›</a:t>
            </a:fld>
            <a:endParaRPr lang="en-PK"/>
          </a:p>
        </p:txBody>
      </p:sp>
      <p:sp>
        <p:nvSpPr>
          <p:cNvPr id="8" name="Rectangle 7">
            <a:extLst>
              <a:ext uri="{FF2B5EF4-FFF2-40B4-BE49-F238E27FC236}">
                <a16:creationId xmlns:a16="http://schemas.microsoft.com/office/drawing/2014/main" id="{15DA4FE4-DBD7-4A1B-9C65-1978275C868D}"/>
              </a:ext>
            </a:extLst>
          </p:cNvPr>
          <p:cNvSpPr/>
          <p:nvPr/>
        </p:nvSpPr>
        <p:spPr>
          <a:xfrm>
            <a:off x="0" y="6176963"/>
            <a:ext cx="12192000" cy="68103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41677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686D-9F54-C143-AC88-F53271047829}"/>
              </a:ext>
            </a:extLst>
          </p:cNvPr>
          <p:cNvSpPr>
            <a:spLocks noGrp="1"/>
          </p:cNvSpPr>
          <p:nvPr>
            <p:ph type="ctrTitle"/>
          </p:nvPr>
        </p:nvSpPr>
        <p:spPr>
          <a:xfrm>
            <a:off x="0" y="843570"/>
            <a:ext cx="12192000" cy="3082084"/>
          </a:xfrm>
        </p:spPr>
        <p:txBody>
          <a:bodyPr>
            <a:normAutofit/>
          </a:bodyPr>
          <a:lstStyle/>
          <a:p>
            <a:r>
              <a:rPr lang="en-US" b="1" dirty="0">
                <a:latin typeface="Times New Roman" panose="02020603050405020304" pitchFamily="18" charset="0"/>
                <a:cs typeface="Times New Roman" panose="02020603050405020304" pitchFamily="18" charset="0"/>
              </a:rPr>
              <a:t>Impact of Inflation and Unemployment on Economic Growth</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95A9BF-8959-6500-16F0-F8895E57AD36}"/>
              </a:ext>
            </a:extLst>
          </p:cNvPr>
          <p:cNvSpPr>
            <a:spLocks noGrp="1"/>
          </p:cNvSpPr>
          <p:nvPr>
            <p:ph type="subTitle" idx="1"/>
          </p:nvPr>
        </p:nvSpPr>
        <p:spPr>
          <a:xfrm>
            <a:off x="1524000" y="4473388"/>
            <a:ext cx="9144000" cy="1541042"/>
          </a:xfrm>
        </p:spPr>
        <p:txBody>
          <a:bodyPr>
            <a:normAutofit/>
          </a:bodyPr>
          <a:lstStyle/>
          <a:p>
            <a:r>
              <a:rPr lang="en-US" sz="3800" b="1" dirty="0">
                <a:latin typeface="Times New Roman" panose="02020603050405020304" pitchFamily="18" charset="0"/>
                <a:cs typeface="Times New Roman" panose="02020603050405020304" pitchFamily="18" charset="0"/>
              </a:rPr>
              <a:t>Thesis Presentation</a:t>
            </a:r>
          </a:p>
          <a:p>
            <a:r>
              <a:rPr lang="en-US" dirty="0">
                <a:latin typeface="Times New Roman" panose="02020603050405020304" pitchFamily="18" charset="0"/>
                <a:cs typeface="Times New Roman" panose="02020603050405020304" pitchFamily="18" charset="0"/>
              </a:rPr>
              <a:t>Presented by: Muhammad Usman (19U00282)</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0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Developing Countries Data</a:t>
            </a:r>
            <a:endParaRPr lang="en-PK" sz="4000" dirty="0"/>
          </a:p>
        </p:txBody>
      </p:sp>
      <p:pic>
        <p:nvPicPr>
          <p:cNvPr id="6" name="Content Placeholder 5">
            <a:extLst>
              <a:ext uri="{FF2B5EF4-FFF2-40B4-BE49-F238E27FC236}">
                <a16:creationId xmlns:a16="http://schemas.microsoft.com/office/drawing/2014/main" id="{694AB8A1-915E-461D-8FCE-F396FD982AF0}"/>
              </a:ext>
            </a:extLst>
          </p:cNvPr>
          <p:cNvPicPr>
            <a:picLocks noGrp="1" noChangeAspect="1"/>
          </p:cNvPicPr>
          <p:nvPr>
            <p:ph idx="1"/>
          </p:nvPr>
        </p:nvPicPr>
        <p:blipFill rotWithShape="1">
          <a:blip r:embed="rId2"/>
          <a:srcRect b="19739"/>
          <a:stretch/>
        </p:blipFill>
        <p:spPr>
          <a:xfrm>
            <a:off x="2509533" y="1359181"/>
            <a:ext cx="7172933" cy="3757568"/>
          </a:xfrm>
          <a:prstGeom prst="rect">
            <a:avLst/>
          </a:prstGeom>
        </p:spPr>
      </p:pic>
    </p:spTree>
    <p:extLst>
      <p:ext uri="{BB962C8B-B14F-4D97-AF65-F5344CB8AC3E}">
        <p14:creationId xmlns:p14="http://schemas.microsoft.com/office/powerpoint/2010/main" val="181064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CA29-7632-48B0-9660-36FB1911016D}"/>
              </a:ext>
            </a:extLst>
          </p:cNvPr>
          <p:cNvSpPr>
            <a:spLocks noGrp="1"/>
          </p:cNvSpPr>
          <p:nvPr>
            <p:ph type="title"/>
          </p:nvPr>
        </p:nvSpPr>
        <p:spPr/>
        <p:txBody>
          <a:bodyPr/>
          <a:lstStyle/>
          <a:p>
            <a:r>
              <a:rPr lang="en-US" dirty="0"/>
              <a:t>Correlation Matrix </a:t>
            </a:r>
            <a:endParaRPr lang="en-PK" dirty="0"/>
          </a:p>
        </p:txBody>
      </p:sp>
      <p:pic>
        <p:nvPicPr>
          <p:cNvPr id="13" name="Content Placeholder 12">
            <a:extLst>
              <a:ext uri="{FF2B5EF4-FFF2-40B4-BE49-F238E27FC236}">
                <a16:creationId xmlns:a16="http://schemas.microsoft.com/office/drawing/2014/main" id="{3EBC9479-FC43-4387-85FD-7228F96ADB57}"/>
              </a:ext>
            </a:extLst>
          </p:cNvPr>
          <p:cNvPicPr>
            <a:picLocks noGrp="1" noChangeAspect="1"/>
          </p:cNvPicPr>
          <p:nvPr>
            <p:ph idx="1"/>
          </p:nvPr>
        </p:nvPicPr>
        <p:blipFill>
          <a:blip r:embed="rId2"/>
          <a:stretch>
            <a:fillRect/>
          </a:stretch>
        </p:blipFill>
        <p:spPr>
          <a:xfrm>
            <a:off x="1488818" y="2161793"/>
            <a:ext cx="9487080" cy="3528887"/>
          </a:xfrm>
          <a:prstGeom prst="rect">
            <a:avLst/>
          </a:prstGeom>
        </p:spPr>
      </p:pic>
    </p:spTree>
    <p:extLst>
      <p:ext uri="{BB962C8B-B14F-4D97-AF65-F5344CB8AC3E}">
        <p14:creationId xmlns:p14="http://schemas.microsoft.com/office/powerpoint/2010/main" val="187209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24A5-26BD-4582-8A9B-BD1F9D215CBC}"/>
              </a:ext>
            </a:extLst>
          </p:cNvPr>
          <p:cNvSpPr>
            <a:spLocks noGrp="1"/>
          </p:cNvSpPr>
          <p:nvPr>
            <p:ph type="title"/>
          </p:nvPr>
        </p:nvSpPr>
        <p:spPr/>
        <p:txBody>
          <a:bodyPr/>
          <a:lstStyle/>
          <a:p>
            <a:r>
              <a:rPr lang="en-US" dirty="0"/>
              <a:t>T-test of Mean Comparison</a:t>
            </a:r>
            <a:endParaRPr lang="en-PK" dirty="0"/>
          </a:p>
        </p:txBody>
      </p:sp>
      <p:pic>
        <p:nvPicPr>
          <p:cNvPr id="4" name="Content Placeholder 3">
            <a:extLst>
              <a:ext uri="{FF2B5EF4-FFF2-40B4-BE49-F238E27FC236}">
                <a16:creationId xmlns:a16="http://schemas.microsoft.com/office/drawing/2014/main" id="{CE9DBC73-2D9E-41C5-9048-E6603594E02F}"/>
              </a:ext>
            </a:extLst>
          </p:cNvPr>
          <p:cNvPicPr>
            <a:picLocks noGrp="1" noChangeAspect="1"/>
          </p:cNvPicPr>
          <p:nvPr>
            <p:ph idx="1"/>
          </p:nvPr>
        </p:nvPicPr>
        <p:blipFill>
          <a:blip r:embed="rId2"/>
          <a:stretch>
            <a:fillRect/>
          </a:stretch>
        </p:blipFill>
        <p:spPr>
          <a:xfrm>
            <a:off x="7249863" y="1525318"/>
            <a:ext cx="4103937" cy="4323330"/>
          </a:xfrm>
          <a:prstGeom prst="rect">
            <a:avLst/>
          </a:prstGeom>
        </p:spPr>
      </p:pic>
      <p:sp>
        <p:nvSpPr>
          <p:cNvPr id="3" name="TextBox 2">
            <a:extLst>
              <a:ext uri="{FF2B5EF4-FFF2-40B4-BE49-F238E27FC236}">
                <a16:creationId xmlns:a16="http://schemas.microsoft.com/office/drawing/2014/main" id="{663E3D57-759C-49C2-A62B-C7F7917E085D}"/>
              </a:ext>
            </a:extLst>
          </p:cNvPr>
          <p:cNvSpPr txBox="1"/>
          <p:nvPr/>
        </p:nvSpPr>
        <p:spPr>
          <a:xfrm>
            <a:off x="838200" y="2532821"/>
            <a:ext cx="5698787" cy="2308324"/>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no significant difference between means of the variables in developed countries and developing countries.</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significant difference between means of the variables in developed countries and developing countries</a:t>
            </a: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endParaRPr lang="en-PK" dirty="0"/>
          </a:p>
        </p:txBody>
      </p:sp>
    </p:spTree>
    <p:extLst>
      <p:ext uri="{BB962C8B-B14F-4D97-AF65-F5344CB8AC3E}">
        <p14:creationId xmlns:p14="http://schemas.microsoft.com/office/powerpoint/2010/main" val="243253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(Average 2021)</a:t>
            </a:r>
            <a:endParaRPr lang="en-PK" dirty="0"/>
          </a:p>
        </p:txBody>
      </p:sp>
      <p:graphicFrame>
        <p:nvGraphicFramePr>
          <p:cNvPr id="10" name="Content Placeholder 3">
            <a:extLst>
              <a:ext uri="{FF2B5EF4-FFF2-40B4-BE49-F238E27FC236}">
                <a16:creationId xmlns:a16="http://schemas.microsoft.com/office/drawing/2014/main" id="{BF31D4ED-55ED-4A41-BA07-F43AF3324B62}"/>
              </a:ext>
            </a:extLst>
          </p:cNvPr>
          <p:cNvGraphicFramePr>
            <a:graphicFrameLocks/>
          </p:cNvGraphicFramePr>
          <p:nvPr>
            <p:extLst>
              <p:ext uri="{D42A27DB-BD31-4B8C-83A1-F6EECF244321}">
                <p14:modId xmlns:p14="http://schemas.microsoft.com/office/powerpoint/2010/main" val="2315348668"/>
              </p:ext>
            </p:extLst>
          </p:nvPr>
        </p:nvGraphicFramePr>
        <p:xfrm>
          <a:off x="6934200" y="1815898"/>
          <a:ext cx="52578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a:extLst>
              <a:ext uri="{FF2B5EF4-FFF2-40B4-BE49-F238E27FC236}">
                <a16:creationId xmlns:a16="http://schemas.microsoft.com/office/drawing/2014/main" id="{BB6A71FE-F4BA-4AA9-A8F0-A4BEE1F0579D}"/>
              </a:ext>
            </a:extLst>
          </p:cNvPr>
          <p:cNvPicPr>
            <a:picLocks noChangeAspect="1"/>
          </p:cNvPicPr>
          <p:nvPr/>
        </p:nvPicPr>
        <p:blipFill>
          <a:blip r:embed="rId3"/>
          <a:stretch>
            <a:fillRect/>
          </a:stretch>
        </p:blipFill>
        <p:spPr>
          <a:xfrm>
            <a:off x="6248340" y="1451224"/>
            <a:ext cx="2101835" cy="455398"/>
          </a:xfrm>
          <a:prstGeom prst="rect">
            <a:avLst/>
          </a:prstGeom>
        </p:spPr>
      </p:pic>
      <p:graphicFrame>
        <p:nvGraphicFramePr>
          <p:cNvPr id="12" name="Chart 11">
            <a:extLst>
              <a:ext uri="{FF2B5EF4-FFF2-40B4-BE49-F238E27FC236}">
                <a16:creationId xmlns:a16="http://schemas.microsoft.com/office/drawing/2014/main" id="{7B91B261-678E-48C5-91DD-ECD15129470E}"/>
              </a:ext>
            </a:extLst>
          </p:cNvPr>
          <p:cNvGraphicFramePr/>
          <p:nvPr>
            <p:extLst>
              <p:ext uri="{D42A27DB-BD31-4B8C-83A1-F6EECF244321}">
                <p14:modId xmlns:p14="http://schemas.microsoft.com/office/powerpoint/2010/main" val="4134323064"/>
              </p:ext>
            </p:extLst>
          </p:nvPr>
        </p:nvGraphicFramePr>
        <p:xfrm>
          <a:off x="132944" y="2027354"/>
          <a:ext cx="5879869" cy="4101292"/>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a:extLst>
              <a:ext uri="{FF2B5EF4-FFF2-40B4-BE49-F238E27FC236}">
                <a16:creationId xmlns:a16="http://schemas.microsoft.com/office/drawing/2014/main" id="{E6C1E4F0-4941-4225-A712-4D5767CDA301}"/>
              </a:ext>
            </a:extLst>
          </p:cNvPr>
          <p:cNvPicPr>
            <a:picLocks noChangeAspect="1"/>
          </p:cNvPicPr>
          <p:nvPr/>
        </p:nvPicPr>
        <p:blipFill>
          <a:blip r:embed="rId5"/>
          <a:stretch>
            <a:fillRect/>
          </a:stretch>
        </p:blipFill>
        <p:spPr>
          <a:xfrm>
            <a:off x="781608" y="1451224"/>
            <a:ext cx="1805949" cy="576130"/>
          </a:xfrm>
          <a:prstGeom prst="rect">
            <a:avLst/>
          </a:prstGeom>
        </p:spPr>
      </p:pic>
    </p:spTree>
    <p:extLst>
      <p:ext uri="{BB962C8B-B14F-4D97-AF65-F5344CB8AC3E}">
        <p14:creationId xmlns:p14="http://schemas.microsoft.com/office/powerpoint/2010/main" val="375942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 Inflation (2002-2021)</a:t>
            </a:r>
            <a:endParaRPr lang="en-PK" dirty="0"/>
          </a:p>
        </p:txBody>
      </p:sp>
      <p:pic>
        <p:nvPicPr>
          <p:cNvPr id="9" name="Content Placeholder 8">
            <a:extLst>
              <a:ext uri="{FF2B5EF4-FFF2-40B4-BE49-F238E27FC236}">
                <a16:creationId xmlns:a16="http://schemas.microsoft.com/office/drawing/2014/main" id="{E52586D6-413E-46AE-9D4C-B977C1F1EB63}"/>
              </a:ext>
            </a:extLst>
          </p:cNvPr>
          <p:cNvPicPr>
            <a:picLocks noGrp="1" noChangeAspect="1"/>
          </p:cNvPicPr>
          <p:nvPr>
            <p:ph idx="1"/>
          </p:nvPr>
        </p:nvPicPr>
        <p:blipFill>
          <a:blip r:embed="rId2"/>
          <a:stretch>
            <a:fillRect/>
          </a:stretch>
        </p:blipFill>
        <p:spPr>
          <a:xfrm>
            <a:off x="838199" y="1253331"/>
            <a:ext cx="10951723" cy="4840390"/>
          </a:xfrm>
        </p:spPr>
      </p:pic>
    </p:spTree>
    <p:extLst>
      <p:ext uri="{BB962C8B-B14F-4D97-AF65-F5344CB8AC3E}">
        <p14:creationId xmlns:p14="http://schemas.microsoft.com/office/powerpoint/2010/main" val="209278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 Unemployment (2002-2021)</a:t>
            </a:r>
            <a:endParaRPr lang="en-PK" dirty="0"/>
          </a:p>
        </p:txBody>
      </p:sp>
      <p:pic>
        <p:nvPicPr>
          <p:cNvPr id="9" name="Content Placeholder 8">
            <a:extLst>
              <a:ext uri="{FF2B5EF4-FFF2-40B4-BE49-F238E27FC236}">
                <a16:creationId xmlns:a16="http://schemas.microsoft.com/office/drawing/2014/main" id="{26E96143-CD32-41FB-B5AD-1D875207AAC1}"/>
              </a:ext>
            </a:extLst>
          </p:cNvPr>
          <p:cNvPicPr>
            <a:picLocks noGrp="1" noChangeAspect="1"/>
          </p:cNvPicPr>
          <p:nvPr>
            <p:ph idx="1"/>
          </p:nvPr>
        </p:nvPicPr>
        <p:blipFill>
          <a:blip r:embed="rId2"/>
          <a:stretch>
            <a:fillRect/>
          </a:stretch>
        </p:blipFill>
        <p:spPr>
          <a:xfrm>
            <a:off x="838200" y="1253331"/>
            <a:ext cx="10515600" cy="4894550"/>
          </a:xfrm>
        </p:spPr>
      </p:pic>
    </p:spTree>
    <p:extLst>
      <p:ext uri="{BB962C8B-B14F-4D97-AF65-F5344CB8AC3E}">
        <p14:creationId xmlns:p14="http://schemas.microsoft.com/office/powerpoint/2010/main" val="396337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Hausman (Overall)</a:t>
            </a:r>
            <a:endParaRPr lang="en-PK" dirty="0"/>
          </a:p>
        </p:txBody>
      </p:sp>
      <p:pic>
        <p:nvPicPr>
          <p:cNvPr id="5" name="Content Placeholder 4">
            <a:extLst>
              <a:ext uri="{FF2B5EF4-FFF2-40B4-BE49-F238E27FC236}">
                <a16:creationId xmlns:a16="http://schemas.microsoft.com/office/drawing/2014/main" id="{64ABB8A5-84EA-400A-A394-62EEA4D76BB9}"/>
              </a:ext>
            </a:extLst>
          </p:cNvPr>
          <p:cNvPicPr>
            <a:picLocks noGrp="1"/>
          </p:cNvPicPr>
          <p:nvPr>
            <p:ph idx="1"/>
          </p:nvPr>
        </p:nvPicPr>
        <p:blipFill>
          <a:blip r:embed="rId3"/>
          <a:stretch>
            <a:fillRect/>
          </a:stretch>
        </p:blipFill>
        <p:spPr>
          <a:xfrm>
            <a:off x="5712000" y="2349000"/>
            <a:ext cx="6480000" cy="2160000"/>
          </a:xfrm>
        </p:spPr>
      </p:pic>
      <p:sp>
        <p:nvSpPr>
          <p:cNvPr id="6" name="TextBox 5">
            <a:extLst>
              <a:ext uri="{FF2B5EF4-FFF2-40B4-BE49-F238E27FC236}">
                <a16:creationId xmlns:a16="http://schemas.microsoft.com/office/drawing/2014/main" id="{208AD14E-9591-4A6F-9724-E29E6FC83D6C}"/>
              </a:ext>
            </a:extLst>
          </p:cNvPr>
          <p:cNvSpPr txBox="1"/>
          <p:nvPr/>
        </p:nvSpPr>
        <p:spPr>
          <a:xfrm>
            <a:off x="838200" y="2723745"/>
            <a:ext cx="4970834" cy="1566198"/>
          </a:xfrm>
          <a:prstGeom prst="rect">
            <a:avLst/>
          </a:prstGeom>
          <a:noFill/>
        </p:spPr>
        <p:txBody>
          <a:bodyPr wrap="square" rtlCol="0">
            <a:sp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Hausman Hypothesis: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 Differences in coefficients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Significant Differences in coefficients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27148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a:t>
            </a:r>
            <a:endParaRPr lang="en-PK" dirty="0"/>
          </a:p>
        </p:txBody>
      </p:sp>
      <p:pic>
        <p:nvPicPr>
          <p:cNvPr id="7" name="Content Placeholder 6">
            <a:extLst>
              <a:ext uri="{FF2B5EF4-FFF2-40B4-BE49-F238E27FC236}">
                <a16:creationId xmlns:a16="http://schemas.microsoft.com/office/drawing/2014/main" id="{55E008EE-501B-47AC-82D7-0F10DBFAA88B}"/>
              </a:ext>
            </a:extLst>
          </p:cNvPr>
          <p:cNvPicPr>
            <a:picLocks noGrp="1"/>
          </p:cNvPicPr>
          <p:nvPr>
            <p:ph idx="1"/>
          </p:nvPr>
        </p:nvPicPr>
        <p:blipFill rotWithShape="1">
          <a:blip r:embed="rId2"/>
          <a:srcRect b="70986"/>
          <a:stretch/>
        </p:blipFill>
        <p:spPr>
          <a:xfrm>
            <a:off x="3151867" y="1027956"/>
            <a:ext cx="7200000" cy="1462325"/>
          </a:xfrm>
        </p:spPr>
      </p:pic>
      <p:sp>
        <p:nvSpPr>
          <p:cNvPr id="3" name="TextBox 2">
            <a:extLst>
              <a:ext uri="{FF2B5EF4-FFF2-40B4-BE49-F238E27FC236}">
                <a16:creationId xmlns:a16="http://schemas.microsoft.com/office/drawing/2014/main" id="{E2237B19-451C-4356-AE4E-2AF785F54CF6}"/>
              </a:ext>
            </a:extLst>
          </p:cNvPr>
          <p:cNvSpPr txBox="1"/>
          <p:nvPr/>
        </p:nvSpPr>
        <p:spPr>
          <a:xfrm>
            <a:off x="1264701" y="1658726"/>
            <a:ext cx="236382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Overall</a:t>
            </a:r>
            <a:endParaRPr lang="en-PK"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E7A5086-1785-4A99-AAE0-AD1BA3B351F2}"/>
              </a:ext>
            </a:extLst>
          </p:cNvPr>
          <p:cNvPicPr>
            <a:picLocks/>
          </p:cNvPicPr>
          <p:nvPr/>
        </p:nvPicPr>
        <p:blipFill rotWithShape="1">
          <a:blip r:embed="rId3"/>
          <a:srcRect b="71208"/>
          <a:stretch/>
        </p:blipFill>
        <p:spPr>
          <a:xfrm>
            <a:off x="3151867" y="2809582"/>
            <a:ext cx="7200000" cy="1451133"/>
          </a:xfrm>
          <a:prstGeom prst="rect">
            <a:avLst/>
          </a:prstGeom>
        </p:spPr>
      </p:pic>
      <p:sp>
        <p:nvSpPr>
          <p:cNvPr id="6" name="TextBox 5">
            <a:extLst>
              <a:ext uri="{FF2B5EF4-FFF2-40B4-BE49-F238E27FC236}">
                <a16:creationId xmlns:a16="http://schemas.microsoft.com/office/drawing/2014/main" id="{70DCDA54-03E6-494B-898B-1DF30B586C57}"/>
              </a:ext>
            </a:extLst>
          </p:cNvPr>
          <p:cNvSpPr txBox="1"/>
          <p:nvPr/>
        </p:nvSpPr>
        <p:spPr>
          <a:xfrm>
            <a:off x="1264701" y="3429000"/>
            <a:ext cx="236382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Developed</a:t>
            </a:r>
            <a:endParaRPr lang="en-PK" b="1" dirty="0">
              <a:latin typeface="Times New Roman" panose="02020603050405020304" pitchFamily="18"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0B5E5AB7-A5DC-4967-AABD-A0307D5ABF6E}"/>
              </a:ext>
            </a:extLst>
          </p:cNvPr>
          <p:cNvPicPr>
            <a:picLocks/>
          </p:cNvPicPr>
          <p:nvPr/>
        </p:nvPicPr>
        <p:blipFill rotWithShape="1">
          <a:blip r:embed="rId4"/>
          <a:srcRect t="1" b="70898"/>
          <a:stretch/>
        </p:blipFill>
        <p:spPr>
          <a:xfrm>
            <a:off x="3151867" y="4558838"/>
            <a:ext cx="7200000" cy="1449420"/>
          </a:xfrm>
          <a:prstGeom prst="rect">
            <a:avLst/>
          </a:prstGeom>
        </p:spPr>
      </p:pic>
      <p:sp>
        <p:nvSpPr>
          <p:cNvPr id="9" name="TextBox 8">
            <a:extLst>
              <a:ext uri="{FF2B5EF4-FFF2-40B4-BE49-F238E27FC236}">
                <a16:creationId xmlns:a16="http://schemas.microsoft.com/office/drawing/2014/main" id="{182091A6-7ABB-4E19-8A83-B08CE87D198F}"/>
              </a:ext>
            </a:extLst>
          </p:cNvPr>
          <p:cNvSpPr txBox="1"/>
          <p:nvPr/>
        </p:nvSpPr>
        <p:spPr>
          <a:xfrm>
            <a:off x="1264701" y="5199274"/>
            <a:ext cx="236382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Developing</a:t>
            </a:r>
            <a:endParaRPr lang="en-PK"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40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000" dirty="0">
                <a:ea typeface="Times New Roman" panose="02020603050405020304" pitchFamily="18" charset="0"/>
              </a:rPr>
              <a:t>r</a:t>
            </a:r>
            <a:r>
              <a:rPr lang="en-PK" sz="2000" dirty="0" err="1">
                <a:effectLst/>
                <a:latin typeface="Times New Roman" panose="02020603050405020304" pitchFamily="18" charset="0"/>
                <a:ea typeface="Times New Roman" panose="02020603050405020304" pitchFamily="18" charset="0"/>
                <a:cs typeface="Times New Roman" panose="02020603050405020304" pitchFamily="18" charset="0"/>
              </a:rPr>
              <a:t>eate</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more job opportunities and stimulate economic activity. These efforts will lead to a reduction in unemployment and prices of commodities, ultimately improving the overall economy.</a:t>
            </a:r>
            <a:endParaRPr lang="en-PK"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Inflation needs to be tackled differently for developed and developing countries according to the results in this research. </a:t>
            </a:r>
          </a:p>
          <a:p>
            <a:pPr lvl="1"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developed countries a combination of monetary and fiscal policies can be used to induce economic growth .</a:t>
            </a:r>
          </a:p>
          <a:p>
            <a:pPr lvl="1" algn="just">
              <a:lnSpc>
                <a:spcPct val="150000"/>
              </a:lnSpc>
              <a:spcAft>
                <a:spcPts val="800"/>
              </a:spcAft>
            </a:pPr>
            <a:r>
              <a:rPr lang="en-US" sz="1600" dirty="0">
                <a:ea typeface="Times New Roman" panose="02020603050405020304" pitchFamily="18" charset="0"/>
              </a:rPr>
              <a:t>For 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eveloping countries need to focus on development and factors such as Savings Rate, Interest Rate and Exchange Rate management.</a:t>
            </a:r>
            <a:endParaRPr lang="en-PK"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246251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Developing countries, policy makes should find a golden balance between inflation and economic growth as poverty levels may increase sharply if higher inflation is set as a target.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policies and level of intervention would differ from country to country, therefore tailoring and structural reforms are needed that suits a particular economy.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Developing countries, they should diversify their dependance on many sectors rather than focusing on just one or two. This would also allow them some cushion from external shocks.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40031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lnSpcReduction="10000"/>
          </a:bodyPr>
          <a:lstStyle/>
          <a:p>
            <a:r>
              <a:rPr lang="en-US" sz="2000" dirty="0">
                <a:effectLst/>
                <a:latin typeface="Times New Roman" panose="02020603050405020304" pitchFamily="18" charset="0"/>
                <a:ea typeface="Calibri" panose="020F0502020204030204" pitchFamily="34" charset="0"/>
              </a:rPr>
              <a:t>The purpose of this research is to assess the influence that inflation and unemployment would have on Economic Growth.</a:t>
            </a:r>
          </a:p>
          <a:p>
            <a:r>
              <a:rPr lang="en-US" sz="2000" dirty="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 growth rate serves as the dependent variable in the economic model, while inflation, unemployment, the exchange rate, the money supply, investment, interest rate and the savings rate served as independent variables. </a:t>
            </a:r>
          </a:p>
          <a:p>
            <a:r>
              <a:rPr lang="en-US" sz="2000" dirty="0">
                <a:effectLst/>
                <a:latin typeface="Times New Roman" panose="02020603050405020304" pitchFamily="18" charset="0"/>
                <a:ea typeface="Calibri" panose="020F0502020204030204" pitchFamily="34" charset="0"/>
              </a:rPr>
              <a:t>Unemployment and Inflation are problems at the heart of every country's social and economic life. Existing literature points to inflation and unemployment as twin problems explaining the nature of poverty in developing countries.</a:t>
            </a:r>
          </a:p>
          <a:p>
            <a:r>
              <a:rPr lang="en-US" sz="2000" dirty="0">
                <a:effectLst/>
                <a:latin typeface="Times New Roman" panose="02020603050405020304" pitchFamily="18" charset="0"/>
                <a:ea typeface="Calibri" panose="020F0502020204030204" pitchFamily="34" charset="0"/>
              </a:rPr>
              <a:t>Inflation increases the cost of the country and creates more financial problems by increasing the cost of goods and services and other factors (Rasheed et al., 1997).</a:t>
            </a:r>
          </a:p>
          <a:p>
            <a:r>
              <a:rPr lang="en-US" sz="2000" dirty="0">
                <a:effectLst/>
                <a:latin typeface="Times New Roman" panose="02020603050405020304" pitchFamily="18" charset="0"/>
                <a:ea typeface="Calibri" panose="020F0502020204030204" pitchFamily="34" charset="0"/>
              </a:rPr>
              <a:t>All economies intend to keep both in the lowest single digits as this creates stability in the country's macroeconomic policies. </a:t>
            </a:r>
          </a:p>
          <a:p>
            <a:r>
              <a:rPr lang="en-US" sz="2000" dirty="0">
                <a:effectLst/>
                <a:latin typeface="Times New Roman" panose="02020603050405020304" pitchFamily="18" charset="0"/>
                <a:ea typeface="Calibri" panose="020F0502020204030204" pitchFamily="34" charset="0"/>
              </a:rPr>
              <a:t>This stability is very important for the effective growth and development of the economy and for the achievement of economic policy goals and objectives (Orji et al., 2015).</a:t>
            </a:r>
            <a:endParaRPr lang="en-US" sz="2000" dirty="0">
              <a:latin typeface="Times New Roman" panose="02020603050405020304" pitchFamily="18" charset="0"/>
              <a:ea typeface="Calibri" panose="020F0502020204030204" pitchFamily="34" charset="0"/>
            </a:endParaRPr>
          </a:p>
          <a:p>
            <a:endParaRPr lang="en-PK" sz="2400" dirty="0"/>
          </a:p>
        </p:txBody>
      </p:sp>
    </p:spTree>
    <p:extLst>
      <p:ext uri="{BB962C8B-B14F-4D97-AF65-F5344CB8AC3E}">
        <p14:creationId xmlns:p14="http://schemas.microsoft.com/office/powerpoint/2010/main" val="249420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Implications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US" sz="1800" dirty="0">
                <a:ea typeface="Times New Roman" panose="02020603050405020304" pitchFamily="18" charset="0"/>
              </a:rPr>
              <a:t>I</a:t>
            </a:r>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t would have been better to include more countries over a more extended period of time and with a larger number of observations to provide better results.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Although including more years would increase the number of observations and make the results more accurate but there may be presence of short-term relations, therefore shorter time period regressions may also yield better results. </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More variable could be added to increase the degree for which the variables explain the changes in the GDP Growth (i.e., R</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Variable such as education, infrastructure, Corruption, level of technology etc.</a:t>
            </a:r>
          </a:p>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Future studies should use instrumental variables to improve accuracy, and they should include additional independent variables to obtain more accurate results.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stratified approach in classifying countries according to region, income levels, development levels (such as under developed countries, emerging economies etc.) could also depict the results in a better manner.</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637245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PK" sz="1800" dirty="0">
                <a:effectLst/>
                <a:latin typeface="Times New Roman" panose="02020603050405020304" pitchFamily="18" charset="0"/>
                <a:ea typeface="Times New Roman" panose="02020603050405020304" pitchFamily="18" charset="0"/>
              </a:rPr>
              <a:t>We found that there was a significant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which indicates that countries with </a:t>
            </a:r>
            <a:r>
              <a:rPr lang="en-US" sz="1800" dirty="0">
                <a:effectLst/>
                <a:latin typeface="Times New Roman" panose="02020603050405020304" pitchFamily="18" charset="0"/>
                <a:ea typeface="Times New Roman" panose="02020603050405020304" pitchFamily="18" charset="0"/>
              </a:rPr>
              <a:t>higher</a:t>
            </a:r>
            <a:r>
              <a:rPr lang="en-PK" sz="1800" dirty="0">
                <a:effectLst/>
                <a:latin typeface="Times New Roman" panose="02020603050405020304" pitchFamily="18" charset="0"/>
                <a:ea typeface="Times New Roman" panose="02020603050405020304" pitchFamily="18" charset="0"/>
              </a:rPr>
              <a:t> inflation rates tended to have higher economic growth rates. This is consistent with previous research that has found a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a:t>
            </a:r>
            <a:r>
              <a:rPr lang="en-PK" sz="1800" dirty="0" err="1">
                <a:effectLst/>
                <a:latin typeface="Times New Roman" panose="02020603050405020304" pitchFamily="18" charset="0"/>
                <a:ea typeface="Times New Roman" panose="02020603050405020304" pitchFamily="18" charset="0"/>
              </a:rPr>
              <a:t>Bleaney</a:t>
            </a:r>
            <a:r>
              <a:rPr lang="en-PK" sz="1800" dirty="0">
                <a:effectLst/>
                <a:latin typeface="Times New Roman" panose="02020603050405020304" pitchFamily="18" charset="0"/>
                <a:ea typeface="Times New Roman" panose="02020603050405020304" pitchFamily="18" charset="0"/>
              </a:rPr>
              <a:t> and Nishiyama, 2002).</a:t>
            </a:r>
            <a:endParaRPr lang="en-US" sz="1800" dirty="0">
              <a:effectLst/>
              <a:latin typeface="Times New Roman" panose="02020603050405020304" pitchFamily="18" charset="0"/>
              <a:ea typeface="Times New Roman" panose="02020603050405020304" pitchFamily="18" charset="0"/>
            </a:endParaRPr>
          </a:p>
          <a:p>
            <a:r>
              <a:rPr lang="en-US" sz="1800" dirty="0">
                <a:ea typeface="Times New Roman" panose="02020603050405020304" pitchFamily="18" charset="0"/>
              </a:rPr>
              <a:t>T</a:t>
            </a:r>
            <a:r>
              <a:rPr lang="en-PK" sz="1800" dirty="0">
                <a:effectLst/>
                <a:latin typeface="Times New Roman" panose="02020603050405020304" pitchFamily="18" charset="0"/>
                <a:ea typeface="Times New Roman" panose="02020603050405020304" pitchFamily="18" charset="0"/>
              </a:rPr>
              <a:t>here was a significant negative relationship between unemployment and economic growth, which suggests that countries with higher unemployment rates tended to have lower economic growth rates. This is consistent with previous research that has found a negative relationship between unemployment and economic growth (Aghion et al., 2005).</a:t>
            </a:r>
            <a:endParaRPr lang="en-US" sz="1800" dirty="0">
              <a:effectLst/>
              <a:latin typeface="Times New Roman" panose="02020603050405020304" pitchFamily="18" charset="0"/>
              <a:ea typeface="Times New Roman" panose="02020603050405020304" pitchFamily="18" charset="0"/>
            </a:endParaRPr>
          </a:p>
          <a:p>
            <a:r>
              <a:rPr lang="en-US" sz="1800" dirty="0"/>
              <a:t>Different variables held significance incase of developed countries and developing countries.</a:t>
            </a:r>
          </a:p>
          <a:p>
            <a:r>
              <a:rPr lang="en-US" sz="1800" dirty="0"/>
              <a:t>The magnitude for variables in both divisions show a very different picture.</a:t>
            </a:r>
          </a:p>
          <a:p>
            <a:r>
              <a:rPr lang="en-US" sz="1800" dirty="0"/>
              <a:t>External factors such as political in stability, natural disasters may be the reason behind them/</a:t>
            </a:r>
            <a:endParaRPr lang="en-PK" dirty="0"/>
          </a:p>
        </p:txBody>
      </p:sp>
    </p:spTree>
    <p:extLst>
      <p:ext uri="{BB962C8B-B14F-4D97-AF65-F5344CB8AC3E}">
        <p14:creationId xmlns:p14="http://schemas.microsoft.com/office/powerpoint/2010/main" val="28310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DC87-57B5-4208-97AA-965A8C046170}"/>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29F0E0-A4C1-438D-9CC4-2EB373F063B5}"/>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9646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lnSpcReduction="20000"/>
          </a:bodyPr>
          <a:lstStyle/>
          <a:p>
            <a:r>
              <a:rPr lang="en-US" sz="2400" b="1" dirty="0">
                <a:solidFill>
                  <a:srgbClr val="000000"/>
                </a:solidFill>
                <a:effectLst/>
                <a:latin typeface="Times New Roman" panose="02020603050405020304" pitchFamily="18" charset="0"/>
                <a:ea typeface="Calibri" panose="020F0502020204030204" pitchFamily="34" charset="0"/>
              </a:rPr>
              <a:t>Phillip’s Curve (1958)</a:t>
            </a:r>
          </a:p>
          <a:p>
            <a:pPr lvl="1"/>
            <a:r>
              <a:rPr lang="en-US" dirty="0">
                <a:solidFill>
                  <a:srgbClr val="000000"/>
                </a:solidFill>
                <a:effectLst/>
                <a:latin typeface="Times New Roman" panose="02020603050405020304" pitchFamily="18" charset="0"/>
                <a:ea typeface="Calibri" panose="020F0502020204030204" pitchFamily="34" charset="0"/>
              </a:rPr>
              <a:t>Phillips created the piece of work that is often referred to as "the Phillips curve" in 1958.</a:t>
            </a:r>
          </a:p>
          <a:p>
            <a:pPr lvl="1"/>
            <a:r>
              <a:rPr lang="en-US" dirty="0">
                <a:solidFill>
                  <a:srgbClr val="000000"/>
                </a:solidFill>
                <a:effectLst/>
                <a:latin typeface="Times New Roman" panose="02020603050405020304" pitchFamily="18" charset="0"/>
                <a:ea typeface="Calibri" panose="020F0502020204030204" pitchFamily="34" charset="0"/>
              </a:rPr>
              <a:t>The Phillips curve depicts the typical link between pay behavior and unemployment rates over the economic cycle. </a:t>
            </a:r>
          </a:p>
          <a:p>
            <a:pPr lvl="1"/>
            <a:r>
              <a:rPr lang="en-US" dirty="0">
                <a:solidFill>
                  <a:srgbClr val="000000"/>
                </a:solidFill>
                <a:effectLst/>
                <a:latin typeface="Times New Roman" panose="02020603050405020304" pitchFamily="18" charset="0"/>
                <a:ea typeface="Calibri" panose="020F0502020204030204" pitchFamily="34" charset="0"/>
              </a:rPr>
              <a:t>He found a short-term trade-off among inflation and unemployment. Therefore, he proposed the hypothesis that increasing inflation might be caused by dropping unemployment and that decreasing inflation could be achieved by enabling unemployment to grow.</a:t>
            </a:r>
          </a:p>
          <a:p>
            <a:pPr lvl="1"/>
            <a:endParaRPr lang="en-US" dirty="0">
              <a:solidFill>
                <a:srgbClr val="000000"/>
              </a:solidFill>
              <a:effectLst/>
              <a:latin typeface="Times New Roman" panose="02020603050405020304" pitchFamily="18" charset="0"/>
              <a:ea typeface="Calibri" panose="020F0502020204030204" pitchFamily="34" charset="0"/>
            </a:endParaRPr>
          </a:p>
          <a:p>
            <a:r>
              <a:rPr lang="en-US" sz="2400" b="1" dirty="0">
                <a:solidFill>
                  <a:srgbClr val="000000"/>
                </a:solidFill>
                <a:latin typeface="Times New Roman" panose="02020603050405020304" pitchFamily="18" charset="0"/>
                <a:ea typeface="Calibri" panose="020F0502020204030204" pitchFamily="34" charset="0"/>
              </a:rPr>
              <a:t>Okun’s Law (1962)</a:t>
            </a:r>
          </a:p>
          <a:p>
            <a:pPr lvl="1"/>
            <a:r>
              <a:rPr lang="en-US" dirty="0">
                <a:solidFill>
                  <a:srgbClr val="000000"/>
                </a:solidFill>
                <a:ea typeface="Calibri" panose="020F0502020204030204" pitchFamily="34" charset="0"/>
              </a:rPr>
              <a:t>S</a:t>
            </a:r>
            <a:r>
              <a:rPr lang="en-US" dirty="0">
                <a:solidFill>
                  <a:srgbClr val="000000"/>
                </a:solidFill>
                <a:effectLst/>
                <a:latin typeface="Times New Roman" panose="02020603050405020304" pitchFamily="18" charset="0"/>
                <a:ea typeface="Calibri" panose="020F0502020204030204" pitchFamily="34" charset="0"/>
              </a:rPr>
              <a:t>tates that a 1% drop in the rate </a:t>
            </a:r>
            <a:r>
              <a:rPr lang="en-US">
                <a:solidFill>
                  <a:srgbClr val="000000"/>
                </a:solidFill>
                <a:effectLst/>
                <a:latin typeface="Times New Roman" panose="02020603050405020304" pitchFamily="18" charset="0"/>
                <a:ea typeface="Calibri" panose="020F0502020204030204" pitchFamily="34" charset="0"/>
              </a:rPr>
              <a:t>of employment </a:t>
            </a:r>
            <a:r>
              <a:rPr lang="en-US" dirty="0">
                <a:solidFill>
                  <a:srgbClr val="000000"/>
                </a:solidFill>
                <a:effectLst/>
                <a:latin typeface="Times New Roman" panose="02020603050405020304" pitchFamily="18" charset="0"/>
                <a:ea typeface="Calibri" panose="020F0502020204030204" pitchFamily="34" charset="0"/>
              </a:rPr>
              <a:t>would lead to a loss of roughly 3% GDP.</a:t>
            </a:r>
          </a:p>
          <a:p>
            <a:pPr lvl="1"/>
            <a:r>
              <a:rPr lang="en-US" dirty="0">
                <a:solidFill>
                  <a:srgbClr val="000000"/>
                </a:solidFill>
                <a:effectLst/>
                <a:latin typeface="Times New Roman" panose="02020603050405020304" pitchFamily="18" charset="0"/>
                <a:ea typeface="Calibri" panose="020F0502020204030204" pitchFamily="34" charset="0"/>
              </a:rPr>
              <a:t>If the causation were reversed, a 1% rise in unemployment would result in a loss of GDP growth of around 3%. </a:t>
            </a:r>
          </a:p>
          <a:p>
            <a:endParaRPr lang="en-US" sz="1800" dirty="0">
              <a:solidFill>
                <a:srgbClr val="000000"/>
              </a:solidFill>
              <a:effectLst/>
              <a:latin typeface="Times New Roman" panose="02020603050405020304" pitchFamily="18" charset="0"/>
              <a:ea typeface="Calibri" panose="020F0502020204030204" pitchFamily="34" charset="0"/>
            </a:endParaRPr>
          </a:p>
          <a:p>
            <a:endParaRPr lang="en-PK" dirty="0"/>
          </a:p>
        </p:txBody>
      </p:sp>
    </p:spTree>
    <p:extLst>
      <p:ext uri="{BB962C8B-B14F-4D97-AF65-F5344CB8AC3E}">
        <p14:creationId xmlns:p14="http://schemas.microsoft.com/office/powerpoint/2010/main" val="239336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lstStyle/>
          <a:p>
            <a:r>
              <a:rPr lang="en-US" sz="2400" b="1" dirty="0">
                <a:solidFill>
                  <a:srgbClr val="000000"/>
                </a:solidFill>
                <a:effectLst/>
                <a:latin typeface="Times New Roman" panose="02020603050405020304" pitchFamily="18" charset="0"/>
                <a:ea typeface="Calibri" panose="020F0502020204030204" pitchFamily="34" charset="0"/>
              </a:rPr>
              <a:t>The General Theory of Employment, Interest, and Money, written by John Maynard Keynes (1936)</a:t>
            </a:r>
          </a:p>
          <a:p>
            <a:pPr lvl="1"/>
            <a:r>
              <a:rPr lang="en-US" sz="1800" dirty="0">
                <a:solidFill>
                  <a:srgbClr val="000000"/>
                </a:solidFill>
                <a:effectLst/>
                <a:latin typeface="Times New Roman" panose="02020603050405020304" pitchFamily="18" charset="0"/>
                <a:ea typeface="Calibri" panose="020F0502020204030204" pitchFamily="34" charset="0"/>
              </a:rPr>
              <a:t>This </a:t>
            </a:r>
            <a:r>
              <a:rPr lang="en-US" sz="1800" dirty="0">
                <a:solidFill>
                  <a:srgbClr val="000000"/>
                </a:solidFill>
                <a:latin typeface="Times New Roman" panose="02020603050405020304" pitchFamily="18" charset="0"/>
                <a:ea typeface="Calibri" panose="020F0502020204030204" pitchFamily="34" charset="0"/>
              </a:rPr>
              <a:t>theory </a:t>
            </a:r>
            <a:r>
              <a:rPr lang="en-US" sz="1800" dirty="0">
                <a:solidFill>
                  <a:srgbClr val="000000"/>
                </a:solidFill>
                <a:effectLst/>
                <a:latin typeface="Times New Roman" panose="02020603050405020304" pitchFamily="18" charset="0"/>
                <a:ea typeface="Calibri" panose="020F0502020204030204" pitchFamily="34" charset="0"/>
              </a:rPr>
              <a:t>laid the groundwork for Keynesian economics.</a:t>
            </a:r>
          </a:p>
          <a:p>
            <a:pPr lvl="1"/>
            <a:r>
              <a:rPr lang="en-US" sz="1800" dirty="0">
                <a:solidFill>
                  <a:srgbClr val="000000"/>
                </a:solidFill>
                <a:effectLst/>
                <a:latin typeface="Times New Roman" panose="02020603050405020304" pitchFamily="18" charset="0"/>
                <a:ea typeface="Calibri" panose="020F0502020204030204" pitchFamily="34" charset="0"/>
              </a:rPr>
              <a:t>Keynesians believe that for efficiency to be at its highest, government intervention is required. </a:t>
            </a:r>
          </a:p>
          <a:p>
            <a:pPr lvl="1"/>
            <a:r>
              <a:rPr lang="en-US" sz="1800" dirty="0">
                <a:solidFill>
                  <a:srgbClr val="000000"/>
                </a:solidFill>
                <a:effectLst/>
                <a:latin typeface="Times New Roman" panose="02020603050405020304" pitchFamily="18" charset="0"/>
                <a:ea typeface="Calibri" panose="020F0502020204030204" pitchFamily="34" charset="0"/>
              </a:rPr>
              <a:t>They believe that governmental intervention in the market via expansionary economic policies will spur demand and boost investment, enabling full production. </a:t>
            </a:r>
          </a:p>
          <a:p>
            <a:r>
              <a:rPr lang="en-US" sz="2400" b="1" dirty="0">
                <a:solidFill>
                  <a:srgbClr val="000000"/>
                </a:solidFill>
                <a:effectLst/>
                <a:latin typeface="Times New Roman" panose="02020603050405020304" pitchFamily="18" charset="0"/>
                <a:ea typeface="Calibri" panose="020F0502020204030204" pitchFamily="34" charset="0"/>
              </a:rPr>
              <a:t>Quantity theory of Money (1956)</a:t>
            </a:r>
          </a:p>
          <a:p>
            <a:pPr lvl="1"/>
            <a:r>
              <a:rPr lang="en-US" sz="1800" dirty="0">
                <a:solidFill>
                  <a:srgbClr val="000000"/>
                </a:solidFill>
                <a:latin typeface="Times New Roman" panose="02020603050405020304" pitchFamily="18" charset="0"/>
                <a:ea typeface="Calibri" panose="020F0502020204030204" pitchFamily="34" charset="0"/>
              </a:rPr>
              <a:t>Milton Friedman</a:t>
            </a:r>
          </a:p>
          <a:p>
            <a:pPr lvl="1"/>
            <a:r>
              <a:rPr lang="en-US" sz="1800" dirty="0">
                <a:solidFill>
                  <a:srgbClr val="000000"/>
                </a:solidFill>
                <a:effectLst/>
                <a:latin typeface="Times New Roman" panose="02020603050405020304" pitchFamily="18" charset="0"/>
                <a:ea typeface="Calibri" panose="020F0502020204030204" pitchFamily="34" charset="0"/>
              </a:rPr>
              <a:t>Quantity Theory of Money linked inflation and economic growth by simply matching the entire amount of economic spending to the total amount of money in circulation. </a:t>
            </a:r>
          </a:p>
          <a:p>
            <a:pPr lvl="1"/>
            <a:r>
              <a:rPr lang="en-US" sz="1800" dirty="0">
                <a:solidFill>
                  <a:srgbClr val="000000"/>
                </a:solidFill>
                <a:latin typeface="Times New Roman" panose="02020603050405020304" pitchFamily="18" charset="0"/>
                <a:ea typeface="Calibri" panose="020F0502020204030204" pitchFamily="34" charset="0"/>
              </a:rPr>
              <a:t>M</a:t>
            </a:r>
            <a:r>
              <a:rPr lang="en-US" sz="1800" dirty="0">
                <a:solidFill>
                  <a:srgbClr val="000000"/>
                </a:solidFill>
                <a:effectLst/>
                <a:latin typeface="Times New Roman" panose="02020603050405020304" pitchFamily="18" charset="0"/>
                <a:ea typeface="Calibri" panose="020F0502020204030204" pitchFamily="34" charset="0"/>
              </a:rPr>
              <a:t>onetary theory argues that money expansion has a longer-term, more significant effect on pricing than it does on growth. If the money supply is growing more quickly than the economy, inflation will happen.</a:t>
            </a:r>
          </a:p>
          <a:p>
            <a:endParaRPr lang="en-PK" dirty="0"/>
          </a:p>
        </p:txBody>
      </p:sp>
    </p:spTree>
    <p:extLst>
      <p:ext uri="{BB962C8B-B14F-4D97-AF65-F5344CB8AC3E}">
        <p14:creationId xmlns:p14="http://schemas.microsoft.com/office/powerpoint/2010/main" val="373018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a:bodyPr>
          <a:lstStyle/>
          <a:p>
            <a:r>
              <a:rPr lang="en-US" b="1" dirty="0">
                <a:solidFill>
                  <a:srgbClr val="000000"/>
                </a:solidFill>
                <a:latin typeface="Times New Roman" panose="02020603050405020304" pitchFamily="18" charset="0"/>
                <a:ea typeface="Calibri" panose="020F0502020204030204" pitchFamily="34" charset="0"/>
              </a:rPr>
              <a:t>N</a:t>
            </a:r>
            <a:r>
              <a:rPr lang="en-US" b="1" dirty="0">
                <a:solidFill>
                  <a:srgbClr val="000000"/>
                </a:solidFill>
                <a:effectLst/>
                <a:latin typeface="Times New Roman" panose="02020603050405020304" pitchFamily="18" charset="0"/>
                <a:ea typeface="Calibri" panose="020F0502020204030204" pitchFamily="34" charset="0"/>
              </a:rPr>
              <a:t>eo-Classical </a:t>
            </a:r>
            <a:r>
              <a:rPr lang="en-US" b="1" dirty="0">
                <a:solidFill>
                  <a:srgbClr val="000000"/>
                </a:solidFill>
                <a:latin typeface="Times New Roman" panose="02020603050405020304" pitchFamily="18" charset="0"/>
                <a:ea typeface="Calibri" panose="020F0502020204030204" pitchFamily="34" charset="0"/>
              </a:rPr>
              <a:t>G</a:t>
            </a:r>
            <a:r>
              <a:rPr lang="en-US" b="1" dirty="0">
                <a:solidFill>
                  <a:srgbClr val="000000"/>
                </a:solidFill>
                <a:effectLst/>
                <a:latin typeface="Times New Roman" panose="02020603050405020304" pitchFamily="18" charset="0"/>
                <a:ea typeface="Calibri" panose="020F0502020204030204" pitchFamily="34" charset="0"/>
              </a:rPr>
              <a:t>rowth </a:t>
            </a:r>
            <a:r>
              <a:rPr lang="en-US" b="1" dirty="0">
                <a:solidFill>
                  <a:srgbClr val="000000"/>
                </a:solidFill>
                <a:latin typeface="Times New Roman" panose="02020603050405020304" pitchFamily="18" charset="0"/>
                <a:ea typeface="Calibri" panose="020F0502020204030204" pitchFamily="34" charset="0"/>
              </a:rPr>
              <a:t>M</a:t>
            </a:r>
            <a:r>
              <a:rPr lang="en-US" b="1" dirty="0">
                <a:solidFill>
                  <a:srgbClr val="000000"/>
                </a:solidFill>
                <a:effectLst/>
                <a:latin typeface="Times New Roman" panose="02020603050405020304" pitchFamily="18" charset="0"/>
                <a:ea typeface="Calibri" panose="020F0502020204030204" pitchFamily="34" charset="0"/>
              </a:rPr>
              <a:t>odel (2002)</a:t>
            </a:r>
          </a:p>
          <a:p>
            <a:pPr lvl="1"/>
            <a:r>
              <a:rPr lang="en-US" dirty="0">
                <a:solidFill>
                  <a:srgbClr val="000000"/>
                </a:solidFill>
                <a:latin typeface="Times New Roman" panose="02020603050405020304" pitchFamily="18" charset="0"/>
              </a:rPr>
              <a:t>Solow and Swan</a:t>
            </a:r>
          </a:p>
          <a:p>
            <a:pPr lvl="1"/>
            <a:r>
              <a:rPr lang="en-US" dirty="0">
                <a:solidFill>
                  <a:srgbClr val="000000"/>
                </a:solidFill>
                <a:effectLst/>
                <a:latin typeface="Times New Roman" panose="02020603050405020304" pitchFamily="18" charset="0"/>
                <a:ea typeface="Calibri" panose="020F0502020204030204" pitchFamily="34" charset="0"/>
              </a:rPr>
              <a:t>The neoclassical economics theory of growth is based on the idea that labor and capital have declining returns when used individually, but constant returns when used together.</a:t>
            </a:r>
          </a:p>
          <a:p>
            <a:pPr lvl="1"/>
            <a:r>
              <a:rPr lang="en-US" dirty="0">
                <a:solidFill>
                  <a:srgbClr val="000000"/>
                </a:solidFill>
              </a:rPr>
              <a:t>Relates Labor, Capital to Economic Growth.</a:t>
            </a:r>
            <a:endParaRPr lang="en-PK" dirty="0">
              <a:solidFill>
                <a:srgbClr val="000000"/>
              </a:solidFill>
            </a:endParaRPr>
          </a:p>
        </p:txBody>
      </p:sp>
    </p:spTree>
    <p:extLst>
      <p:ext uri="{BB962C8B-B14F-4D97-AF65-F5344CB8AC3E}">
        <p14:creationId xmlns:p14="http://schemas.microsoft.com/office/powerpoint/2010/main" val="247877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78EE-3825-CF86-2959-93A9E13C8E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Model-Equation-Hypothesis</a:t>
            </a:r>
            <a:endParaRPr lang="en-PK"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E35FD-E205-0C3A-D639-D007397F3827}"/>
              </a:ext>
            </a:extLst>
          </p:cNvPr>
          <p:cNvSpPr>
            <a:spLocks noGrp="1"/>
          </p:cNvSpPr>
          <p:nvPr>
            <p:ph idx="1"/>
          </p:nvPr>
        </p:nvSpPr>
        <p:spPr/>
        <p:txBody>
          <a:bodyPr>
            <a:normAutofit fontScale="70000" lnSpcReduction="20000"/>
          </a:bodyPr>
          <a:lstStyle/>
          <a:p>
            <a:pPr marL="0" indent="0" algn="ctr">
              <a:lnSpc>
                <a:spcPct val="150000"/>
              </a:lnSpc>
              <a:spcAft>
                <a:spcPts val="800"/>
              </a:spcAft>
              <a:buNone/>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Infl</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Unemp</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Sav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µ</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it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2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Null Hypothesis</a:t>
            </a:r>
          </a:p>
          <a:p>
            <a:pPr indent="0" algn="ctr">
              <a:lnSpc>
                <a:spcPct val="12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b="1" dirty="0">
                <a:latin typeface="Times New Roman" panose="02020603050405020304" pitchFamily="18" charset="0"/>
                <a:ea typeface="Calibri" panose="020F0502020204030204" pitchFamily="34" charset="0"/>
                <a:cs typeface="Times New Roman" panose="02020603050405020304" pitchFamily="18" charset="0"/>
              </a:rPr>
              <a:t>H</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a typeface="Calibri" panose="020F0502020204030204" pitchFamily="34" charset="0"/>
              </a:rPr>
              <a:t>2</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0</a:t>
            </a:r>
          </a:p>
          <a:p>
            <a:pPr lvl="1" indent="0">
              <a:lnSpc>
                <a:spcPct val="12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Impact of Inflation on Economic Growth is insignificant,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latin typeface="Times New Roman" panose="02020603050405020304" pitchFamily="18" charset="0"/>
                <a:ea typeface="Calibri" panose="020F0502020204030204" pitchFamily="34" charset="0"/>
                <a:cs typeface="Times New Roman" panose="02020603050405020304" pitchFamily="18" charset="0"/>
              </a:rPr>
              <a:t> equal to 0. </a:t>
            </a:r>
          </a:p>
          <a:p>
            <a:pPr lvl="1" indent="0">
              <a:lnSpc>
                <a:spcPct val="12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Impact of Unemployment on Economic Growth is insignificant,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a typeface="Calibri" panose="020F0502020204030204" pitchFamily="34" charset="0"/>
              </a:rPr>
              <a:t>2</a:t>
            </a:r>
            <a:r>
              <a:rPr lang="en-US" sz="2100" dirty="0">
                <a:latin typeface="Times New Roman" panose="02020603050405020304" pitchFamily="18" charset="0"/>
                <a:ea typeface="Calibri" panose="020F0502020204030204" pitchFamily="34" charset="0"/>
                <a:cs typeface="Times New Roman" panose="02020603050405020304" pitchFamily="18" charset="0"/>
              </a:rPr>
              <a:t> equal to 0.</a:t>
            </a:r>
          </a:p>
          <a:p>
            <a:pPr marL="571500" indent="-342900">
              <a:lnSpc>
                <a:spcPct val="120000"/>
              </a:lnSpc>
              <a:spcAft>
                <a:spcPts val="800"/>
              </a:spcAft>
            </a:pPr>
            <a:r>
              <a:rPr lang="en-US" sz="2400" b="1" dirty="0">
                <a:latin typeface="Times New Roman" panose="02020603050405020304" pitchFamily="18" charset="0"/>
                <a:cs typeface="Times New Roman" panose="02020603050405020304" pitchFamily="18" charset="0"/>
              </a:rPr>
              <a:t>Alternate Hypothesis</a:t>
            </a:r>
          </a:p>
          <a:p>
            <a:pPr indent="0" algn="ctr">
              <a:lnSpc>
                <a:spcPct val="120000"/>
              </a:lnSpc>
              <a:spcAft>
                <a:spcPts val="800"/>
              </a:spcAft>
            </a:pPr>
            <a:r>
              <a:rPr lang="en-US" sz="2900" b="1" dirty="0">
                <a:latin typeface="Times New Roman" panose="02020603050405020304" pitchFamily="18" charset="0"/>
                <a:ea typeface="Calibri" panose="020F0502020204030204" pitchFamily="34" charset="0"/>
                <a:cs typeface="Times New Roman" panose="02020603050405020304" pitchFamily="18" charset="0"/>
              </a:rPr>
              <a:t>H</a:t>
            </a:r>
            <a:r>
              <a:rPr lang="en-US" sz="29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900" b="1" dirty="0">
                <a:latin typeface="Times New Roman" panose="02020603050405020304" pitchFamily="18" charset="0"/>
                <a:ea typeface="Calibri" panose="020F0502020204030204" pitchFamily="34" charset="0"/>
                <a:cs typeface="Times New Roman" panose="02020603050405020304" pitchFamily="18" charset="0"/>
              </a:rPr>
              <a:t> : </a:t>
            </a: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9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900" b="1" dirty="0">
                <a:latin typeface="Times New Roman" panose="02020603050405020304" pitchFamily="18" charset="0"/>
                <a:ea typeface="Calibri" panose="020F0502020204030204" pitchFamily="34" charset="0"/>
                <a:cs typeface="Times New Roman" panose="02020603050405020304" pitchFamily="18" charset="0"/>
              </a:rPr>
              <a:t>≠ 0	H</a:t>
            </a:r>
            <a:r>
              <a:rPr lang="en-US" sz="29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900" b="1" dirty="0">
                <a:latin typeface="Times New Roman" panose="02020603050405020304" pitchFamily="18" charset="0"/>
                <a:ea typeface="Calibri" panose="020F0502020204030204" pitchFamily="34" charset="0"/>
                <a:cs typeface="Times New Roman" panose="02020603050405020304" pitchFamily="18" charset="0"/>
              </a:rPr>
              <a:t> : </a:t>
            </a: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900" b="1" baseline="-25000" dirty="0">
                <a:ea typeface="Calibri" panose="020F0502020204030204" pitchFamily="34" charset="0"/>
              </a:rPr>
              <a:t>2</a:t>
            </a:r>
            <a:r>
              <a:rPr lang="en-US" sz="29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b="1" dirty="0">
                <a:latin typeface="Times New Roman" panose="02020603050405020304" pitchFamily="18" charset="0"/>
                <a:ea typeface="Calibri" panose="020F0502020204030204" pitchFamily="34" charset="0"/>
                <a:cs typeface="Times New Roman" panose="02020603050405020304" pitchFamily="18" charset="0"/>
              </a:rPr>
              <a:t>≠ 0</a:t>
            </a:r>
          </a:p>
          <a:p>
            <a:pPr lvl="1" indent="0">
              <a:lnSpc>
                <a:spcPct val="12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Impact of Inflation on Economic Growth is 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dirty="0">
                <a:latin typeface="Times New Roman" panose="02020603050405020304" pitchFamily="18" charset="0"/>
                <a:ea typeface="Calibri" panose="020F0502020204030204" pitchFamily="34" charset="0"/>
                <a:cs typeface="Times New Roman" panose="02020603050405020304" pitchFamily="18" charset="0"/>
              </a:rPr>
              <a:t> is not equal to 0.</a:t>
            </a:r>
          </a:p>
          <a:p>
            <a:pPr lvl="1" indent="0">
              <a:lnSpc>
                <a:spcPct val="12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Impact of Unemployment on Economic Growth is significant,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b="1" baseline="-25000" dirty="0">
                <a:ea typeface="Calibri" panose="020F0502020204030204" pitchFamily="34"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is not equal to 0.</a:t>
            </a: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11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6F0-8171-4436-BCB4-4B9160ACE907}"/>
              </a:ext>
            </a:extLst>
          </p:cNvPr>
          <p:cNvSpPr>
            <a:spLocks noGrp="1"/>
          </p:cNvSpPr>
          <p:nvPr>
            <p:ph type="title"/>
          </p:nvPr>
        </p:nvSpPr>
        <p:spPr/>
        <p:txBody>
          <a:bodyPr/>
          <a:lstStyle/>
          <a:p>
            <a:r>
              <a:rPr lang="en-US" dirty="0"/>
              <a:t>Quantification Table</a:t>
            </a:r>
            <a:endParaRPr lang="en-PK" dirty="0"/>
          </a:p>
        </p:txBody>
      </p:sp>
      <p:pic>
        <p:nvPicPr>
          <p:cNvPr id="4" name="Content Placeholder 3">
            <a:extLst>
              <a:ext uri="{FF2B5EF4-FFF2-40B4-BE49-F238E27FC236}">
                <a16:creationId xmlns:a16="http://schemas.microsoft.com/office/drawing/2014/main" id="{D0A8E244-3220-431D-905B-DAEF70A0607D}"/>
              </a:ext>
            </a:extLst>
          </p:cNvPr>
          <p:cNvPicPr>
            <a:picLocks noGrp="1" noChangeAspect="1"/>
          </p:cNvPicPr>
          <p:nvPr>
            <p:ph idx="1"/>
          </p:nvPr>
        </p:nvPicPr>
        <p:blipFill>
          <a:blip r:embed="rId2"/>
          <a:stretch>
            <a:fillRect/>
          </a:stretch>
        </p:blipFill>
        <p:spPr>
          <a:xfrm>
            <a:off x="374257" y="1871255"/>
            <a:ext cx="11443485" cy="4130710"/>
          </a:xfrm>
          <a:prstGeom prst="rect">
            <a:avLst/>
          </a:prstGeom>
        </p:spPr>
      </p:pic>
    </p:spTree>
    <p:extLst>
      <p:ext uri="{BB962C8B-B14F-4D97-AF65-F5344CB8AC3E}">
        <p14:creationId xmlns:p14="http://schemas.microsoft.com/office/powerpoint/2010/main" val="114329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lstStyle/>
          <a:p>
            <a:r>
              <a:rPr lang="en-US" dirty="0"/>
              <a:t>Summary Statistics</a:t>
            </a:r>
            <a:endParaRPr lang="en-PK" dirty="0"/>
          </a:p>
        </p:txBody>
      </p:sp>
      <p:pic>
        <p:nvPicPr>
          <p:cNvPr id="8" name="Content Placeholder 7">
            <a:extLst>
              <a:ext uri="{FF2B5EF4-FFF2-40B4-BE49-F238E27FC236}">
                <a16:creationId xmlns:a16="http://schemas.microsoft.com/office/drawing/2014/main" id="{C399199E-13CB-47A5-8785-71E6A5CCDDF4}"/>
              </a:ext>
            </a:extLst>
          </p:cNvPr>
          <p:cNvPicPr>
            <a:picLocks noGrp="1" noChangeAspect="1"/>
          </p:cNvPicPr>
          <p:nvPr>
            <p:ph idx="1"/>
          </p:nvPr>
        </p:nvPicPr>
        <p:blipFill rotWithShape="1">
          <a:blip r:embed="rId2"/>
          <a:srcRect b="19815"/>
          <a:stretch/>
        </p:blipFill>
        <p:spPr>
          <a:xfrm>
            <a:off x="2399490" y="1496135"/>
            <a:ext cx="7393020" cy="3542793"/>
          </a:xfrm>
          <a:prstGeom prst="rect">
            <a:avLst/>
          </a:prstGeom>
        </p:spPr>
      </p:pic>
    </p:spTree>
    <p:extLst>
      <p:ext uri="{BB962C8B-B14F-4D97-AF65-F5344CB8AC3E}">
        <p14:creationId xmlns:p14="http://schemas.microsoft.com/office/powerpoint/2010/main" val="334001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Developed Countries Data</a:t>
            </a:r>
            <a:endParaRPr lang="en-PK" sz="4000" dirty="0"/>
          </a:p>
        </p:txBody>
      </p:sp>
      <p:pic>
        <p:nvPicPr>
          <p:cNvPr id="5" name="Content Placeholder 4">
            <a:extLst>
              <a:ext uri="{FF2B5EF4-FFF2-40B4-BE49-F238E27FC236}">
                <a16:creationId xmlns:a16="http://schemas.microsoft.com/office/drawing/2014/main" id="{51A70833-95C9-4A2D-898B-48D100E07678}"/>
              </a:ext>
            </a:extLst>
          </p:cNvPr>
          <p:cNvPicPr>
            <a:picLocks noGrp="1" noChangeAspect="1"/>
          </p:cNvPicPr>
          <p:nvPr>
            <p:ph idx="1"/>
          </p:nvPr>
        </p:nvPicPr>
        <p:blipFill rotWithShape="1">
          <a:blip r:embed="rId2"/>
          <a:srcRect b="19608"/>
          <a:stretch/>
        </p:blipFill>
        <p:spPr>
          <a:xfrm>
            <a:off x="2446303" y="1506733"/>
            <a:ext cx="7299393" cy="3629471"/>
          </a:xfrm>
          <a:prstGeom prst="rect">
            <a:avLst/>
          </a:prstGeom>
        </p:spPr>
      </p:pic>
    </p:spTree>
    <p:extLst>
      <p:ext uri="{BB962C8B-B14F-4D97-AF65-F5344CB8AC3E}">
        <p14:creationId xmlns:p14="http://schemas.microsoft.com/office/powerpoint/2010/main" val="2322463548"/>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CA00EDC-CD71-44E0-9518-91CCA4CD1857}" vid="{172F01E8-5C9D-4234-A069-609E06FB1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65</TotalTime>
  <Words>1282</Words>
  <Application>Microsoft Office PowerPoint</Application>
  <PresentationFormat>Widescreen</PresentationFormat>
  <Paragraphs>92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Theme2</vt:lpstr>
      <vt:lpstr>Impact of Inflation and Unemployment on Economic Growth</vt:lpstr>
      <vt:lpstr>Introduction</vt:lpstr>
      <vt:lpstr>Literature Review (Theoretical Literature)</vt:lpstr>
      <vt:lpstr>Literature Review (Theoretical Literature)</vt:lpstr>
      <vt:lpstr>Literature Review (Theoretical Literature)</vt:lpstr>
      <vt:lpstr>Model-Equation-Hypothesis</vt:lpstr>
      <vt:lpstr>Quantification Table</vt:lpstr>
      <vt:lpstr>Summary Statistics</vt:lpstr>
      <vt:lpstr>Summary Statistics: Developed Countries Data</vt:lpstr>
      <vt:lpstr>Summary Statistics: Developing Countries Data</vt:lpstr>
      <vt:lpstr>Correlation Matrix </vt:lpstr>
      <vt:lpstr>T-test of Mean Comparison</vt:lpstr>
      <vt:lpstr>Descriptive (Average 2021)</vt:lpstr>
      <vt:lpstr>Descriptive : Inflation (2002-2021)</vt:lpstr>
      <vt:lpstr>Descriptive : Unemployment (2002-2021)</vt:lpstr>
      <vt:lpstr>Hausman (Overall)</vt:lpstr>
      <vt:lpstr>Regression</vt:lpstr>
      <vt:lpstr>Policy Recommendations </vt:lpstr>
      <vt:lpstr>Policy Recommendations </vt:lpstr>
      <vt:lpstr>Implications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Inflation and Unemployment on Economic Growth</dc:title>
  <dc:creator>Sheikh Usman</dc:creator>
  <cp:lastModifiedBy>Sheikh Usman</cp:lastModifiedBy>
  <cp:revision>6</cp:revision>
  <cp:lastPrinted>2023-05-08T15:32:08Z</cp:lastPrinted>
  <dcterms:created xsi:type="dcterms:W3CDTF">2023-05-04T09:59:47Z</dcterms:created>
  <dcterms:modified xsi:type="dcterms:W3CDTF">2023-05-11T10:35:34Z</dcterms:modified>
</cp:coreProperties>
</file>