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57" r:id="rId3"/>
    <p:sldId id="258" r:id="rId4"/>
    <p:sldId id="259" r:id="rId5"/>
    <p:sldId id="260" r:id="rId6"/>
    <p:sldId id="261" r:id="rId7"/>
    <p:sldId id="266" r:id="rId8"/>
    <p:sldId id="263" r:id="rId9"/>
    <p:sldId id="264" r:id="rId10"/>
    <p:sldId id="265" r:id="rId11"/>
    <p:sldId id="262" r:id="rId12"/>
    <p:sldId id="267" r:id="rId13"/>
    <p:sldId id="268" r:id="rId14"/>
    <p:sldId id="269" r:id="rId15"/>
    <p:sldId id="270" r:id="rId16"/>
    <p:sldId id="271" r:id="rId17"/>
    <p:sldId id="273" r:id="rId18"/>
    <p:sldId id="272"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8" d="100"/>
          <a:sy n="48" d="100"/>
        </p:scale>
        <p:origin x="53" y="8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bdul Rehman" userId="1fbb86b216254a95" providerId="LiveId" clId="{DB6B2312-24BB-45FB-874B-FBFA30CFB6D9}"/>
    <pc:docChg chg="undo redo custSel addSld delSld modSld sldOrd">
      <pc:chgData name="Abdul Rehman" userId="1fbb86b216254a95" providerId="LiveId" clId="{DB6B2312-24BB-45FB-874B-FBFA30CFB6D9}" dt="2023-04-27T18:42:11.366" v="396" actId="255"/>
      <pc:docMkLst>
        <pc:docMk/>
      </pc:docMkLst>
      <pc:sldChg chg="new add del">
        <pc:chgData name="Abdul Rehman" userId="1fbb86b216254a95" providerId="LiveId" clId="{DB6B2312-24BB-45FB-874B-FBFA30CFB6D9}" dt="2023-04-27T18:12:21.553" v="30" actId="680"/>
        <pc:sldMkLst>
          <pc:docMk/>
          <pc:sldMk cId="2374816112" sldId="256"/>
        </pc:sldMkLst>
      </pc:sldChg>
      <pc:sldChg chg="addSp delSp modSp new add del mod">
        <pc:chgData name="Abdul Rehman" userId="1fbb86b216254a95" providerId="LiveId" clId="{DB6B2312-24BB-45FB-874B-FBFA30CFB6D9}" dt="2023-04-27T18:26:57.217" v="192" actId="20577"/>
        <pc:sldMkLst>
          <pc:docMk/>
          <pc:sldMk cId="272630382" sldId="257"/>
        </pc:sldMkLst>
        <pc:spChg chg="add del mod">
          <ac:chgData name="Abdul Rehman" userId="1fbb86b216254a95" providerId="LiveId" clId="{DB6B2312-24BB-45FB-874B-FBFA30CFB6D9}" dt="2023-04-27T18:26:57.217" v="192" actId="20577"/>
          <ac:spMkLst>
            <pc:docMk/>
            <pc:sldMk cId="272630382" sldId="257"/>
            <ac:spMk id="2" creationId="{CFCD499B-D66C-4FE9-A732-78FE12FB8010}"/>
          </ac:spMkLst>
        </pc:spChg>
        <pc:spChg chg="add del">
          <ac:chgData name="Abdul Rehman" userId="1fbb86b216254a95" providerId="LiveId" clId="{DB6B2312-24BB-45FB-874B-FBFA30CFB6D9}" dt="2023-04-27T18:12:38.550" v="33"/>
          <ac:spMkLst>
            <pc:docMk/>
            <pc:sldMk cId="272630382" sldId="257"/>
            <ac:spMk id="3" creationId="{4D9D3B30-F440-4A32-9F24-DC13CD49962B}"/>
          </ac:spMkLst>
        </pc:spChg>
        <pc:spChg chg="add del mod">
          <ac:chgData name="Abdul Rehman" userId="1fbb86b216254a95" providerId="LiveId" clId="{DB6B2312-24BB-45FB-874B-FBFA30CFB6D9}" dt="2023-04-27T18:11:07.767" v="7" actId="478"/>
          <ac:spMkLst>
            <pc:docMk/>
            <pc:sldMk cId="272630382" sldId="257"/>
            <ac:spMk id="6" creationId="{BF8F0E72-82CD-4E81-8681-741D8395DCE5}"/>
          </ac:spMkLst>
        </pc:spChg>
        <pc:spChg chg="add del mod">
          <ac:chgData name="Abdul Rehman" userId="1fbb86b216254a95" providerId="LiveId" clId="{DB6B2312-24BB-45FB-874B-FBFA30CFB6D9}" dt="2023-04-27T18:11:30.897" v="12" actId="478"/>
          <ac:spMkLst>
            <pc:docMk/>
            <pc:sldMk cId="272630382" sldId="257"/>
            <ac:spMk id="8" creationId="{985C86F8-E76F-4062-81E2-DDEA543EBB28}"/>
          </ac:spMkLst>
        </pc:spChg>
        <pc:spChg chg="add del mod">
          <ac:chgData name="Abdul Rehman" userId="1fbb86b216254a95" providerId="LiveId" clId="{DB6B2312-24BB-45FB-874B-FBFA30CFB6D9}" dt="2023-04-27T18:12:19.048" v="23" actId="478"/>
          <ac:spMkLst>
            <pc:docMk/>
            <pc:sldMk cId="272630382" sldId="257"/>
            <ac:spMk id="10" creationId="{C6E8176A-2C73-4272-91B0-365D542D18A1}"/>
          </ac:spMkLst>
        </pc:spChg>
        <pc:graphicFrameChg chg="add del mod modGraphic">
          <ac:chgData name="Abdul Rehman" userId="1fbb86b216254a95" providerId="LiveId" clId="{DB6B2312-24BB-45FB-874B-FBFA30CFB6D9}" dt="2023-04-27T18:12:19.808" v="27"/>
          <ac:graphicFrameMkLst>
            <pc:docMk/>
            <pc:sldMk cId="272630382" sldId="257"/>
            <ac:graphicFrameMk id="4" creationId="{73B788E9-A849-4412-BD8E-ED2B919194F6}"/>
          </ac:graphicFrameMkLst>
        </pc:graphicFrameChg>
        <pc:graphicFrameChg chg="add mod modGraphic">
          <ac:chgData name="Abdul Rehman" userId="1fbb86b216254a95" providerId="LiveId" clId="{DB6B2312-24BB-45FB-874B-FBFA30CFB6D9}" dt="2023-04-27T18:12:54.046" v="36" actId="255"/>
          <ac:graphicFrameMkLst>
            <pc:docMk/>
            <pc:sldMk cId="272630382" sldId="257"/>
            <ac:graphicFrameMk id="11" creationId="{CBB8DACF-D5C7-41F3-AC69-5F424E1AB7C4}"/>
          </ac:graphicFrameMkLst>
        </pc:graphicFrameChg>
      </pc:sldChg>
      <pc:sldChg chg="addSp delSp modSp new mod">
        <pc:chgData name="Abdul Rehman" userId="1fbb86b216254a95" providerId="LiveId" clId="{DB6B2312-24BB-45FB-874B-FBFA30CFB6D9}" dt="2023-04-27T18:14:46.409" v="49" actId="1076"/>
        <pc:sldMkLst>
          <pc:docMk/>
          <pc:sldMk cId="2813952738" sldId="258"/>
        </pc:sldMkLst>
        <pc:spChg chg="mod">
          <ac:chgData name="Abdul Rehman" userId="1fbb86b216254a95" providerId="LiveId" clId="{DB6B2312-24BB-45FB-874B-FBFA30CFB6D9}" dt="2023-04-27T18:14:13.025" v="46" actId="255"/>
          <ac:spMkLst>
            <pc:docMk/>
            <pc:sldMk cId="2813952738" sldId="258"/>
            <ac:spMk id="2" creationId="{9FEB875A-D5ED-41F2-BB0D-8C108EC6158F}"/>
          </ac:spMkLst>
        </pc:spChg>
        <pc:spChg chg="del">
          <ac:chgData name="Abdul Rehman" userId="1fbb86b216254a95" providerId="LiveId" clId="{DB6B2312-24BB-45FB-874B-FBFA30CFB6D9}" dt="2023-04-27T18:13:32.171" v="40"/>
          <ac:spMkLst>
            <pc:docMk/>
            <pc:sldMk cId="2813952738" sldId="258"/>
            <ac:spMk id="3" creationId="{0F91A117-CB32-43D7-80FC-955CA3A3A0E7}"/>
          </ac:spMkLst>
        </pc:spChg>
        <pc:graphicFrameChg chg="add mod modGraphic">
          <ac:chgData name="Abdul Rehman" userId="1fbb86b216254a95" providerId="LiveId" clId="{DB6B2312-24BB-45FB-874B-FBFA30CFB6D9}" dt="2023-04-27T18:14:46.409" v="49" actId="1076"/>
          <ac:graphicFrameMkLst>
            <pc:docMk/>
            <pc:sldMk cId="2813952738" sldId="258"/>
            <ac:graphicFrameMk id="4" creationId="{84768C7E-183E-4268-B845-FCA5B38CCD88}"/>
          </ac:graphicFrameMkLst>
        </pc:graphicFrameChg>
      </pc:sldChg>
      <pc:sldChg chg="addSp delSp modSp new mod">
        <pc:chgData name="Abdul Rehman" userId="1fbb86b216254a95" providerId="LiveId" clId="{DB6B2312-24BB-45FB-874B-FBFA30CFB6D9}" dt="2023-04-27T18:17:12.212" v="77" actId="255"/>
        <pc:sldMkLst>
          <pc:docMk/>
          <pc:sldMk cId="2785768970" sldId="259"/>
        </pc:sldMkLst>
        <pc:spChg chg="mod">
          <ac:chgData name="Abdul Rehman" userId="1fbb86b216254a95" providerId="LiveId" clId="{DB6B2312-24BB-45FB-874B-FBFA30CFB6D9}" dt="2023-04-27T18:17:12.212" v="77" actId="255"/>
          <ac:spMkLst>
            <pc:docMk/>
            <pc:sldMk cId="2785768970" sldId="259"/>
            <ac:spMk id="2" creationId="{EDCFE9FB-D0FC-4024-9BCD-7B037CB60E50}"/>
          </ac:spMkLst>
        </pc:spChg>
        <pc:spChg chg="add del">
          <ac:chgData name="Abdul Rehman" userId="1fbb86b216254a95" providerId="LiveId" clId="{DB6B2312-24BB-45FB-874B-FBFA30CFB6D9}" dt="2023-04-27T18:16:00.662" v="63"/>
          <ac:spMkLst>
            <pc:docMk/>
            <pc:sldMk cId="2785768970" sldId="259"/>
            <ac:spMk id="3" creationId="{C987CB8D-6232-4937-B7FF-9F19F7E807AC}"/>
          </ac:spMkLst>
        </pc:spChg>
        <pc:spChg chg="add del mod">
          <ac:chgData name="Abdul Rehman" userId="1fbb86b216254a95" providerId="LiveId" clId="{DB6B2312-24BB-45FB-874B-FBFA30CFB6D9}" dt="2023-04-27T18:15:51.995" v="62"/>
          <ac:spMkLst>
            <pc:docMk/>
            <pc:sldMk cId="2785768970" sldId="259"/>
            <ac:spMk id="5" creationId="{5FCFBD15-790B-4ECF-B32D-2312695FBF82}"/>
          </ac:spMkLst>
        </pc:spChg>
        <pc:spChg chg="add mod">
          <ac:chgData name="Abdul Rehman" userId="1fbb86b216254a95" providerId="LiveId" clId="{DB6B2312-24BB-45FB-874B-FBFA30CFB6D9}" dt="2023-04-27T18:16:47.671" v="74" actId="20577"/>
          <ac:spMkLst>
            <pc:docMk/>
            <pc:sldMk cId="2785768970" sldId="259"/>
            <ac:spMk id="8" creationId="{B394C325-47B5-43E9-810A-F532321E9B3C}"/>
          </ac:spMkLst>
        </pc:spChg>
        <pc:graphicFrameChg chg="add del mod">
          <ac:chgData name="Abdul Rehman" userId="1fbb86b216254a95" providerId="LiveId" clId="{DB6B2312-24BB-45FB-874B-FBFA30CFB6D9}" dt="2023-04-27T18:15:51.995" v="62"/>
          <ac:graphicFrameMkLst>
            <pc:docMk/>
            <pc:sldMk cId="2785768970" sldId="259"/>
            <ac:graphicFrameMk id="4" creationId="{3B243AA6-DB32-4C88-A9D4-65F81C6F0709}"/>
          </ac:graphicFrameMkLst>
        </pc:graphicFrameChg>
        <pc:graphicFrameChg chg="add mod modGraphic">
          <ac:chgData name="Abdul Rehman" userId="1fbb86b216254a95" providerId="LiveId" clId="{DB6B2312-24BB-45FB-874B-FBFA30CFB6D9}" dt="2023-04-27T18:16:13.778" v="66" actId="255"/>
          <ac:graphicFrameMkLst>
            <pc:docMk/>
            <pc:sldMk cId="2785768970" sldId="259"/>
            <ac:graphicFrameMk id="6" creationId="{A98D4039-49FE-4EBF-AFE7-9EFF3BDC9C5B}"/>
          </ac:graphicFrameMkLst>
        </pc:graphicFrameChg>
      </pc:sldChg>
      <pc:sldChg chg="addSp delSp modSp new mod modNotesTx">
        <pc:chgData name="Abdul Rehman" userId="1fbb86b216254a95" providerId="LiveId" clId="{DB6B2312-24BB-45FB-874B-FBFA30CFB6D9}" dt="2023-04-27T18:18:47.547" v="90"/>
        <pc:sldMkLst>
          <pc:docMk/>
          <pc:sldMk cId="1417867766" sldId="260"/>
        </pc:sldMkLst>
        <pc:spChg chg="mod">
          <ac:chgData name="Abdul Rehman" userId="1fbb86b216254a95" providerId="LiveId" clId="{DB6B2312-24BB-45FB-874B-FBFA30CFB6D9}" dt="2023-04-27T18:17:43.175" v="82" actId="2711"/>
          <ac:spMkLst>
            <pc:docMk/>
            <pc:sldMk cId="1417867766" sldId="260"/>
            <ac:spMk id="2" creationId="{3501C08C-9764-468A-8673-1F4CC69B94E4}"/>
          </ac:spMkLst>
        </pc:spChg>
        <pc:spChg chg="del">
          <ac:chgData name="Abdul Rehman" userId="1fbb86b216254a95" providerId="LiveId" clId="{DB6B2312-24BB-45FB-874B-FBFA30CFB6D9}" dt="2023-04-27T18:18:10.093" v="85"/>
          <ac:spMkLst>
            <pc:docMk/>
            <pc:sldMk cId="1417867766" sldId="260"/>
            <ac:spMk id="3" creationId="{04C018D8-5D04-4CB8-AF14-9AE582537283}"/>
          </ac:spMkLst>
        </pc:spChg>
        <pc:graphicFrameChg chg="add mod modGraphic">
          <ac:chgData name="Abdul Rehman" userId="1fbb86b216254a95" providerId="LiveId" clId="{DB6B2312-24BB-45FB-874B-FBFA30CFB6D9}" dt="2023-04-27T18:18:25.327" v="89" actId="255"/>
          <ac:graphicFrameMkLst>
            <pc:docMk/>
            <pc:sldMk cId="1417867766" sldId="260"/>
            <ac:graphicFrameMk id="4" creationId="{AF642271-B159-410F-882A-0BD7BEFEB8B5}"/>
          </ac:graphicFrameMkLst>
        </pc:graphicFrameChg>
      </pc:sldChg>
      <pc:sldChg chg="addSp delSp modSp new mod modNotesTx">
        <pc:chgData name="Abdul Rehman" userId="1fbb86b216254a95" providerId="LiveId" clId="{DB6B2312-24BB-45FB-874B-FBFA30CFB6D9}" dt="2023-04-27T18:20:15.341" v="99"/>
        <pc:sldMkLst>
          <pc:docMk/>
          <pc:sldMk cId="2879908863" sldId="261"/>
        </pc:sldMkLst>
        <pc:spChg chg="mod">
          <ac:chgData name="Abdul Rehman" userId="1fbb86b216254a95" providerId="LiveId" clId="{DB6B2312-24BB-45FB-874B-FBFA30CFB6D9}" dt="2023-04-27T18:19:25.936" v="94" actId="255"/>
          <ac:spMkLst>
            <pc:docMk/>
            <pc:sldMk cId="2879908863" sldId="261"/>
            <ac:spMk id="2" creationId="{C2789EB4-6FD8-4BBF-BAF3-5AF77B2B78DC}"/>
          </ac:spMkLst>
        </pc:spChg>
        <pc:spChg chg="del">
          <ac:chgData name="Abdul Rehman" userId="1fbb86b216254a95" providerId="LiveId" clId="{DB6B2312-24BB-45FB-874B-FBFA30CFB6D9}" dt="2023-04-27T18:19:40.594" v="95"/>
          <ac:spMkLst>
            <pc:docMk/>
            <pc:sldMk cId="2879908863" sldId="261"/>
            <ac:spMk id="3" creationId="{E383DE7A-6E7F-402C-ABC8-3D58AD0D9FE9}"/>
          </ac:spMkLst>
        </pc:spChg>
        <pc:graphicFrameChg chg="add mod modGraphic">
          <ac:chgData name="Abdul Rehman" userId="1fbb86b216254a95" providerId="LiveId" clId="{DB6B2312-24BB-45FB-874B-FBFA30CFB6D9}" dt="2023-04-27T18:19:55.543" v="98" actId="255"/>
          <ac:graphicFrameMkLst>
            <pc:docMk/>
            <pc:sldMk cId="2879908863" sldId="261"/>
            <ac:graphicFrameMk id="4" creationId="{4AC838F1-F909-4C34-A6F6-A63781DB526F}"/>
          </ac:graphicFrameMkLst>
        </pc:graphicFrameChg>
      </pc:sldChg>
      <pc:sldChg chg="addSp delSp modSp new mod ord modNotesTx">
        <pc:chgData name="Abdul Rehman" userId="1fbb86b216254a95" providerId="LiveId" clId="{DB6B2312-24BB-45FB-874B-FBFA30CFB6D9}" dt="2023-04-27T18:26:39.728" v="186"/>
        <pc:sldMkLst>
          <pc:docMk/>
          <pc:sldMk cId="1878736663" sldId="262"/>
        </pc:sldMkLst>
        <pc:spChg chg="mod">
          <ac:chgData name="Abdul Rehman" userId="1fbb86b216254a95" providerId="LiveId" clId="{DB6B2312-24BB-45FB-874B-FBFA30CFB6D9}" dt="2023-04-27T18:26:14.316" v="181" actId="255"/>
          <ac:spMkLst>
            <pc:docMk/>
            <pc:sldMk cId="1878736663" sldId="262"/>
            <ac:spMk id="2" creationId="{7B10BC61-D285-41CD-92B5-788EAB468A0B}"/>
          </ac:spMkLst>
        </pc:spChg>
        <pc:spChg chg="del">
          <ac:chgData name="Abdul Rehman" userId="1fbb86b216254a95" providerId="LiveId" clId="{DB6B2312-24BB-45FB-874B-FBFA30CFB6D9}" dt="2023-04-27T18:26:23.600" v="182"/>
          <ac:spMkLst>
            <pc:docMk/>
            <pc:sldMk cId="1878736663" sldId="262"/>
            <ac:spMk id="3" creationId="{7A9C120A-70A1-45FF-A809-FAA7586861B3}"/>
          </ac:spMkLst>
        </pc:spChg>
        <pc:graphicFrameChg chg="add mod modGraphic">
          <ac:chgData name="Abdul Rehman" userId="1fbb86b216254a95" providerId="LiveId" clId="{DB6B2312-24BB-45FB-874B-FBFA30CFB6D9}" dt="2023-04-27T18:26:31.586" v="185" actId="255"/>
          <ac:graphicFrameMkLst>
            <pc:docMk/>
            <pc:sldMk cId="1878736663" sldId="262"/>
            <ac:graphicFrameMk id="4" creationId="{252C3639-C2AD-4361-A38C-89DCC0C94309}"/>
          </ac:graphicFrameMkLst>
        </pc:graphicFrameChg>
      </pc:sldChg>
      <pc:sldChg chg="addSp delSp modSp add mod">
        <pc:chgData name="Abdul Rehman" userId="1fbb86b216254a95" providerId="LiveId" clId="{DB6B2312-24BB-45FB-874B-FBFA30CFB6D9}" dt="2023-04-27T18:22:36.227" v="154" actId="255"/>
        <pc:sldMkLst>
          <pc:docMk/>
          <pc:sldMk cId="2732769732" sldId="263"/>
        </pc:sldMkLst>
        <pc:spChg chg="mod">
          <ac:chgData name="Abdul Rehman" userId="1fbb86b216254a95" providerId="LiveId" clId="{DB6B2312-24BB-45FB-874B-FBFA30CFB6D9}" dt="2023-04-27T18:22:13.678" v="150" actId="14100"/>
          <ac:spMkLst>
            <pc:docMk/>
            <pc:sldMk cId="2732769732" sldId="263"/>
            <ac:spMk id="2" creationId="{7B10BC61-D285-41CD-92B5-788EAB468A0B}"/>
          </ac:spMkLst>
        </pc:spChg>
        <pc:spChg chg="del">
          <ac:chgData name="Abdul Rehman" userId="1fbb86b216254a95" providerId="LiveId" clId="{DB6B2312-24BB-45FB-874B-FBFA30CFB6D9}" dt="2023-04-27T18:22:04.756" v="147"/>
          <ac:spMkLst>
            <pc:docMk/>
            <pc:sldMk cId="2732769732" sldId="263"/>
            <ac:spMk id="3" creationId="{7A9C120A-70A1-45FF-A809-FAA7586861B3}"/>
          </ac:spMkLst>
        </pc:spChg>
        <pc:graphicFrameChg chg="add mod modGraphic">
          <ac:chgData name="Abdul Rehman" userId="1fbb86b216254a95" providerId="LiveId" clId="{DB6B2312-24BB-45FB-874B-FBFA30CFB6D9}" dt="2023-04-27T18:22:36.227" v="154" actId="255"/>
          <ac:graphicFrameMkLst>
            <pc:docMk/>
            <pc:sldMk cId="2732769732" sldId="263"/>
            <ac:graphicFrameMk id="4" creationId="{51A130FE-4DE5-4C37-86D9-95F3F807AA57}"/>
          </ac:graphicFrameMkLst>
        </pc:graphicFrameChg>
      </pc:sldChg>
      <pc:sldChg chg="addSp delSp modSp add mod">
        <pc:chgData name="Abdul Rehman" userId="1fbb86b216254a95" providerId="LiveId" clId="{DB6B2312-24BB-45FB-874B-FBFA30CFB6D9}" dt="2023-04-27T18:23:28.558" v="161" actId="255"/>
        <pc:sldMkLst>
          <pc:docMk/>
          <pc:sldMk cId="3063953403" sldId="264"/>
        </pc:sldMkLst>
        <pc:spChg chg="mod">
          <ac:chgData name="Abdul Rehman" userId="1fbb86b216254a95" providerId="LiveId" clId="{DB6B2312-24BB-45FB-874B-FBFA30CFB6D9}" dt="2023-04-27T18:23:08.730" v="157" actId="255"/>
          <ac:spMkLst>
            <pc:docMk/>
            <pc:sldMk cId="3063953403" sldId="264"/>
            <ac:spMk id="2" creationId="{7B10BC61-D285-41CD-92B5-788EAB468A0B}"/>
          </ac:spMkLst>
        </pc:spChg>
        <pc:spChg chg="del">
          <ac:chgData name="Abdul Rehman" userId="1fbb86b216254a95" providerId="LiveId" clId="{DB6B2312-24BB-45FB-874B-FBFA30CFB6D9}" dt="2023-04-27T18:23:17.791" v="158"/>
          <ac:spMkLst>
            <pc:docMk/>
            <pc:sldMk cId="3063953403" sldId="264"/>
            <ac:spMk id="3" creationId="{7A9C120A-70A1-45FF-A809-FAA7586861B3}"/>
          </ac:spMkLst>
        </pc:spChg>
        <pc:graphicFrameChg chg="add mod modGraphic">
          <ac:chgData name="Abdul Rehman" userId="1fbb86b216254a95" providerId="LiveId" clId="{DB6B2312-24BB-45FB-874B-FBFA30CFB6D9}" dt="2023-04-27T18:23:28.558" v="161" actId="255"/>
          <ac:graphicFrameMkLst>
            <pc:docMk/>
            <pc:sldMk cId="3063953403" sldId="264"/>
            <ac:graphicFrameMk id="4" creationId="{C91D18D5-C1A0-4B62-834F-97F6C1CA6647}"/>
          </ac:graphicFrameMkLst>
        </pc:graphicFrameChg>
      </pc:sldChg>
      <pc:sldChg chg="addSp delSp modSp add mod modNotesTx">
        <pc:chgData name="Abdul Rehman" userId="1fbb86b216254a95" providerId="LiveId" clId="{DB6B2312-24BB-45FB-874B-FBFA30CFB6D9}" dt="2023-04-27T18:24:23.426" v="170"/>
        <pc:sldMkLst>
          <pc:docMk/>
          <pc:sldMk cId="4252593325" sldId="265"/>
        </pc:sldMkLst>
        <pc:spChg chg="mod">
          <ac:chgData name="Abdul Rehman" userId="1fbb86b216254a95" providerId="LiveId" clId="{DB6B2312-24BB-45FB-874B-FBFA30CFB6D9}" dt="2023-04-27T18:23:48.895" v="164" actId="2711"/>
          <ac:spMkLst>
            <pc:docMk/>
            <pc:sldMk cId="4252593325" sldId="265"/>
            <ac:spMk id="2" creationId="{7B10BC61-D285-41CD-92B5-788EAB468A0B}"/>
          </ac:spMkLst>
        </pc:spChg>
        <pc:spChg chg="del">
          <ac:chgData name="Abdul Rehman" userId="1fbb86b216254a95" providerId="LiveId" clId="{DB6B2312-24BB-45FB-874B-FBFA30CFB6D9}" dt="2023-04-27T18:23:58.452" v="165"/>
          <ac:spMkLst>
            <pc:docMk/>
            <pc:sldMk cId="4252593325" sldId="265"/>
            <ac:spMk id="3" creationId="{7A9C120A-70A1-45FF-A809-FAA7586861B3}"/>
          </ac:spMkLst>
        </pc:spChg>
        <pc:graphicFrameChg chg="add mod modGraphic">
          <ac:chgData name="Abdul Rehman" userId="1fbb86b216254a95" providerId="LiveId" clId="{DB6B2312-24BB-45FB-874B-FBFA30CFB6D9}" dt="2023-04-27T18:24:12.675" v="169" actId="255"/>
          <ac:graphicFrameMkLst>
            <pc:docMk/>
            <pc:sldMk cId="4252593325" sldId="265"/>
            <ac:graphicFrameMk id="4" creationId="{81CB6DE3-04BA-46C9-A3B2-BC30FCCFB9B3}"/>
          </ac:graphicFrameMkLst>
        </pc:graphicFrameChg>
      </pc:sldChg>
      <pc:sldChg chg="addSp delSp modSp add mod ord">
        <pc:chgData name="Abdul Rehman" userId="1fbb86b216254a95" providerId="LiveId" clId="{DB6B2312-24BB-45FB-874B-FBFA30CFB6D9}" dt="2023-04-27T18:26:53.325" v="189" actId="20577"/>
        <pc:sldMkLst>
          <pc:docMk/>
          <pc:sldMk cId="2014184169" sldId="266"/>
        </pc:sldMkLst>
        <pc:spChg chg="mod">
          <ac:chgData name="Abdul Rehman" userId="1fbb86b216254a95" providerId="LiveId" clId="{DB6B2312-24BB-45FB-874B-FBFA30CFB6D9}" dt="2023-04-27T18:26:53.325" v="189" actId="20577"/>
          <ac:spMkLst>
            <pc:docMk/>
            <pc:sldMk cId="2014184169" sldId="266"/>
            <ac:spMk id="2" creationId="{7B10BC61-D285-41CD-92B5-788EAB468A0B}"/>
          </ac:spMkLst>
        </pc:spChg>
        <pc:spChg chg="del">
          <ac:chgData name="Abdul Rehman" userId="1fbb86b216254a95" providerId="LiveId" clId="{DB6B2312-24BB-45FB-874B-FBFA30CFB6D9}" dt="2023-04-27T18:21:04.472" v="129"/>
          <ac:spMkLst>
            <pc:docMk/>
            <pc:sldMk cId="2014184169" sldId="266"/>
            <ac:spMk id="3" creationId="{7A9C120A-70A1-45FF-A809-FAA7586861B3}"/>
          </ac:spMkLst>
        </pc:spChg>
        <pc:graphicFrameChg chg="add mod modGraphic">
          <ac:chgData name="Abdul Rehman" userId="1fbb86b216254a95" providerId="LiveId" clId="{DB6B2312-24BB-45FB-874B-FBFA30CFB6D9}" dt="2023-04-27T18:21:19.685" v="133" actId="255"/>
          <ac:graphicFrameMkLst>
            <pc:docMk/>
            <pc:sldMk cId="2014184169" sldId="266"/>
            <ac:graphicFrameMk id="4" creationId="{0D0CA83F-5512-4A02-9C78-12F509E66989}"/>
          </ac:graphicFrameMkLst>
        </pc:graphicFrameChg>
      </pc:sldChg>
      <pc:sldChg chg="addSp delSp modSp new mod">
        <pc:chgData name="Abdul Rehman" userId="1fbb86b216254a95" providerId="LiveId" clId="{DB6B2312-24BB-45FB-874B-FBFA30CFB6D9}" dt="2023-04-27T18:27:44.087" v="200" actId="255"/>
        <pc:sldMkLst>
          <pc:docMk/>
          <pc:sldMk cId="1162631764" sldId="267"/>
        </pc:sldMkLst>
        <pc:spChg chg="mod">
          <ac:chgData name="Abdul Rehman" userId="1fbb86b216254a95" providerId="LiveId" clId="{DB6B2312-24BB-45FB-874B-FBFA30CFB6D9}" dt="2023-04-27T18:27:27.753" v="196" actId="255"/>
          <ac:spMkLst>
            <pc:docMk/>
            <pc:sldMk cId="1162631764" sldId="267"/>
            <ac:spMk id="2" creationId="{1CFBEA68-6E94-452C-9358-83E7B166E7C5}"/>
          </ac:spMkLst>
        </pc:spChg>
        <pc:spChg chg="del">
          <ac:chgData name="Abdul Rehman" userId="1fbb86b216254a95" providerId="LiveId" clId="{DB6B2312-24BB-45FB-874B-FBFA30CFB6D9}" dt="2023-04-27T18:27:34.831" v="197"/>
          <ac:spMkLst>
            <pc:docMk/>
            <pc:sldMk cId="1162631764" sldId="267"/>
            <ac:spMk id="3" creationId="{AA65BA86-891B-4493-807F-D359A3287249}"/>
          </ac:spMkLst>
        </pc:spChg>
        <pc:graphicFrameChg chg="add mod modGraphic">
          <ac:chgData name="Abdul Rehman" userId="1fbb86b216254a95" providerId="LiveId" clId="{DB6B2312-24BB-45FB-874B-FBFA30CFB6D9}" dt="2023-04-27T18:27:44.087" v="200" actId="255"/>
          <ac:graphicFrameMkLst>
            <pc:docMk/>
            <pc:sldMk cId="1162631764" sldId="267"/>
            <ac:graphicFrameMk id="4" creationId="{7251DF0A-0E26-4ACD-8E1D-91845E219330}"/>
          </ac:graphicFrameMkLst>
        </pc:graphicFrameChg>
      </pc:sldChg>
      <pc:sldChg chg="addSp delSp modSp add mod modNotesTx">
        <pc:chgData name="Abdul Rehman" userId="1fbb86b216254a95" providerId="LiveId" clId="{DB6B2312-24BB-45FB-874B-FBFA30CFB6D9}" dt="2023-04-27T18:28:54.534" v="213"/>
        <pc:sldMkLst>
          <pc:docMk/>
          <pc:sldMk cId="2521344528" sldId="268"/>
        </pc:sldMkLst>
        <pc:spChg chg="mod">
          <ac:chgData name="Abdul Rehman" userId="1fbb86b216254a95" providerId="LiveId" clId="{DB6B2312-24BB-45FB-874B-FBFA30CFB6D9}" dt="2023-04-27T18:28:24.252" v="206" actId="2711"/>
          <ac:spMkLst>
            <pc:docMk/>
            <pc:sldMk cId="2521344528" sldId="268"/>
            <ac:spMk id="2" creationId="{1CFBEA68-6E94-452C-9358-83E7B166E7C5}"/>
          </ac:spMkLst>
        </pc:spChg>
        <pc:spChg chg="add del mod">
          <ac:chgData name="Abdul Rehman" userId="1fbb86b216254a95" providerId="LiveId" clId="{DB6B2312-24BB-45FB-874B-FBFA30CFB6D9}" dt="2023-04-27T18:28:38.047" v="209"/>
          <ac:spMkLst>
            <pc:docMk/>
            <pc:sldMk cId="2521344528" sldId="268"/>
            <ac:spMk id="5" creationId="{F2951613-6E10-4158-A520-C4811A717691}"/>
          </ac:spMkLst>
        </pc:spChg>
        <pc:graphicFrameChg chg="del modGraphic">
          <ac:chgData name="Abdul Rehman" userId="1fbb86b216254a95" providerId="LiveId" clId="{DB6B2312-24BB-45FB-874B-FBFA30CFB6D9}" dt="2023-04-27T18:28:36.602" v="208" actId="478"/>
          <ac:graphicFrameMkLst>
            <pc:docMk/>
            <pc:sldMk cId="2521344528" sldId="268"/>
            <ac:graphicFrameMk id="4" creationId="{7251DF0A-0E26-4ACD-8E1D-91845E219330}"/>
          </ac:graphicFrameMkLst>
        </pc:graphicFrameChg>
        <pc:graphicFrameChg chg="add mod modGraphic">
          <ac:chgData name="Abdul Rehman" userId="1fbb86b216254a95" providerId="LiveId" clId="{DB6B2312-24BB-45FB-874B-FBFA30CFB6D9}" dt="2023-04-27T18:28:47.427" v="212" actId="255"/>
          <ac:graphicFrameMkLst>
            <pc:docMk/>
            <pc:sldMk cId="2521344528" sldId="268"/>
            <ac:graphicFrameMk id="6" creationId="{1E219104-F688-42FB-9E42-2C6266DD870D}"/>
          </ac:graphicFrameMkLst>
        </pc:graphicFrameChg>
      </pc:sldChg>
      <pc:sldChg chg="addSp delSp modSp new mod modNotesTx">
        <pc:chgData name="Abdul Rehman" userId="1fbb86b216254a95" providerId="LiveId" clId="{DB6B2312-24BB-45FB-874B-FBFA30CFB6D9}" dt="2023-04-27T18:29:57.678" v="225"/>
        <pc:sldMkLst>
          <pc:docMk/>
          <pc:sldMk cId="918814067" sldId="269"/>
        </pc:sldMkLst>
        <pc:spChg chg="mod">
          <ac:chgData name="Abdul Rehman" userId="1fbb86b216254a95" providerId="LiveId" clId="{DB6B2312-24BB-45FB-874B-FBFA30CFB6D9}" dt="2023-04-27T18:29:16.530" v="218" actId="255"/>
          <ac:spMkLst>
            <pc:docMk/>
            <pc:sldMk cId="918814067" sldId="269"/>
            <ac:spMk id="2" creationId="{3D0A8F51-D953-4283-BF24-A2EBF49A04B1}"/>
          </ac:spMkLst>
        </pc:spChg>
        <pc:spChg chg="del">
          <ac:chgData name="Abdul Rehman" userId="1fbb86b216254a95" providerId="LiveId" clId="{DB6B2312-24BB-45FB-874B-FBFA30CFB6D9}" dt="2023-04-27T18:29:27.180" v="219"/>
          <ac:spMkLst>
            <pc:docMk/>
            <pc:sldMk cId="918814067" sldId="269"/>
            <ac:spMk id="3" creationId="{57015DD1-3A5B-473F-8F06-CBBDDDC9D99B}"/>
          </ac:spMkLst>
        </pc:spChg>
        <pc:graphicFrameChg chg="add mod modGraphic">
          <ac:chgData name="Abdul Rehman" userId="1fbb86b216254a95" providerId="LiveId" clId="{DB6B2312-24BB-45FB-874B-FBFA30CFB6D9}" dt="2023-04-27T18:29:45.379" v="224" actId="255"/>
          <ac:graphicFrameMkLst>
            <pc:docMk/>
            <pc:sldMk cId="918814067" sldId="269"/>
            <ac:graphicFrameMk id="4" creationId="{91BA7198-5A52-41C2-BF06-DA1A1C5E30F6}"/>
          </ac:graphicFrameMkLst>
        </pc:graphicFrameChg>
      </pc:sldChg>
      <pc:sldChg chg="modSp new mod">
        <pc:chgData name="Abdul Rehman" userId="1fbb86b216254a95" providerId="LiveId" clId="{DB6B2312-24BB-45FB-874B-FBFA30CFB6D9}" dt="2023-04-27T18:36:30.942" v="335" actId="20577"/>
        <pc:sldMkLst>
          <pc:docMk/>
          <pc:sldMk cId="890030348" sldId="270"/>
        </pc:sldMkLst>
        <pc:spChg chg="mod">
          <ac:chgData name="Abdul Rehman" userId="1fbb86b216254a95" providerId="LiveId" clId="{DB6B2312-24BB-45FB-874B-FBFA30CFB6D9}" dt="2023-04-27T18:32:07.754" v="237" actId="255"/>
          <ac:spMkLst>
            <pc:docMk/>
            <pc:sldMk cId="890030348" sldId="270"/>
            <ac:spMk id="2" creationId="{807E1ADA-B33D-49E2-99BE-64E03FC07B0C}"/>
          </ac:spMkLst>
        </pc:spChg>
        <pc:spChg chg="mod">
          <ac:chgData name="Abdul Rehman" userId="1fbb86b216254a95" providerId="LiveId" clId="{DB6B2312-24BB-45FB-874B-FBFA30CFB6D9}" dt="2023-04-27T18:36:30.942" v="335" actId="20577"/>
          <ac:spMkLst>
            <pc:docMk/>
            <pc:sldMk cId="890030348" sldId="270"/>
            <ac:spMk id="3" creationId="{15D7BEDF-6F84-4B98-B8C2-13B6FAF5B8EB}"/>
          </ac:spMkLst>
        </pc:spChg>
      </pc:sldChg>
      <pc:sldChg chg="addSp delSp modSp new mod">
        <pc:chgData name="Abdul Rehman" userId="1fbb86b216254a95" providerId="LiveId" clId="{DB6B2312-24BB-45FB-874B-FBFA30CFB6D9}" dt="2023-04-27T18:42:11.366" v="396" actId="255"/>
        <pc:sldMkLst>
          <pc:docMk/>
          <pc:sldMk cId="881596360" sldId="271"/>
        </pc:sldMkLst>
        <pc:spChg chg="mod">
          <ac:chgData name="Abdul Rehman" userId="1fbb86b216254a95" providerId="LiveId" clId="{DB6B2312-24BB-45FB-874B-FBFA30CFB6D9}" dt="2023-04-27T18:42:11.366" v="396" actId="255"/>
          <ac:spMkLst>
            <pc:docMk/>
            <pc:sldMk cId="881596360" sldId="271"/>
            <ac:spMk id="2" creationId="{2532339B-C72D-46D4-B14A-A45AEE933FAD}"/>
          </ac:spMkLst>
        </pc:spChg>
        <pc:spChg chg="del">
          <ac:chgData name="Abdul Rehman" userId="1fbb86b216254a95" providerId="LiveId" clId="{DB6B2312-24BB-45FB-874B-FBFA30CFB6D9}" dt="2023-04-27T18:38:30.431" v="354"/>
          <ac:spMkLst>
            <pc:docMk/>
            <pc:sldMk cId="881596360" sldId="271"/>
            <ac:spMk id="3" creationId="{08531DFA-EED8-4D45-A77B-CC3E71F5B47C}"/>
          </ac:spMkLst>
        </pc:spChg>
        <pc:graphicFrameChg chg="add mod modGraphic">
          <ac:chgData name="Abdul Rehman" userId="1fbb86b216254a95" providerId="LiveId" clId="{DB6B2312-24BB-45FB-874B-FBFA30CFB6D9}" dt="2023-04-27T18:38:50.018" v="360" actId="255"/>
          <ac:graphicFrameMkLst>
            <pc:docMk/>
            <pc:sldMk cId="881596360" sldId="271"/>
            <ac:graphicFrameMk id="4" creationId="{BC4070AA-A41E-4D8B-BC37-1481058DC5BE}"/>
          </ac:graphicFrameMkLst>
        </pc:graphicFrameChg>
      </pc:sldChg>
      <pc:sldChg chg="addSp delSp modSp new mod">
        <pc:chgData name="Abdul Rehman" userId="1fbb86b216254a95" providerId="LiveId" clId="{DB6B2312-24BB-45FB-874B-FBFA30CFB6D9}" dt="2023-04-27T18:40:49.360" v="383" actId="255"/>
        <pc:sldMkLst>
          <pc:docMk/>
          <pc:sldMk cId="2510999322" sldId="272"/>
        </pc:sldMkLst>
        <pc:spChg chg="mod">
          <ac:chgData name="Abdul Rehman" userId="1fbb86b216254a95" providerId="LiveId" clId="{DB6B2312-24BB-45FB-874B-FBFA30CFB6D9}" dt="2023-04-27T18:40:25.677" v="379" actId="20577"/>
          <ac:spMkLst>
            <pc:docMk/>
            <pc:sldMk cId="2510999322" sldId="272"/>
            <ac:spMk id="2" creationId="{A42F7FA6-82E3-430B-8CF2-33EC09A8554F}"/>
          </ac:spMkLst>
        </pc:spChg>
        <pc:spChg chg="del">
          <ac:chgData name="Abdul Rehman" userId="1fbb86b216254a95" providerId="LiveId" clId="{DB6B2312-24BB-45FB-874B-FBFA30CFB6D9}" dt="2023-04-27T18:40:39.071" v="380"/>
          <ac:spMkLst>
            <pc:docMk/>
            <pc:sldMk cId="2510999322" sldId="272"/>
            <ac:spMk id="3" creationId="{2FFAF29C-D9C7-4973-9E65-4CC2C7542D5E}"/>
          </ac:spMkLst>
        </pc:spChg>
        <pc:graphicFrameChg chg="add mod modGraphic">
          <ac:chgData name="Abdul Rehman" userId="1fbb86b216254a95" providerId="LiveId" clId="{DB6B2312-24BB-45FB-874B-FBFA30CFB6D9}" dt="2023-04-27T18:40:49.360" v="383" actId="255"/>
          <ac:graphicFrameMkLst>
            <pc:docMk/>
            <pc:sldMk cId="2510999322" sldId="272"/>
            <ac:graphicFrameMk id="4" creationId="{4BBC7FE8-D90E-4B85-83A4-31A36E2E7C1A}"/>
          </ac:graphicFrameMkLst>
        </pc:graphicFrameChg>
      </pc:sldChg>
      <pc:sldChg chg="addSp delSp modSp new mod">
        <pc:chgData name="Abdul Rehman" userId="1fbb86b216254a95" providerId="LiveId" clId="{DB6B2312-24BB-45FB-874B-FBFA30CFB6D9}" dt="2023-04-27T18:41:40.155" v="392" actId="14100"/>
        <pc:sldMkLst>
          <pc:docMk/>
          <pc:sldMk cId="2158057154" sldId="273"/>
        </pc:sldMkLst>
        <pc:spChg chg="mod">
          <ac:chgData name="Abdul Rehman" userId="1fbb86b216254a95" providerId="LiveId" clId="{DB6B2312-24BB-45FB-874B-FBFA30CFB6D9}" dt="2023-04-27T18:41:40.155" v="392" actId="14100"/>
          <ac:spMkLst>
            <pc:docMk/>
            <pc:sldMk cId="2158057154" sldId="273"/>
            <ac:spMk id="2" creationId="{58AEEB6B-CDB9-4045-A535-0CEB9AF8A6E1}"/>
          </ac:spMkLst>
        </pc:spChg>
        <pc:spChg chg="del">
          <ac:chgData name="Abdul Rehman" userId="1fbb86b216254a95" providerId="LiveId" clId="{DB6B2312-24BB-45FB-874B-FBFA30CFB6D9}" dt="2023-04-27T18:41:21.835" v="388"/>
          <ac:spMkLst>
            <pc:docMk/>
            <pc:sldMk cId="2158057154" sldId="273"/>
            <ac:spMk id="3" creationId="{0B41A7BA-E8D1-4C53-81C5-6C21934E8248}"/>
          </ac:spMkLst>
        </pc:spChg>
        <pc:graphicFrameChg chg="add mod modGraphic">
          <ac:chgData name="Abdul Rehman" userId="1fbb86b216254a95" providerId="LiveId" clId="{DB6B2312-24BB-45FB-874B-FBFA30CFB6D9}" dt="2023-04-27T18:41:30.865" v="391" actId="255"/>
          <ac:graphicFrameMkLst>
            <pc:docMk/>
            <pc:sldMk cId="2158057154" sldId="273"/>
            <ac:graphicFrameMk id="4" creationId="{8232D78D-A2CE-4672-98D6-C4D57934BA03}"/>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BD7CC05-E9FE-45A3-BAEF-CCE543CB5017}" type="datetimeFigureOut">
              <a:rPr lang="en-US" smtClean="0"/>
              <a:t>4/27/2023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A32578-F7DA-40ED-BC3B-E7B397A551F7}" type="slidenum">
              <a:rPr lang="en-US" smtClean="0"/>
              <a:t>‹#›</a:t>
            </a:fld>
            <a:endParaRPr lang="en-US"/>
          </a:p>
        </p:txBody>
      </p:sp>
    </p:spTree>
    <p:extLst>
      <p:ext uri="{BB962C8B-B14F-4D97-AF65-F5344CB8AC3E}">
        <p14:creationId xmlns:p14="http://schemas.microsoft.com/office/powerpoint/2010/main" val="19420552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error terms do not correlate between the entities and that there is cross sectional dependence among the entities</a:t>
            </a:r>
            <a:endParaRPr lang="en-US" dirty="0"/>
          </a:p>
        </p:txBody>
      </p:sp>
      <p:sp>
        <p:nvSpPr>
          <p:cNvPr id="4" name="Slide Number Placeholder 3"/>
          <p:cNvSpPr>
            <a:spLocks noGrp="1"/>
          </p:cNvSpPr>
          <p:nvPr>
            <p:ph type="sldNum" sz="quarter" idx="5"/>
          </p:nvPr>
        </p:nvSpPr>
        <p:spPr/>
        <p:txBody>
          <a:bodyPr/>
          <a:lstStyle/>
          <a:p>
            <a:fld id="{CDA32578-F7DA-40ED-BC3B-E7B397A551F7}" type="slidenum">
              <a:rPr lang="en-US" smtClean="0"/>
              <a:t>5</a:t>
            </a:fld>
            <a:endParaRPr lang="en-US"/>
          </a:p>
        </p:txBody>
      </p:sp>
    </p:spTree>
    <p:extLst>
      <p:ext uri="{BB962C8B-B14F-4D97-AF65-F5344CB8AC3E}">
        <p14:creationId xmlns:p14="http://schemas.microsoft.com/office/powerpoint/2010/main" val="38956875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the test for the serial correlations A s Prob&gt;F=0.0000 so we will reject the null Hypothesis and say that there exists a serial correlation in the data for Overall Countries. Happening due to reverse causality, simultaneity bias, omitted variable bias or due to non-inclusion of an instrumental variable (IV). </a:t>
            </a:r>
            <a:endParaRPr lang="en-US" dirty="0"/>
          </a:p>
        </p:txBody>
      </p:sp>
      <p:sp>
        <p:nvSpPr>
          <p:cNvPr id="4" name="Slide Number Placeholder 3"/>
          <p:cNvSpPr>
            <a:spLocks noGrp="1"/>
          </p:cNvSpPr>
          <p:nvPr>
            <p:ph type="sldNum" sz="quarter" idx="5"/>
          </p:nvPr>
        </p:nvSpPr>
        <p:spPr/>
        <p:txBody>
          <a:bodyPr/>
          <a:lstStyle/>
          <a:p>
            <a:fld id="{CDA32578-F7DA-40ED-BC3B-E7B397A551F7}" type="slidenum">
              <a:rPr lang="en-US" smtClean="0"/>
              <a:t>6</a:t>
            </a:fld>
            <a:endParaRPr lang="en-US"/>
          </a:p>
        </p:txBody>
      </p:sp>
    </p:spTree>
    <p:extLst>
      <p:ext uri="{BB962C8B-B14F-4D97-AF65-F5344CB8AC3E}">
        <p14:creationId xmlns:p14="http://schemas.microsoft.com/office/powerpoint/2010/main" val="40354387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The value of Pearson Abs for the Lower Income Countries regression is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Pr</a:t>
            </a:r>
            <a:r>
              <a:rPr lang="en-US" sz="1800" dirty="0">
                <a:effectLst/>
                <a:latin typeface="Calibri" panose="020F0502020204030204" pitchFamily="34" charset="0"/>
                <a:ea typeface="Calibri" panose="020F0502020204030204" pitchFamily="34" charset="0"/>
                <a:cs typeface="Times New Roman" panose="02020603050405020304" pitchFamily="18" charset="0"/>
              </a:rPr>
              <a:t> =0.000 which is once again less than 0.05 so we conclude that the error terms do not correlate between the entities.</a:t>
            </a:r>
            <a:r>
              <a:rPr lang="en-US" sz="18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a:t>
            </a:r>
            <a:r>
              <a:rPr lang="en-US" sz="1800" dirty="0">
                <a:effectLst/>
                <a:latin typeface="Calibri" panose="020F0502020204030204" pitchFamily="34" charset="0"/>
                <a:ea typeface="Calibri" panose="020F0502020204030204" pitchFamily="34" charset="0"/>
                <a:cs typeface="Times New Roman" panose="02020603050405020304" pitchFamily="18" charset="0"/>
              </a:rPr>
              <a:t> There is cross-sectional dependence among the entities</a:t>
            </a:r>
            <a:endParaRPr lang="en-US" dirty="0"/>
          </a:p>
        </p:txBody>
      </p:sp>
      <p:sp>
        <p:nvSpPr>
          <p:cNvPr id="4" name="Slide Number Placeholder 3"/>
          <p:cNvSpPr>
            <a:spLocks noGrp="1"/>
          </p:cNvSpPr>
          <p:nvPr>
            <p:ph type="sldNum" sz="quarter" idx="5"/>
          </p:nvPr>
        </p:nvSpPr>
        <p:spPr/>
        <p:txBody>
          <a:bodyPr/>
          <a:lstStyle/>
          <a:p>
            <a:fld id="{CDA32578-F7DA-40ED-BC3B-E7B397A551F7}" type="slidenum">
              <a:rPr lang="en-US" smtClean="0"/>
              <a:t>10</a:t>
            </a:fld>
            <a:endParaRPr lang="en-US"/>
          </a:p>
        </p:txBody>
      </p:sp>
    </p:spTree>
    <p:extLst>
      <p:ext uri="{BB962C8B-B14F-4D97-AF65-F5344CB8AC3E}">
        <p14:creationId xmlns:p14="http://schemas.microsoft.com/office/powerpoint/2010/main" val="35946405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a:t>
            </a:r>
            <a:r>
              <a:rPr lang="en-US" sz="1800" dirty="0">
                <a:effectLst/>
                <a:latin typeface="Calibri" panose="020F0502020204030204" pitchFamily="34" charset="0"/>
                <a:ea typeface="Calibri" panose="020F0502020204030204" pitchFamily="34" charset="0"/>
                <a:cs typeface="Times New Roman" panose="02020603050405020304" pitchFamily="18" charset="0"/>
              </a:rPr>
              <a:t>Figure 5e shows the test for the serial correlations A s Prob&gt;F=0.0000 so we will reject the null Hypothesis and say that there exists a serial correlation in the data for Overall Countries. Happening due to reverse causality, simultaneity bias, omitted variable bias or due to non-inclusion of an instrumental variable (IV). So, we need to robust the regression which is done in Table 5, Column 3.</a:t>
            </a:r>
            <a:r>
              <a:rPr lang="en-US" sz="18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CDA32578-F7DA-40ED-BC3B-E7B397A551F7}" type="slidenum">
              <a:rPr lang="en-US" smtClean="0"/>
              <a:t>11</a:t>
            </a:fld>
            <a:endParaRPr lang="en-US"/>
          </a:p>
        </p:txBody>
      </p:sp>
    </p:spTree>
    <p:extLst>
      <p:ext uri="{BB962C8B-B14F-4D97-AF65-F5344CB8AC3E}">
        <p14:creationId xmlns:p14="http://schemas.microsoft.com/office/powerpoint/2010/main" val="3803854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As Prob &gt; </a:t>
            </a:r>
            <a:r>
              <a:rPr lang="en-US" sz="18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Chibar</a:t>
            </a: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 1 so it is not significant and we reject the null hypothesis, so that random effect might not be the correct model used in the Upper Income Countries Data, so it is preferred to run the Ordinary Least Square Model.</a:t>
            </a:r>
            <a:r>
              <a:rPr lang="en-US" sz="18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CDA32578-F7DA-40ED-BC3B-E7B397A551F7}" type="slidenum">
              <a:rPr lang="en-US" smtClean="0"/>
              <a:t>13</a:t>
            </a:fld>
            <a:endParaRPr lang="en-US"/>
          </a:p>
        </p:txBody>
      </p:sp>
    </p:spTree>
    <p:extLst>
      <p:ext uri="{BB962C8B-B14F-4D97-AF65-F5344CB8AC3E}">
        <p14:creationId xmlns:p14="http://schemas.microsoft.com/office/powerpoint/2010/main" val="36259464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Figure 6c shows the test for the serial correlations A s Prob&gt;F=0.0000 so we will reject the null Hypothesis and say that there exists a serial correlation in the data for Upper Income Countries. Happening due to reverse causality, simultaneity bias, omitted variable bias or due to non-inclusion of an instrumental variable (IV). So, we need to robust the regression which is done in Table 6, Column 2.</a:t>
            </a:r>
            <a:r>
              <a:rPr lang="en-US" sz="18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a:t>
            </a:r>
            <a:endParaRPr lang="en-US" dirty="0"/>
          </a:p>
        </p:txBody>
      </p:sp>
      <p:sp>
        <p:nvSpPr>
          <p:cNvPr id="4" name="Slide Number Placeholder 3"/>
          <p:cNvSpPr>
            <a:spLocks noGrp="1"/>
          </p:cNvSpPr>
          <p:nvPr>
            <p:ph type="sldNum" sz="quarter" idx="5"/>
          </p:nvPr>
        </p:nvSpPr>
        <p:spPr/>
        <p:txBody>
          <a:bodyPr/>
          <a:lstStyle/>
          <a:p>
            <a:fld id="{CDA32578-F7DA-40ED-BC3B-E7B397A551F7}" type="slidenum">
              <a:rPr lang="en-US" smtClean="0"/>
              <a:t>14</a:t>
            </a:fld>
            <a:endParaRPr lang="en-US"/>
          </a:p>
        </p:txBody>
      </p:sp>
    </p:spTree>
    <p:extLst>
      <p:ext uri="{BB962C8B-B14F-4D97-AF65-F5344CB8AC3E}">
        <p14:creationId xmlns:p14="http://schemas.microsoft.com/office/powerpoint/2010/main" val="16655924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030104-59FA-4A3B-A24C-B5FA78FAFE1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8A1E01A-6995-4952-AE97-5833FF20F2E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50082D9-35FD-4B26-A277-CB79606D6F0B}"/>
              </a:ext>
            </a:extLst>
          </p:cNvPr>
          <p:cNvSpPr>
            <a:spLocks noGrp="1"/>
          </p:cNvSpPr>
          <p:nvPr>
            <p:ph type="dt" sz="half" idx="10"/>
          </p:nvPr>
        </p:nvSpPr>
        <p:spPr/>
        <p:txBody>
          <a:bodyPr/>
          <a:lstStyle/>
          <a:p>
            <a:fld id="{7ED9CF0C-B708-46EE-A64F-13EBE6ED4B76}" type="datetimeFigureOut">
              <a:rPr lang="en-US" smtClean="0"/>
              <a:t>4/27/2023</a:t>
            </a:fld>
            <a:endParaRPr lang="en-US"/>
          </a:p>
        </p:txBody>
      </p:sp>
      <p:sp>
        <p:nvSpPr>
          <p:cNvPr id="5" name="Footer Placeholder 4">
            <a:extLst>
              <a:ext uri="{FF2B5EF4-FFF2-40B4-BE49-F238E27FC236}">
                <a16:creationId xmlns:a16="http://schemas.microsoft.com/office/drawing/2014/main" id="{88407773-A2D6-4821-BC3A-D21B7BB33A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0D761A-899C-4CF6-B94C-89C05B42F552}"/>
              </a:ext>
            </a:extLst>
          </p:cNvPr>
          <p:cNvSpPr>
            <a:spLocks noGrp="1"/>
          </p:cNvSpPr>
          <p:nvPr>
            <p:ph type="sldNum" sz="quarter" idx="12"/>
          </p:nvPr>
        </p:nvSpPr>
        <p:spPr/>
        <p:txBody>
          <a:bodyPr/>
          <a:lstStyle/>
          <a:p>
            <a:fld id="{A64649DD-C1C6-4DBD-AB23-E3393EEAC9AA}" type="slidenum">
              <a:rPr lang="en-US" smtClean="0"/>
              <a:t>‹#›</a:t>
            </a:fld>
            <a:endParaRPr lang="en-US"/>
          </a:p>
        </p:txBody>
      </p:sp>
    </p:spTree>
    <p:extLst>
      <p:ext uri="{BB962C8B-B14F-4D97-AF65-F5344CB8AC3E}">
        <p14:creationId xmlns:p14="http://schemas.microsoft.com/office/powerpoint/2010/main" val="36136514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E6FB8-56D6-4552-8365-A97D715E434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2A2B2DC-AC3A-4B85-8A15-076D734E514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DBBF48-9C08-43E6-8627-BB23490A86EA}"/>
              </a:ext>
            </a:extLst>
          </p:cNvPr>
          <p:cNvSpPr>
            <a:spLocks noGrp="1"/>
          </p:cNvSpPr>
          <p:nvPr>
            <p:ph type="dt" sz="half" idx="10"/>
          </p:nvPr>
        </p:nvSpPr>
        <p:spPr/>
        <p:txBody>
          <a:bodyPr/>
          <a:lstStyle/>
          <a:p>
            <a:fld id="{7ED9CF0C-B708-46EE-A64F-13EBE6ED4B76}" type="datetimeFigureOut">
              <a:rPr lang="en-US" smtClean="0"/>
              <a:t>4/27/2023</a:t>
            </a:fld>
            <a:endParaRPr lang="en-US"/>
          </a:p>
        </p:txBody>
      </p:sp>
      <p:sp>
        <p:nvSpPr>
          <p:cNvPr id="5" name="Footer Placeholder 4">
            <a:extLst>
              <a:ext uri="{FF2B5EF4-FFF2-40B4-BE49-F238E27FC236}">
                <a16:creationId xmlns:a16="http://schemas.microsoft.com/office/drawing/2014/main" id="{D75D0640-35D1-4BEF-904D-1D7AE15672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D0119D-37A4-4437-9828-B1DE69D5832C}"/>
              </a:ext>
            </a:extLst>
          </p:cNvPr>
          <p:cNvSpPr>
            <a:spLocks noGrp="1"/>
          </p:cNvSpPr>
          <p:nvPr>
            <p:ph type="sldNum" sz="quarter" idx="12"/>
          </p:nvPr>
        </p:nvSpPr>
        <p:spPr/>
        <p:txBody>
          <a:bodyPr/>
          <a:lstStyle/>
          <a:p>
            <a:fld id="{A64649DD-C1C6-4DBD-AB23-E3393EEAC9AA}" type="slidenum">
              <a:rPr lang="en-US" smtClean="0"/>
              <a:t>‹#›</a:t>
            </a:fld>
            <a:endParaRPr lang="en-US"/>
          </a:p>
        </p:txBody>
      </p:sp>
    </p:spTree>
    <p:extLst>
      <p:ext uri="{BB962C8B-B14F-4D97-AF65-F5344CB8AC3E}">
        <p14:creationId xmlns:p14="http://schemas.microsoft.com/office/powerpoint/2010/main" val="27690764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709C367-0824-4F34-A9A2-4A39446451C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8D4D8E8-F6F7-44F8-B490-4FA531B8494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764B77A-2F32-43DB-ABD2-88CD535D4947}"/>
              </a:ext>
            </a:extLst>
          </p:cNvPr>
          <p:cNvSpPr>
            <a:spLocks noGrp="1"/>
          </p:cNvSpPr>
          <p:nvPr>
            <p:ph type="dt" sz="half" idx="10"/>
          </p:nvPr>
        </p:nvSpPr>
        <p:spPr/>
        <p:txBody>
          <a:bodyPr/>
          <a:lstStyle/>
          <a:p>
            <a:fld id="{7ED9CF0C-B708-46EE-A64F-13EBE6ED4B76}" type="datetimeFigureOut">
              <a:rPr lang="en-US" smtClean="0"/>
              <a:t>4/27/2023</a:t>
            </a:fld>
            <a:endParaRPr lang="en-US"/>
          </a:p>
        </p:txBody>
      </p:sp>
      <p:sp>
        <p:nvSpPr>
          <p:cNvPr id="5" name="Footer Placeholder 4">
            <a:extLst>
              <a:ext uri="{FF2B5EF4-FFF2-40B4-BE49-F238E27FC236}">
                <a16:creationId xmlns:a16="http://schemas.microsoft.com/office/drawing/2014/main" id="{B3D8CC31-331F-4722-8F7E-488887E9D3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00471B-4563-425D-8F7E-936BF50FF400}"/>
              </a:ext>
            </a:extLst>
          </p:cNvPr>
          <p:cNvSpPr>
            <a:spLocks noGrp="1"/>
          </p:cNvSpPr>
          <p:nvPr>
            <p:ph type="sldNum" sz="quarter" idx="12"/>
          </p:nvPr>
        </p:nvSpPr>
        <p:spPr/>
        <p:txBody>
          <a:bodyPr/>
          <a:lstStyle/>
          <a:p>
            <a:fld id="{A64649DD-C1C6-4DBD-AB23-E3393EEAC9AA}" type="slidenum">
              <a:rPr lang="en-US" smtClean="0"/>
              <a:t>‹#›</a:t>
            </a:fld>
            <a:endParaRPr lang="en-US"/>
          </a:p>
        </p:txBody>
      </p:sp>
    </p:spTree>
    <p:extLst>
      <p:ext uri="{BB962C8B-B14F-4D97-AF65-F5344CB8AC3E}">
        <p14:creationId xmlns:p14="http://schemas.microsoft.com/office/powerpoint/2010/main" val="31198954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102DFA-5A8B-40D3-9E6F-A965273EF23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F2672D0-291E-455D-AF8F-86CCAC4CA34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2322DF-C001-4F94-A534-EF2AFCDD129A}"/>
              </a:ext>
            </a:extLst>
          </p:cNvPr>
          <p:cNvSpPr>
            <a:spLocks noGrp="1"/>
          </p:cNvSpPr>
          <p:nvPr>
            <p:ph type="dt" sz="half" idx="10"/>
          </p:nvPr>
        </p:nvSpPr>
        <p:spPr/>
        <p:txBody>
          <a:bodyPr/>
          <a:lstStyle/>
          <a:p>
            <a:fld id="{7ED9CF0C-B708-46EE-A64F-13EBE6ED4B76}" type="datetimeFigureOut">
              <a:rPr lang="en-US" smtClean="0"/>
              <a:t>4/27/2023</a:t>
            </a:fld>
            <a:endParaRPr lang="en-US"/>
          </a:p>
        </p:txBody>
      </p:sp>
      <p:sp>
        <p:nvSpPr>
          <p:cNvPr id="5" name="Footer Placeholder 4">
            <a:extLst>
              <a:ext uri="{FF2B5EF4-FFF2-40B4-BE49-F238E27FC236}">
                <a16:creationId xmlns:a16="http://schemas.microsoft.com/office/drawing/2014/main" id="{9CB39141-72F7-4AFF-9C62-2D86ACEDBC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51CE8B-1DF4-438C-BFE1-1D39539515D5}"/>
              </a:ext>
            </a:extLst>
          </p:cNvPr>
          <p:cNvSpPr>
            <a:spLocks noGrp="1"/>
          </p:cNvSpPr>
          <p:nvPr>
            <p:ph type="sldNum" sz="quarter" idx="12"/>
          </p:nvPr>
        </p:nvSpPr>
        <p:spPr/>
        <p:txBody>
          <a:bodyPr/>
          <a:lstStyle/>
          <a:p>
            <a:fld id="{A64649DD-C1C6-4DBD-AB23-E3393EEAC9AA}" type="slidenum">
              <a:rPr lang="en-US" smtClean="0"/>
              <a:t>‹#›</a:t>
            </a:fld>
            <a:endParaRPr lang="en-US"/>
          </a:p>
        </p:txBody>
      </p:sp>
    </p:spTree>
    <p:extLst>
      <p:ext uri="{BB962C8B-B14F-4D97-AF65-F5344CB8AC3E}">
        <p14:creationId xmlns:p14="http://schemas.microsoft.com/office/powerpoint/2010/main" val="31478139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105842-E117-4F98-8B35-CA7C5FA9FA5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EE7CB03-1E92-4AA5-B0B6-9AF5E1811BA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7D0016B-BCBE-4494-B53F-EA9816089756}"/>
              </a:ext>
            </a:extLst>
          </p:cNvPr>
          <p:cNvSpPr>
            <a:spLocks noGrp="1"/>
          </p:cNvSpPr>
          <p:nvPr>
            <p:ph type="dt" sz="half" idx="10"/>
          </p:nvPr>
        </p:nvSpPr>
        <p:spPr/>
        <p:txBody>
          <a:bodyPr/>
          <a:lstStyle/>
          <a:p>
            <a:fld id="{7ED9CF0C-B708-46EE-A64F-13EBE6ED4B76}" type="datetimeFigureOut">
              <a:rPr lang="en-US" smtClean="0"/>
              <a:t>4/27/2023</a:t>
            </a:fld>
            <a:endParaRPr lang="en-US"/>
          </a:p>
        </p:txBody>
      </p:sp>
      <p:sp>
        <p:nvSpPr>
          <p:cNvPr id="5" name="Footer Placeholder 4">
            <a:extLst>
              <a:ext uri="{FF2B5EF4-FFF2-40B4-BE49-F238E27FC236}">
                <a16:creationId xmlns:a16="http://schemas.microsoft.com/office/drawing/2014/main" id="{42631625-0BEA-4492-904C-3A34A41CC7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4AB714-5995-460A-8AA9-B5F93760B38E}"/>
              </a:ext>
            </a:extLst>
          </p:cNvPr>
          <p:cNvSpPr>
            <a:spLocks noGrp="1"/>
          </p:cNvSpPr>
          <p:nvPr>
            <p:ph type="sldNum" sz="quarter" idx="12"/>
          </p:nvPr>
        </p:nvSpPr>
        <p:spPr/>
        <p:txBody>
          <a:bodyPr/>
          <a:lstStyle/>
          <a:p>
            <a:fld id="{A64649DD-C1C6-4DBD-AB23-E3393EEAC9AA}" type="slidenum">
              <a:rPr lang="en-US" smtClean="0"/>
              <a:t>‹#›</a:t>
            </a:fld>
            <a:endParaRPr lang="en-US"/>
          </a:p>
        </p:txBody>
      </p:sp>
    </p:spTree>
    <p:extLst>
      <p:ext uri="{BB962C8B-B14F-4D97-AF65-F5344CB8AC3E}">
        <p14:creationId xmlns:p14="http://schemas.microsoft.com/office/powerpoint/2010/main" val="17534589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18517-21E2-4754-9553-96A8CE6A362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2786AE1-5C1F-4613-A1F3-9F90911AA34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05CFEC5-540B-4CD7-B768-296A9A61CD9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A82C09B-EE09-4A12-A24A-367B5A6ABFC2}"/>
              </a:ext>
            </a:extLst>
          </p:cNvPr>
          <p:cNvSpPr>
            <a:spLocks noGrp="1"/>
          </p:cNvSpPr>
          <p:nvPr>
            <p:ph type="dt" sz="half" idx="10"/>
          </p:nvPr>
        </p:nvSpPr>
        <p:spPr/>
        <p:txBody>
          <a:bodyPr/>
          <a:lstStyle/>
          <a:p>
            <a:fld id="{7ED9CF0C-B708-46EE-A64F-13EBE6ED4B76}" type="datetimeFigureOut">
              <a:rPr lang="en-US" smtClean="0"/>
              <a:t>4/27/2023</a:t>
            </a:fld>
            <a:endParaRPr lang="en-US"/>
          </a:p>
        </p:txBody>
      </p:sp>
      <p:sp>
        <p:nvSpPr>
          <p:cNvPr id="6" name="Footer Placeholder 5">
            <a:extLst>
              <a:ext uri="{FF2B5EF4-FFF2-40B4-BE49-F238E27FC236}">
                <a16:creationId xmlns:a16="http://schemas.microsoft.com/office/drawing/2014/main" id="{38758878-7227-44B7-AA97-D1F2C621637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A9AAC75-3F3E-43D2-B0D6-911CF6F5DC54}"/>
              </a:ext>
            </a:extLst>
          </p:cNvPr>
          <p:cNvSpPr>
            <a:spLocks noGrp="1"/>
          </p:cNvSpPr>
          <p:nvPr>
            <p:ph type="sldNum" sz="quarter" idx="12"/>
          </p:nvPr>
        </p:nvSpPr>
        <p:spPr/>
        <p:txBody>
          <a:bodyPr/>
          <a:lstStyle/>
          <a:p>
            <a:fld id="{A64649DD-C1C6-4DBD-AB23-E3393EEAC9AA}" type="slidenum">
              <a:rPr lang="en-US" smtClean="0"/>
              <a:t>‹#›</a:t>
            </a:fld>
            <a:endParaRPr lang="en-US"/>
          </a:p>
        </p:txBody>
      </p:sp>
    </p:spTree>
    <p:extLst>
      <p:ext uri="{BB962C8B-B14F-4D97-AF65-F5344CB8AC3E}">
        <p14:creationId xmlns:p14="http://schemas.microsoft.com/office/powerpoint/2010/main" val="23107087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E7D101-B332-4816-9AB6-7AD747E094D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6A0AC12-E92E-4570-AA94-69F994DEFB5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990965D-7555-4B44-9B0B-68464F270A0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C582E02-238C-4617-A4FF-ACC77505402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A8EC96D-B6D0-4426-98EA-6DB82B6FC0A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14E321C-01E7-4130-9F98-F56BB5F7296E}"/>
              </a:ext>
            </a:extLst>
          </p:cNvPr>
          <p:cNvSpPr>
            <a:spLocks noGrp="1"/>
          </p:cNvSpPr>
          <p:nvPr>
            <p:ph type="dt" sz="half" idx="10"/>
          </p:nvPr>
        </p:nvSpPr>
        <p:spPr/>
        <p:txBody>
          <a:bodyPr/>
          <a:lstStyle/>
          <a:p>
            <a:fld id="{7ED9CF0C-B708-46EE-A64F-13EBE6ED4B76}" type="datetimeFigureOut">
              <a:rPr lang="en-US" smtClean="0"/>
              <a:t>4/27/2023</a:t>
            </a:fld>
            <a:endParaRPr lang="en-US"/>
          </a:p>
        </p:txBody>
      </p:sp>
      <p:sp>
        <p:nvSpPr>
          <p:cNvPr id="8" name="Footer Placeholder 7">
            <a:extLst>
              <a:ext uri="{FF2B5EF4-FFF2-40B4-BE49-F238E27FC236}">
                <a16:creationId xmlns:a16="http://schemas.microsoft.com/office/drawing/2014/main" id="{A6490ED1-A9C1-4654-95D4-A13CE14EBD5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745CEB8-2BCB-4189-88CE-C7BDEB5D50FA}"/>
              </a:ext>
            </a:extLst>
          </p:cNvPr>
          <p:cNvSpPr>
            <a:spLocks noGrp="1"/>
          </p:cNvSpPr>
          <p:nvPr>
            <p:ph type="sldNum" sz="quarter" idx="12"/>
          </p:nvPr>
        </p:nvSpPr>
        <p:spPr/>
        <p:txBody>
          <a:bodyPr/>
          <a:lstStyle/>
          <a:p>
            <a:fld id="{A64649DD-C1C6-4DBD-AB23-E3393EEAC9AA}" type="slidenum">
              <a:rPr lang="en-US" smtClean="0"/>
              <a:t>‹#›</a:t>
            </a:fld>
            <a:endParaRPr lang="en-US"/>
          </a:p>
        </p:txBody>
      </p:sp>
    </p:spTree>
    <p:extLst>
      <p:ext uri="{BB962C8B-B14F-4D97-AF65-F5344CB8AC3E}">
        <p14:creationId xmlns:p14="http://schemas.microsoft.com/office/powerpoint/2010/main" val="22617295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DC5A7A-59ED-41FD-8844-E499FEAD842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F1AC553-3A06-4427-AB5B-4B4D935A1C8A}"/>
              </a:ext>
            </a:extLst>
          </p:cNvPr>
          <p:cNvSpPr>
            <a:spLocks noGrp="1"/>
          </p:cNvSpPr>
          <p:nvPr>
            <p:ph type="dt" sz="half" idx="10"/>
          </p:nvPr>
        </p:nvSpPr>
        <p:spPr/>
        <p:txBody>
          <a:bodyPr/>
          <a:lstStyle/>
          <a:p>
            <a:fld id="{7ED9CF0C-B708-46EE-A64F-13EBE6ED4B76}" type="datetimeFigureOut">
              <a:rPr lang="en-US" smtClean="0"/>
              <a:t>4/27/2023</a:t>
            </a:fld>
            <a:endParaRPr lang="en-US"/>
          </a:p>
        </p:txBody>
      </p:sp>
      <p:sp>
        <p:nvSpPr>
          <p:cNvPr id="4" name="Footer Placeholder 3">
            <a:extLst>
              <a:ext uri="{FF2B5EF4-FFF2-40B4-BE49-F238E27FC236}">
                <a16:creationId xmlns:a16="http://schemas.microsoft.com/office/drawing/2014/main" id="{EE4130A2-C539-4867-902F-A9B35A8B711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DBF74F8-B1CE-408F-BBEF-7F582D384C11}"/>
              </a:ext>
            </a:extLst>
          </p:cNvPr>
          <p:cNvSpPr>
            <a:spLocks noGrp="1"/>
          </p:cNvSpPr>
          <p:nvPr>
            <p:ph type="sldNum" sz="quarter" idx="12"/>
          </p:nvPr>
        </p:nvSpPr>
        <p:spPr/>
        <p:txBody>
          <a:bodyPr/>
          <a:lstStyle/>
          <a:p>
            <a:fld id="{A64649DD-C1C6-4DBD-AB23-E3393EEAC9AA}" type="slidenum">
              <a:rPr lang="en-US" smtClean="0"/>
              <a:t>‹#›</a:t>
            </a:fld>
            <a:endParaRPr lang="en-US"/>
          </a:p>
        </p:txBody>
      </p:sp>
    </p:spTree>
    <p:extLst>
      <p:ext uri="{BB962C8B-B14F-4D97-AF65-F5344CB8AC3E}">
        <p14:creationId xmlns:p14="http://schemas.microsoft.com/office/powerpoint/2010/main" val="29674958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4B33EB-A127-4463-B8B4-3D094666A21B}"/>
              </a:ext>
            </a:extLst>
          </p:cNvPr>
          <p:cNvSpPr>
            <a:spLocks noGrp="1"/>
          </p:cNvSpPr>
          <p:nvPr>
            <p:ph type="dt" sz="half" idx="10"/>
          </p:nvPr>
        </p:nvSpPr>
        <p:spPr/>
        <p:txBody>
          <a:bodyPr/>
          <a:lstStyle/>
          <a:p>
            <a:fld id="{7ED9CF0C-B708-46EE-A64F-13EBE6ED4B76}" type="datetimeFigureOut">
              <a:rPr lang="en-US" smtClean="0"/>
              <a:t>4/27/2023</a:t>
            </a:fld>
            <a:endParaRPr lang="en-US"/>
          </a:p>
        </p:txBody>
      </p:sp>
      <p:sp>
        <p:nvSpPr>
          <p:cNvPr id="3" name="Footer Placeholder 2">
            <a:extLst>
              <a:ext uri="{FF2B5EF4-FFF2-40B4-BE49-F238E27FC236}">
                <a16:creationId xmlns:a16="http://schemas.microsoft.com/office/drawing/2014/main" id="{672E4437-EE8B-4C0D-93C1-EFD93DDDCCD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4F50988-C9E7-4409-888E-7C48639651B2}"/>
              </a:ext>
            </a:extLst>
          </p:cNvPr>
          <p:cNvSpPr>
            <a:spLocks noGrp="1"/>
          </p:cNvSpPr>
          <p:nvPr>
            <p:ph type="sldNum" sz="quarter" idx="12"/>
          </p:nvPr>
        </p:nvSpPr>
        <p:spPr/>
        <p:txBody>
          <a:bodyPr/>
          <a:lstStyle/>
          <a:p>
            <a:fld id="{A64649DD-C1C6-4DBD-AB23-E3393EEAC9AA}" type="slidenum">
              <a:rPr lang="en-US" smtClean="0"/>
              <a:t>‹#›</a:t>
            </a:fld>
            <a:endParaRPr lang="en-US"/>
          </a:p>
        </p:txBody>
      </p:sp>
    </p:spTree>
    <p:extLst>
      <p:ext uri="{BB962C8B-B14F-4D97-AF65-F5344CB8AC3E}">
        <p14:creationId xmlns:p14="http://schemas.microsoft.com/office/powerpoint/2010/main" val="32891492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3917D-52ED-4791-9A54-384D07C090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21B4326-2EEB-42B8-9C84-1345626FB63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28E1347-DC85-4669-91CF-EFBFF70C97F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449A74D-DECA-42E8-8600-29E08C21AC29}"/>
              </a:ext>
            </a:extLst>
          </p:cNvPr>
          <p:cNvSpPr>
            <a:spLocks noGrp="1"/>
          </p:cNvSpPr>
          <p:nvPr>
            <p:ph type="dt" sz="half" idx="10"/>
          </p:nvPr>
        </p:nvSpPr>
        <p:spPr/>
        <p:txBody>
          <a:bodyPr/>
          <a:lstStyle/>
          <a:p>
            <a:fld id="{7ED9CF0C-B708-46EE-A64F-13EBE6ED4B76}" type="datetimeFigureOut">
              <a:rPr lang="en-US" smtClean="0"/>
              <a:t>4/27/2023</a:t>
            </a:fld>
            <a:endParaRPr lang="en-US"/>
          </a:p>
        </p:txBody>
      </p:sp>
      <p:sp>
        <p:nvSpPr>
          <p:cNvPr id="6" name="Footer Placeholder 5">
            <a:extLst>
              <a:ext uri="{FF2B5EF4-FFF2-40B4-BE49-F238E27FC236}">
                <a16:creationId xmlns:a16="http://schemas.microsoft.com/office/drawing/2014/main" id="{758E4C9C-2072-4E98-AF76-ED39B1EF47D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6EDF65-53AF-4C1B-A031-F97A45D15548}"/>
              </a:ext>
            </a:extLst>
          </p:cNvPr>
          <p:cNvSpPr>
            <a:spLocks noGrp="1"/>
          </p:cNvSpPr>
          <p:nvPr>
            <p:ph type="sldNum" sz="quarter" idx="12"/>
          </p:nvPr>
        </p:nvSpPr>
        <p:spPr/>
        <p:txBody>
          <a:bodyPr/>
          <a:lstStyle/>
          <a:p>
            <a:fld id="{A64649DD-C1C6-4DBD-AB23-E3393EEAC9AA}" type="slidenum">
              <a:rPr lang="en-US" smtClean="0"/>
              <a:t>‹#›</a:t>
            </a:fld>
            <a:endParaRPr lang="en-US"/>
          </a:p>
        </p:txBody>
      </p:sp>
    </p:spTree>
    <p:extLst>
      <p:ext uri="{BB962C8B-B14F-4D97-AF65-F5344CB8AC3E}">
        <p14:creationId xmlns:p14="http://schemas.microsoft.com/office/powerpoint/2010/main" val="24682862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119E3-6A50-46FF-91A8-F00FEF915A3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5151B30-17A9-4FBC-9A0D-A2C868B47BC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6AACA2F-C881-4B27-B8B3-0D3E946648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8D0D656-C640-4DF1-9499-2BFCFF3E3BF8}"/>
              </a:ext>
            </a:extLst>
          </p:cNvPr>
          <p:cNvSpPr>
            <a:spLocks noGrp="1"/>
          </p:cNvSpPr>
          <p:nvPr>
            <p:ph type="dt" sz="half" idx="10"/>
          </p:nvPr>
        </p:nvSpPr>
        <p:spPr/>
        <p:txBody>
          <a:bodyPr/>
          <a:lstStyle/>
          <a:p>
            <a:fld id="{7ED9CF0C-B708-46EE-A64F-13EBE6ED4B76}" type="datetimeFigureOut">
              <a:rPr lang="en-US" smtClean="0"/>
              <a:t>4/27/2023</a:t>
            </a:fld>
            <a:endParaRPr lang="en-US"/>
          </a:p>
        </p:txBody>
      </p:sp>
      <p:sp>
        <p:nvSpPr>
          <p:cNvPr id="6" name="Footer Placeholder 5">
            <a:extLst>
              <a:ext uri="{FF2B5EF4-FFF2-40B4-BE49-F238E27FC236}">
                <a16:creationId xmlns:a16="http://schemas.microsoft.com/office/drawing/2014/main" id="{7D62E936-5C68-40AB-912D-50A0AEC255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E07AC6-E5EB-45F9-BAE0-3718299E36D6}"/>
              </a:ext>
            </a:extLst>
          </p:cNvPr>
          <p:cNvSpPr>
            <a:spLocks noGrp="1"/>
          </p:cNvSpPr>
          <p:nvPr>
            <p:ph type="sldNum" sz="quarter" idx="12"/>
          </p:nvPr>
        </p:nvSpPr>
        <p:spPr/>
        <p:txBody>
          <a:bodyPr/>
          <a:lstStyle/>
          <a:p>
            <a:fld id="{A64649DD-C1C6-4DBD-AB23-E3393EEAC9AA}" type="slidenum">
              <a:rPr lang="en-US" smtClean="0"/>
              <a:t>‹#›</a:t>
            </a:fld>
            <a:endParaRPr lang="en-US"/>
          </a:p>
        </p:txBody>
      </p:sp>
    </p:spTree>
    <p:extLst>
      <p:ext uri="{BB962C8B-B14F-4D97-AF65-F5344CB8AC3E}">
        <p14:creationId xmlns:p14="http://schemas.microsoft.com/office/powerpoint/2010/main" val="18332875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C29CB37-DE15-4770-86E7-4B9668676EA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E727268-DAE5-4DE6-9678-1955266AC43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94A3E9-BD75-4CAE-9744-22678B0F081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D9CF0C-B708-46EE-A64F-13EBE6ED4B76}" type="datetimeFigureOut">
              <a:rPr lang="en-US" smtClean="0"/>
              <a:t>4/27/2023</a:t>
            </a:fld>
            <a:endParaRPr lang="en-US"/>
          </a:p>
        </p:txBody>
      </p:sp>
      <p:sp>
        <p:nvSpPr>
          <p:cNvPr id="5" name="Footer Placeholder 4">
            <a:extLst>
              <a:ext uri="{FF2B5EF4-FFF2-40B4-BE49-F238E27FC236}">
                <a16:creationId xmlns:a16="http://schemas.microsoft.com/office/drawing/2014/main" id="{613A4462-5369-42E1-A244-03D431AD40C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ABD2333-3D70-464C-9E60-47AE5EC9BBF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4649DD-C1C6-4DBD-AB23-E3393EEAC9AA}" type="slidenum">
              <a:rPr lang="en-US" smtClean="0"/>
              <a:t>‹#›</a:t>
            </a:fld>
            <a:endParaRPr lang="en-US"/>
          </a:p>
        </p:txBody>
      </p:sp>
    </p:spTree>
    <p:extLst>
      <p:ext uri="{BB962C8B-B14F-4D97-AF65-F5344CB8AC3E}">
        <p14:creationId xmlns:p14="http://schemas.microsoft.com/office/powerpoint/2010/main" val="31992539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04A6DE-81F2-4F59-8996-AD39B67F6394}"/>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B6B50BE1-F04A-46FF-9517-8D0727731D50}"/>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3748161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10BC61-D285-41CD-92B5-788EAB468A0B}"/>
              </a:ext>
            </a:extLst>
          </p:cNvPr>
          <p:cNvSpPr>
            <a:spLocks noGrp="1"/>
          </p:cNvSpPr>
          <p:nvPr>
            <p:ph type="title"/>
          </p:nvPr>
        </p:nvSpPr>
        <p:spPr/>
        <p:txBody>
          <a:bodyPr>
            <a:normAutofit/>
          </a:bodyPr>
          <a:lstStyle/>
          <a:p>
            <a:r>
              <a:rPr lang="en-US" sz="3600" b="1" dirty="0">
                <a:effectLst/>
                <a:latin typeface="Garamond" panose="02020404030301010803" pitchFamily="18" charset="0"/>
                <a:ea typeface="Calibri" panose="020F0502020204030204" pitchFamily="34" charset="0"/>
                <a:cs typeface="Times New Roman" panose="02020603050405020304" pitchFamily="18" charset="0"/>
              </a:rPr>
              <a:t>Pearson for Lower Income Countries</a:t>
            </a:r>
            <a:endParaRPr lang="en-US" sz="3600" dirty="0">
              <a:latin typeface="Garamond" panose="02020404030301010803" pitchFamily="18" charset="0"/>
            </a:endParaRPr>
          </a:p>
        </p:txBody>
      </p:sp>
      <p:graphicFrame>
        <p:nvGraphicFramePr>
          <p:cNvPr id="4" name="Content Placeholder 3">
            <a:extLst>
              <a:ext uri="{FF2B5EF4-FFF2-40B4-BE49-F238E27FC236}">
                <a16:creationId xmlns:a16="http://schemas.microsoft.com/office/drawing/2014/main" id="{81CB6DE3-04BA-46C9-A3B2-BC30FCCFB9B3}"/>
              </a:ext>
            </a:extLst>
          </p:cNvPr>
          <p:cNvGraphicFramePr>
            <a:graphicFrameLocks noGrp="1"/>
          </p:cNvGraphicFramePr>
          <p:nvPr>
            <p:ph idx="1"/>
            <p:extLst>
              <p:ext uri="{D42A27DB-BD31-4B8C-83A1-F6EECF244321}">
                <p14:modId xmlns:p14="http://schemas.microsoft.com/office/powerpoint/2010/main" val="1174058924"/>
              </p:ext>
            </p:extLst>
          </p:nvPr>
        </p:nvGraphicFramePr>
        <p:xfrm>
          <a:off x="320842" y="2245895"/>
          <a:ext cx="11518232" cy="2296160"/>
        </p:xfrm>
        <a:graphic>
          <a:graphicData uri="http://schemas.openxmlformats.org/drawingml/2006/table">
            <a:tbl>
              <a:tblPr firstRow="1" firstCol="1" bandRow="1">
                <a:tableStyleId>{5C22544A-7EE6-4342-B048-85BDC9FD1C3A}</a:tableStyleId>
              </a:tblPr>
              <a:tblGrid>
                <a:gridCol w="11518232">
                  <a:extLst>
                    <a:ext uri="{9D8B030D-6E8A-4147-A177-3AD203B41FA5}">
                      <a16:colId xmlns:a16="http://schemas.microsoft.com/office/drawing/2014/main" val="2965095338"/>
                    </a:ext>
                  </a:extLst>
                </a:gridCol>
              </a:tblGrid>
              <a:tr h="951227">
                <a:tc>
                  <a:txBody>
                    <a:bodyPr/>
                    <a:lstStyle/>
                    <a:p>
                      <a:pPr marL="0" marR="0" algn="just">
                        <a:lnSpc>
                          <a:spcPct val="107000"/>
                        </a:lnSpc>
                        <a:spcBef>
                          <a:spcPts val="0"/>
                        </a:spcBef>
                        <a:spcAft>
                          <a:spcPts val="0"/>
                        </a:spcAft>
                      </a:pPr>
                      <a:r>
                        <a:rPr lang="en-US" sz="3600">
                          <a:effectLst/>
                        </a:rPr>
                        <a:t>Pesaran's test of cross-sectional independence =     8.716, Pr = 0.0000</a:t>
                      </a:r>
                      <a:endParaRPr lang="en-US" sz="3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444611157"/>
                  </a:ext>
                </a:extLst>
              </a:tr>
              <a:tr h="990862">
                <a:tc>
                  <a:txBody>
                    <a:bodyPr/>
                    <a:lstStyle/>
                    <a:p>
                      <a:pPr marL="0" marR="0" algn="just">
                        <a:lnSpc>
                          <a:spcPct val="107000"/>
                        </a:lnSpc>
                        <a:spcBef>
                          <a:spcPts val="0"/>
                        </a:spcBef>
                        <a:spcAft>
                          <a:spcPts val="0"/>
                        </a:spcAft>
                      </a:pPr>
                      <a:r>
                        <a:rPr lang="en-US" sz="3600" dirty="0">
                          <a:effectLst/>
                        </a:rPr>
                        <a:t>Average absolute value of the off-diagonal elements =     0.701</a:t>
                      </a:r>
                      <a:endParaRPr lang="en-US" sz="3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62771367"/>
                  </a:ext>
                </a:extLst>
              </a:tr>
            </a:tbl>
          </a:graphicData>
        </a:graphic>
      </p:graphicFrame>
    </p:spTree>
    <p:extLst>
      <p:ext uri="{BB962C8B-B14F-4D97-AF65-F5344CB8AC3E}">
        <p14:creationId xmlns:p14="http://schemas.microsoft.com/office/powerpoint/2010/main" val="42525933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10BC61-D285-41CD-92B5-788EAB468A0B}"/>
              </a:ext>
            </a:extLst>
          </p:cNvPr>
          <p:cNvSpPr>
            <a:spLocks noGrp="1"/>
          </p:cNvSpPr>
          <p:nvPr>
            <p:ph type="title"/>
          </p:nvPr>
        </p:nvSpPr>
        <p:spPr/>
        <p:txBody>
          <a:bodyPr>
            <a:normAutofit/>
          </a:bodyPr>
          <a:lstStyle/>
          <a:p>
            <a:pPr marL="0" marR="0" algn="just">
              <a:lnSpc>
                <a:spcPct val="107000"/>
              </a:lnSpc>
              <a:spcBef>
                <a:spcPts val="0"/>
              </a:spcBef>
              <a:spcAft>
                <a:spcPts val="800"/>
              </a:spcAft>
            </a:pPr>
            <a:r>
              <a:rPr lang="en-US" sz="3600" b="1" dirty="0">
                <a:solidFill>
                  <a:srgbClr val="000000"/>
                </a:solidFill>
                <a:effectLst/>
                <a:latin typeface="Garamond" panose="02020404030301010803" pitchFamily="18" charset="0"/>
                <a:ea typeface="Times New Roman" panose="02020603050405020304" pitchFamily="18" charset="0"/>
                <a:cs typeface="Calibri" panose="020F0502020204030204" pitchFamily="34" charset="0"/>
              </a:rPr>
              <a:t>Wooldridge test for autocorrelation in panel data</a:t>
            </a:r>
            <a:r>
              <a:rPr lang="en-US" sz="3600" b="1" dirty="0">
                <a:effectLst/>
                <a:latin typeface="Garamond" panose="02020404030301010803" pitchFamily="18" charset="0"/>
                <a:ea typeface="Calibri" panose="020F0502020204030204" pitchFamily="34" charset="0"/>
                <a:cs typeface="Times New Roman" panose="02020603050405020304" pitchFamily="18" charset="0"/>
              </a:rPr>
              <a:t> for Lower Income Countries</a:t>
            </a:r>
            <a:endParaRPr lang="en-US" sz="3600" dirty="0">
              <a:effectLst/>
              <a:latin typeface="Garamond" panose="02020404030301010803" pitchFamily="18" charset="0"/>
              <a:ea typeface="Calibri" panose="020F0502020204030204" pitchFamily="34" charset="0"/>
              <a:cs typeface="Times New Roman" panose="02020603050405020304" pitchFamily="18" charset="0"/>
            </a:endParaRPr>
          </a:p>
        </p:txBody>
      </p:sp>
      <p:graphicFrame>
        <p:nvGraphicFramePr>
          <p:cNvPr id="4" name="Content Placeholder 3">
            <a:extLst>
              <a:ext uri="{FF2B5EF4-FFF2-40B4-BE49-F238E27FC236}">
                <a16:creationId xmlns:a16="http://schemas.microsoft.com/office/drawing/2014/main" id="{252C3639-C2AD-4361-A38C-89DCC0C94309}"/>
              </a:ext>
            </a:extLst>
          </p:cNvPr>
          <p:cNvGraphicFramePr>
            <a:graphicFrameLocks noGrp="1"/>
          </p:cNvGraphicFramePr>
          <p:nvPr>
            <p:ph idx="1"/>
            <p:extLst>
              <p:ext uri="{D42A27DB-BD31-4B8C-83A1-F6EECF244321}">
                <p14:modId xmlns:p14="http://schemas.microsoft.com/office/powerpoint/2010/main" val="817719919"/>
              </p:ext>
            </p:extLst>
          </p:nvPr>
        </p:nvGraphicFramePr>
        <p:xfrm>
          <a:off x="838199" y="2486525"/>
          <a:ext cx="10515599" cy="2855496"/>
        </p:xfrm>
        <a:graphic>
          <a:graphicData uri="http://schemas.openxmlformats.org/drawingml/2006/table">
            <a:tbl>
              <a:tblPr firstRow="1" firstCol="1" bandRow="1">
                <a:tableStyleId>{5C22544A-7EE6-4342-B048-85BDC9FD1C3A}</a:tableStyleId>
              </a:tblPr>
              <a:tblGrid>
                <a:gridCol w="10515599">
                  <a:extLst>
                    <a:ext uri="{9D8B030D-6E8A-4147-A177-3AD203B41FA5}">
                      <a16:colId xmlns:a16="http://schemas.microsoft.com/office/drawing/2014/main" val="4034192059"/>
                    </a:ext>
                  </a:extLst>
                </a:gridCol>
              </a:tblGrid>
              <a:tr h="699306">
                <a:tc>
                  <a:txBody>
                    <a:bodyPr/>
                    <a:lstStyle/>
                    <a:p>
                      <a:pPr marL="0" marR="0" algn="ctr">
                        <a:lnSpc>
                          <a:spcPct val="107000"/>
                        </a:lnSpc>
                        <a:spcBef>
                          <a:spcPts val="0"/>
                        </a:spcBef>
                        <a:spcAft>
                          <a:spcPts val="0"/>
                        </a:spcAft>
                      </a:pPr>
                      <a:r>
                        <a:rPr lang="en-US" sz="3600">
                          <a:effectLst/>
                        </a:rPr>
                        <a:t>Wooldridge test for autocorrelation in panel data</a:t>
                      </a:r>
                      <a:endParaRPr lang="en-US" sz="3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930057210"/>
                  </a:ext>
                </a:extLst>
              </a:tr>
              <a:tr h="728442">
                <a:tc>
                  <a:txBody>
                    <a:bodyPr/>
                    <a:lstStyle/>
                    <a:p>
                      <a:pPr marL="0" marR="0" algn="ctr">
                        <a:lnSpc>
                          <a:spcPct val="107000"/>
                        </a:lnSpc>
                        <a:spcBef>
                          <a:spcPts val="0"/>
                        </a:spcBef>
                        <a:spcAft>
                          <a:spcPts val="0"/>
                        </a:spcAft>
                      </a:pPr>
                      <a:r>
                        <a:rPr lang="en-US" sz="3600">
                          <a:effectLst/>
                        </a:rPr>
                        <a:t>H0: no first-order autocorrelation</a:t>
                      </a:r>
                      <a:endParaRPr lang="en-US" sz="3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069308304"/>
                  </a:ext>
                </a:extLst>
              </a:tr>
              <a:tr h="699306">
                <a:tc>
                  <a:txBody>
                    <a:bodyPr/>
                    <a:lstStyle/>
                    <a:p>
                      <a:pPr marL="0" marR="0" algn="ctr">
                        <a:lnSpc>
                          <a:spcPct val="107000"/>
                        </a:lnSpc>
                        <a:spcBef>
                          <a:spcPts val="0"/>
                        </a:spcBef>
                        <a:spcAft>
                          <a:spcPts val="0"/>
                        </a:spcAft>
                      </a:pPr>
                      <a:r>
                        <a:rPr lang="en-US" sz="3600">
                          <a:effectLst/>
                        </a:rPr>
                        <a:t>    F (1,41) =    224.822</a:t>
                      </a:r>
                      <a:endParaRPr lang="en-US" sz="3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4285875649"/>
                  </a:ext>
                </a:extLst>
              </a:tr>
              <a:tr h="728442">
                <a:tc>
                  <a:txBody>
                    <a:bodyPr/>
                    <a:lstStyle/>
                    <a:p>
                      <a:pPr marL="0" marR="0" algn="ctr">
                        <a:lnSpc>
                          <a:spcPct val="107000"/>
                        </a:lnSpc>
                        <a:spcBef>
                          <a:spcPts val="0"/>
                        </a:spcBef>
                        <a:spcAft>
                          <a:spcPts val="0"/>
                        </a:spcAft>
                      </a:pPr>
                      <a:r>
                        <a:rPr lang="en-US" sz="3600" dirty="0">
                          <a:effectLst/>
                        </a:rPr>
                        <a:t>           Prob &gt; F =      0.0000</a:t>
                      </a:r>
                      <a:endParaRPr lang="en-US" sz="3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019477903"/>
                  </a:ext>
                </a:extLst>
              </a:tr>
            </a:tbl>
          </a:graphicData>
        </a:graphic>
      </p:graphicFrame>
    </p:spTree>
    <p:extLst>
      <p:ext uri="{BB962C8B-B14F-4D97-AF65-F5344CB8AC3E}">
        <p14:creationId xmlns:p14="http://schemas.microsoft.com/office/powerpoint/2010/main" val="18787366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FBEA68-6E94-452C-9358-83E7B166E7C5}"/>
              </a:ext>
            </a:extLst>
          </p:cNvPr>
          <p:cNvSpPr>
            <a:spLocks noGrp="1"/>
          </p:cNvSpPr>
          <p:nvPr>
            <p:ph type="title"/>
          </p:nvPr>
        </p:nvSpPr>
        <p:spPr/>
        <p:txBody>
          <a:bodyPr>
            <a:normAutofit/>
          </a:bodyPr>
          <a:lstStyle/>
          <a:p>
            <a:r>
              <a:rPr lang="en-US" sz="3600" b="1" dirty="0">
                <a:effectLst/>
                <a:latin typeface="Garamond" panose="02020404030301010803" pitchFamily="18" charset="0"/>
                <a:ea typeface="Calibri" panose="020F0502020204030204" pitchFamily="34" charset="0"/>
                <a:cs typeface="Times New Roman" panose="02020603050405020304" pitchFamily="18" charset="0"/>
              </a:rPr>
              <a:t>Hausman for Upper Income Countries</a:t>
            </a:r>
            <a:endParaRPr lang="en-US" sz="3600" dirty="0">
              <a:latin typeface="Garamond" panose="02020404030301010803" pitchFamily="18" charset="0"/>
            </a:endParaRPr>
          </a:p>
        </p:txBody>
      </p:sp>
      <p:graphicFrame>
        <p:nvGraphicFramePr>
          <p:cNvPr id="4" name="Content Placeholder 3">
            <a:extLst>
              <a:ext uri="{FF2B5EF4-FFF2-40B4-BE49-F238E27FC236}">
                <a16:creationId xmlns:a16="http://schemas.microsoft.com/office/drawing/2014/main" id="{7251DF0A-0E26-4ACD-8E1D-91845E219330}"/>
              </a:ext>
            </a:extLst>
          </p:cNvPr>
          <p:cNvGraphicFramePr>
            <a:graphicFrameLocks noGrp="1"/>
          </p:cNvGraphicFramePr>
          <p:nvPr>
            <p:ph idx="1"/>
            <p:extLst>
              <p:ext uri="{D42A27DB-BD31-4B8C-83A1-F6EECF244321}">
                <p14:modId xmlns:p14="http://schemas.microsoft.com/office/powerpoint/2010/main" val="3611576696"/>
              </p:ext>
            </p:extLst>
          </p:nvPr>
        </p:nvGraphicFramePr>
        <p:xfrm>
          <a:off x="838199" y="2133600"/>
          <a:ext cx="10515600" cy="3320716"/>
        </p:xfrm>
        <a:graphic>
          <a:graphicData uri="http://schemas.openxmlformats.org/drawingml/2006/table">
            <a:tbl>
              <a:tblPr firstRow="1" firstCol="1" bandRow="1">
                <a:tableStyleId>{5C22544A-7EE6-4342-B048-85BDC9FD1C3A}</a:tableStyleId>
              </a:tblPr>
              <a:tblGrid>
                <a:gridCol w="5257800">
                  <a:extLst>
                    <a:ext uri="{9D8B030D-6E8A-4147-A177-3AD203B41FA5}">
                      <a16:colId xmlns:a16="http://schemas.microsoft.com/office/drawing/2014/main" val="1804907151"/>
                    </a:ext>
                  </a:extLst>
                </a:gridCol>
                <a:gridCol w="5257800">
                  <a:extLst>
                    <a:ext uri="{9D8B030D-6E8A-4147-A177-3AD203B41FA5}">
                      <a16:colId xmlns:a16="http://schemas.microsoft.com/office/drawing/2014/main" val="1238623588"/>
                    </a:ext>
                  </a:extLst>
                </a:gridCol>
              </a:tblGrid>
              <a:tr h="573361">
                <a:tc gridSpan="2">
                  <a:txBody>
                    <a:bodyPr/>
                    <a:lstStyle/>
                    <a:p>
                      <a:pPr marL="0" marR="0" algn="just">
                        <a:lnSpc>
                          <a:spcPct val="107000"/>
                        </a:lnSpc>
                        <a:spcBef>
                          <a:spcPts val="0"/>
                        </a:spcBef>
                        <a:spcAft>
                          <a:spcPts val="0"/>
                        </a:spcAft>
                      </a:pPr>
                      <a:r>
                        <a:rPr lang="en-US" sz="3600">
                          <a:effectLst/>
                        </a:rPr>
                        <a:t>Hausman (1978) specification test (0)</a:t>
                      </a:r>
                      <a:endParaRPr lang="en-US" sz="3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hMerge="1">
                  <a:txBody>
                    <a:bodyPr/>
                    <a:lstStyle/>
                    <a:p>
                      <a:endParaRPr lang="en-US"/>
                    </a:p>
                  </a:txBody>
                  <a:tcPr/>
                </a:tc>
                <a:extLst>
                  <a:ext uri="{0D108BD9-81ED-4DB2-BD59-A6C34878D82A}">
                    <a16:rowId xmlns:a16="http://schemas.microsoft.com/office/drawing/2014/main" val="3810553170"/>
                  </a:ext>
                </a:extLst>
              </a:tr>
              <a:tr h="573361">
                <a:tc>
                  <a:txBody>
                    <a:bodyPr/>
                    <a:lstStyle/>
                    <a:p>
                      <a:pPr marL="0" marR="0" algn="just">
                        <a:lnSpc>
                          <a:spcPct val="107000"/>
                        </a:lnSpc>
                        <a:spcBef>
                          <a:spcPts val="0"/>
                        </a:spcBef>
                        <a:spcAft>
                          <a:spcPts val="0"/>
                        </a:spcAft>
                      </a:pPr>
                      <a:r>
                        <a:rPr lang="en-US" sz="3600">
                          <a:effectLst/>
                        </a:rPr>
                        <a:t>  </a:t>
                      </a:r>
                      <a:endParaRPr lang="en-US" sz="3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07000"/>
                        </a:lnSpc>
                        <a:spcBef>
                          <a:spcPts val="0"/>
                        </a:spcBef>
                        <a:spcAft>
                          <a:spcPts val="0"/>
                        </a:spcAft>
                      </a:pPr>
                      <a:r>
                        <a:rPr lang="en-US" sz="3600">
                          <a:effectLst/>
                        </a:rPr>
                        <a:t>  Coef.</a:t>
                      </a:r>
                      <a:endParaRPr lang="en-US" sz="3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4126572362"/>
                  </a:ext>
                </a:extLst>
              </a:tr>
              <a:tr h="1576743">
                <a:tc>
                  <a:txBody>
                    <a:bodyPr/>
                    <a:lstStyle/>
                    <a:p>
                      <a:pPr marL="0" marR="0" algn="just">
                        <a:lnSpc>
                          <a:spcPct val="107000"/>
                        </a:lnSpc>
                        <a:spcBef>
                          <a:spcPts val="0"/>
                        </a:spcBef>
                        <a:spcAft>
                          <a:spcPts val="0"/>
                        </a:spcAft>
                      </a:pPr>
                      <a:r>
                        <a:rPr lang="en-US" sz="3600">
                          <a:effectLst/>
                        </a:rPr>
                        <a:t> Chi-square test value</a:t>
                      </a:r>
                      <a:endParaRPr lang="en-US" sz="3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07000"/>
                        </a:lnSpc>
                        <a:spcBef>
                          <a:spcPts val="0"/>
                        </a:spcBef>
                        <a:spcAft>
                          <a:spcPts val="0"/>
                        </a:spcAft>
                      </a:pPr>
                      <a:r>
                        <a:rPr lang="en-US" sz="3600">
                          <a:effectLst/>
                        </a:rPr>
                        <a:t>1.285</a:t>
                      </a:r>
                      <a:endParaRPr lang="en-US" sz="3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956626369"/>
                  </a:ext>
                </a:extLst>
              </a:tr>
              <a:tr h="597251">
                <a:tc>
                  <a:txBody>
                    <a:bodyPr/>
                    <a:lstStyle/>
                    <a:p>
                      <a:pPr marL="0" marR="0" algn="just">
                        <a:lnSpc>
                          <a:spcPct val="107000"/>
                        </a:lnSpc>
                        <a:spcBef>
                          <a:spcPts val="0"/>
                        </a:spcBef>
                        <a:spcAft>
                          <a:spcPts val="0"/>
                        </a:spcAft>
                      </a:pPr>
                      <a:r>
                        <a:rPr lang="en-US" sz="3600">
                          <a:effectLst/>
                        </a:rPr>
                        <a:t> P-value</a:t>
                      </a:r>
                      <a:endParaRPr lang="en-US" sz="3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07000"/>
                        </a:lnSpc>
                        <a:spcBef>
                          <a:spcPts val="0"/>
                        </a:spcBef>
                        <a:spcAft>
                          <a:spcPts val="0"/>
                        </a:spcAft>
                      </a:pPr>
                      <a:r>
                        <a:rPr lang="en-US" sz="3600" dirty="0">
                          <a:effectLst/>
                        </a:rPr>
                        <a:t>0.996”</a:t>
                      </a:r>
                      <a:endParaRPr lang="en-US" sz="3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4284208548"/>
                  </a:ext>
                </a:extLst>
              </a:tr>
            </a:tbl>
          </a:graphicData>
        </a:graphic>
      </p:graphicFrame>
    </p:spTree>
    <p:extLst>
      <p:ext uri="{BB962C8B-B14F-4D97-AF65-F5344CB8AC3E}">
        <p14:creationId xmlns:p14="http://schemas.microsoft.com/office/powerpoint/2010/main" val="11626317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FBEA68-6E94-452C-9358-83E7B166E7C5}"/>
              </a:ext>
            </a:extLst>
          </p:cNvPr>
          <p:cNvSpPr>
            <a:spLocks noGrp="1"/>
          </p:cNvSpPr>
          <p:nvPr>
            <p:ph type="title"/>
          </p:nvPr>
        </p:nvSpPr>
        <p:spPr/>
        <p:txBody>
          <a:bodyPr>
            <a:normAutofit/>
          </a:bodyPr>
          <a:lstStyle/>
          <a:p>
            <a:r>
              <a:rPr lang="en-US" sz="3600" b="1" dirty="0">
                <a:solidFill>
                  <a:srgbClr val="000000"/>
                </a:solidFill>
                <a:effectLst/>
                <a:latin typeface="Garamond" panose="02020404030301010803" pitchFamily="18" charset="0"/>
                <a:ea typeface="Times New Roman" panose="02020603050405020304" pitchFamily="18" charset="0"/>
              </a:rPr>
              <a:t>Breusch and Pagan </a:t>
            </a:r>
            <a:r>
              <a:rPr lang="en-US" sz="3600" b="1" dirty="0" err="1">
                <a:solidFill>
                  <a:srgbClr val="000000"/>
                </a:solidFill>
                <a:effectLst/>
                <a:latin typeface="Garamond" panose="02020404030301010803" pitchFamily="18" charset="0"/>
                <a:ea typeface="Times New Roman" panose="02020603050405020304" pitchFamily="18" charset="0"/>
              </a:rPr>
              <a:t>Lagrangian</a:t>
            </a:r>
            <a:r>
              <a:rPr lang="en-US" sz="3600" b="1" dirty="0">
                <a:solidFill>
                  <a:srgbClr val="000000"/>
                </a:solidFill>
                <a:effectLst/>
                <a:latin typeface="Garamond" panose="02020404030301010803" pitchFamily="18" charset="0"/>
                <a:ea typeface="Times New Roman" panose="02020603050405020304" pitchFamily="18" charset="0"/>
              </a:rPr>
              <a:t> multiplier test</a:t>
            </a:r>
            <a:r>
              <a:rPr lang="en-US" sz="3600" b="1" dirty="0">
                <a:effectLst/>
                <a:latin typeface="Garamond" panose="02020404030301010803" pitchFamily="18" charset="0"/>
                <a:ea typeface="Calibri" panose="020F0502020204030204" pitchFamily="34" charset="0"/>
                <a:cs typeface="Times New Roman" panose="02020603050405020304" pitchFamily="18" charset="0"/>
              </a:rPr>
              <a:t> for Upper Income Countries</a:t>
            </a:r>
            <a:endParaRPr lang="en-US" sz="3600" dirty="0">
              <a:latin typeface="Garamond" panose="02020404030301010803" pitchFamily="18" charset="0"/>
            </a:endParaRPr>
          </a:p>
        </p:txBody>
      </p:sp>
      <p:graphicFrame>
        <p:nvGraphicFramePr>
          <p:cNvPr id="6" name="Content Placeholder 5">
            <a:extLst>
              <a:ext uri="{FF2B5EF4-FFF2-40B4-BE49-F238E27FC236}">
                <a16:creationId xmlns:a16="http://schemas.microsoft.com/office/drawing/2014/main" id="{1E219104-F688-42FB-9E42-2C6266DD870D}"/>
              </a:ext>
            </a:extLst>
          </p:cNvPr>
          <p:cNvGraphicFramePr>
            <a:graphicFrameLocks noGrp="1"/>
          </p:cNvGraphicFramePr>
          <p:nvPr>
            <p:ph idx="1"/>
            <p:extLst>
              <p:ext uri="{D42A27DB-BD31-4B8C-83A1-F6EECF244321}">
                <p14:modId xmlns:p14="http://schemas.microsoft.com/office/powerpoint/2010/main" val="4024945246"/>
              </p:ext>
            </p:extLst>
          </p:nvPr>
        </p:nvGraphicFramePr>
        <p:xfrm>
          <a:off x="838200" y="2310062"/>
          <a:ext cx="10515602" cy="3449052"/>
        </p:xfrm>
        <a:graphic>
          <a:graphicData uri="http://schemas.openxmlformats.org/drawingml/2006/table">
            <a:tbl>
              <a:tblPr firstRow="1" firstCol="1" bandRow="1">
                <a:tableStyleId>{5C22544A-7EE6-4342-B048-85BDC9FD1C3A}</a:tableStyleId>
              </a:tblPr>
              <a:tblGrid>
                <a:gridCol w="1821974">
                  <a:extLst>
                    <a:ext uri="{9D8B030D-6E8A-4147-A177-3AD203B41FA5}">
                      <a16:colId xmlns:a16="http://schemas.microsoft.com/office/drawing/2014/main" val="4106808710"/>
                    </a:ext>
                  </a:extLst>
                </a:gridCol>
                <a:gridCol w="1821974">
                  <a:extLst>
                    <a:ext uri="{9D8B030D-6E8A-4147-A177-3AD203B41FA5}">
                      <a16:colId xmlns:a16="http://schemas.microsoft.com/office/drawing/2014/main" val="3167543356"/>
                    </a:ext>
                  </a:extLst>
                </a:gridCol>
                <a:gridCol w="1820149">
                  <a:extLst>
                    <a:ext uri="{9D8B030D-6E8A-4147-A177-3AD203B41FA5}">
                      <a16:colId xmlns:a16="http://schemas.microsoft.com/office/drawing/2014/main" val="68911908"/>
                    </a:ext>
                  </a:extLst>
                </a:gridCol>
                <a:gridCol w="1820149">
                  <a:extLst>
                    <a:ext uri="{9D8B030D-6E8A-4147-A177-3AD203B41FA5}">
                      <a16:colId xmlns:a16="http://schemas.microsoft.com/office/drawing/2014/main" val="2024372163"/>
                    </a:ext>
                  </a:extLst>
                </a:gridCol>
                <a:gridCol w="3231356">
                  <a:extLst>
                    <a:ext uri="{9D8B030D-6E8A-4147-A177-3AD203B41FA5}">
                      <a16:colId xmlns:a16="http://schemas.microsoft.com/office/drawing/2014/main" val="2597986931"/>
                    </a:ext>
                  </a:extLst>
                </a:gridCol>
              </a:tblGrid>
              <a:tr h="1322877">
                <a:tc gridSpan="5">
                  <a:txBody>
                    <a:bodyPr/>
                    <a:lstStyle/>
                    <a:p>
                      <a:pPr marL="0" marR="0" algn="ctr">
                        <a:lnSpc>
                          <a:spcPct val="107000"/>
                        </a:lnSpc>
                        <a:spcBef>
                          <a:spcPts val="0"/>
                        </a:spcBef>
                        <a:spcAft>
                          <a:spcPts val="0"/>
                        </a:spcAft>
                      </a:pPr>
                      <a:r>
                        <a:rPr lang="en-US" sz="3600">
                          <a:effectLst/>
                        </a:rPr>
                        <a:t>Breusch and Pagan Lagrangian multiplier test for random effects</a:t>
                      </a:r>
                      <a:endParaRPr lang="en-US" sz="3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4201719502"/>
                  </a:ext>
                </a:extLst>
              </a:tr>
              <a:tr h="718302">
                <a:tc>
                  <a:txBody>
                    <a:bodyPr/>
                    <a:lstStyle/>
                    <a:p>
                      <a:pPr marL="0" marR="0">
                        <a:lnSpc>
                          <a:spcPct val="107000"/>
                        </a:lnSpc>
                        <a:spcBef>
                          <a:spcPts val="0"/>
                        </a:spcBef>
                        <a:spcAft>
                          <a:spcPts val="0"/>
                        </a:spcAft>
                      </a:pPr>
                      <a:r>
                        <a:rPr lang="en-US" sz="3600">
                          <a:effectLst/>
                        </a:rPr>
                        <a:t> </a:t>
                      </a:r>
                      <a:endParaRPr lang="en-US" sz="3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3600">
                          <a:effectLst/>
                        </a:rPr>
                        <a:t> </a:t>
                      </a:r>
                      <a:endParaRPr lang="en-US" sz="3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3600">
                          <a:effectLst/>
                        </a:rPr>
                        <a:t> </a:t>
                      </a:r>
                      <a:endParaRPr lang="en-US" sz="3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gridSpan="2">
                  <a:txBody>
                    <a:bodyPr/>
                    <a:lstStyle/>
                    <a:p>
                      <a:pPr marL="0" marR="0" algn="ctr">
                        <a:lnSpc>
                          <a:spcPct val="107000"/>
                        </a:lnSpc>
                        <a:spcBef>
                          <a:spcPts val="0"/>
                        </a:spcBef>
                        <a:spcAft>
                          <a:spcPts val="0"/>
                        </a:spcAft>
                      </a:pPr>
                      <a:r>
                        <a:rPr lang="en-US" sz="3600">
                          <a:effectLst/>
                        </a:rPr>
                        <a:t>Coefficients</a:t>
                      </a:r>
                      <a:endParaRPr lang="en-US" sz="3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hMerge="1">
                  <a:txBody>
                    <a:bodyPr/>
                    <a:lstStyle/>
                    <a:p>
                      <a:endParaRPr lang="en-US"/>
                    </a:p>
                  </a:txBody>
                  <a:tcPr/>
                </a:tc>
                <a:extLst>
                  <a:ext uri="{0D108BD9-81ED-4DB2-BD59-A6C34878D82A}">
                    <a16:rowId xmlns:a16="http://schemas.microsoft.com/office/drawing/2014/main" val="1789866252"/>
                  </a:ext>
                </a:extLst>
              </a:tr>
              <a:tr h="689571">
                <a:tc gridSpan="3">
                  <a:txBody>
                    <a:bodyPr/>
                    <a:lstStyle/>
                    <a:p>
                      <a:pPr marL="0" marR="0" algn="ctr">
                        <a:lnSpc>
                          <a:spcPct val="107000"/>
                        </a:lnSpc>
                        <a:spcBef>
                          <a:spcPts val="0"/>
                        </a:spcBef>
                        <a:spcAft>
                          <a:spcPts val="0"/>
                        </a:spcAft>
                      </a:pPr>
                      <a:r>
                        <a:rPr lang="en-US" sz="3600">
                          <a:effectLst/>
                        </a:rPr>
                        <a:t>Chibar2(01) =     </a:t>
                      </a:r>
                      <a:endParaRPr lang="en-US" sz="3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hMerge="1">
                  <a:txBody>
                    <a:bodyPr/>
                    <a:lstStyle/>
                    <a:p>
                      <a:endParaRPr lang="en-US"/>
                    </a:p>
                  </a:txBody>
                  <a:tcPr/>
                </a:tc>
                <a:tc hMerge="1">
                  <a:txBody>
                    <a:bodyPr/>
                    <a:lstStyle/>
                    <a:p>
                      <a:endParaRPr lang="en-US"/>
                    </a:p>
                  </a:txBody>
                  <a:tcPr/>
                </a:tc>
                <a:tc>
                  <a:txBody>
                    <a:bodyPr/>
                    <a:lstStyle/>
                    <a:p>
                      <a:pPr marL="0" marR="0">
                        <a:lnSpc>
                          <a:spcPct val="107000"/>
                        </a:lnSpc>
                        <a:spcBef>
                          <a:spcPts val="0"/>
                        </a:spcBef>
                        <a:spcAft>
                          <a:spcPts val="0"/>
                        </a:spcAft>
                      </a:pPr>
                      <a:r>
                        <a:rPr lang="en-US" sz="3600">
                          <a:effectLst/>
                        </a:rPr>
                        <a:t> </a:t>
                      </a:r>
                      <a:endParaRPr lang="en-US" sz="3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3600">
                          <a:effectLst/>
                        </a:rPr>
                        <a:t>0</a:t>
                      </a:r>
                      <a:endParaRPr lang="en-US" sz="3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483101101"/>
                  </a:ext>
                </a:extLst>
              </a:tr>
              <a:tr h="718302">
                <a:tc gridSpan="3">
                  <a:txBody>
                    <a:bodyPr/>
                    <a:lstStyle/>
                    <a:p>
                      <a:pPr marL="0" marR="0" algn="ctr">
                        <a:lnSpc>
                          <a:spcPct val="107000"/>
                        </a:lnSpc>
                        <a:spcBef>
                          <a:spcPts val="0"/>
                        </a:spcBef>
                        <a:spcAft>
                          <a:spcPts val="0"/>
                        </a:spcAft>
                      </a:pPr>
                      <a:r>
                        <a:rPr lang="en-US" sz="3600">
                          <a:effectLst/>
                        </a:rPr>
                        <a:t>Prob &gt; chibar2 = </a:t>
                      </a:r>
                      <a:endParaRPr lang="en-US" sz="3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hMerge="1">
                  <a:txBody>
                    <a:bodyPr/>
                    <a:lstStyle/>
                    <a:p>
                      <a:endParaRPr lang="en-US"/>
                    </a:p>
                  </a:txBody>
                  <a:tcPr/>
                </a:tc>
                <a:tc hMerge="1">
                  <a:txBody>
                    <a:bodyPr/>
                    <a:lstStyle/>
                    <a:p>
                      <a:endParaRPr lang="en-US"/>
                    </a:p>
                  </a:txBody>
                  <a:tcPr/>
                </a:tc>
                <a:tc>
                  <a:txBody>
                    <a:bodyPr/>
                    <a:lstStyle/>
                    <a:p>
                      <a:pPr marL="0" marR="0">
                        <a:lnSpc>
                          <a:spcPct val="107000"/>
                        </a:lnSpc>
                        <a:spcBef>
                          <a:spcPts val="0"/>
                        </a:spcBef>
                        <a:spcAft>
                          <a:spcPts val="0"/>
                        </a:spcAft>
                      </a:pPr>
                      <a:r>
                        <a:rPr lang="en-US" sz="3600">
                          <a:effectLst/>
                        </a:rPr>
                        <a:t> </a:t>
                      </a:r>
                      <a:endParaRPr lang="en-US" sz="3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3600" dirty="0">
                          <a:effectLst/>
                        </a:rPr>
                        <a:t>1</a:t>
                      </a:r>
                      <a:endParaRPr lang="en-US" sz="3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458122275"/>
                  </a:ext>
                </a:extLst>
              </a:tr>
            </a:tbl>
          </a:graphicData>
        </a:graphic>
      </p:graphicFrame>
    </p:spTree>
    <p:extLst>
      <p:ext uri="{BB962C8B-B14F-4D97-AF65-F5344CB8AC3E}">
        <p14:creationId xmlns:p14="http://schemas.microsoft.com/office/powerpoint/2010/main" val="25213445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0A8F51-D953-4283-BF24-A2EBF49A04B1}"/>
              </a:ext>
            </a:extLst>
          </p:cNvPr>
          <p:cNvSpPr>
            <a:spLocks noGrp="1"/>
          </p:cNvSpPr>
          <p:nvPr>
            <p:ph type="title"/>
          </p:nvPr>
        </p:nvSpPr>
        <p:spPr/>
        <p:txBody>
          <a:bodyPr>
            <a:normAutofit/>
          </a:bodyPr>
          <a:lstStyle/>
          <a:p>
            <a:r>
              <a:rPr lang="en-US" sz="3600" b="1" dirty="0">
                <a:solidFill>
                  <a:srgbClr val="000000"/>
                </a:solidFill>
                <a:effectLst/>
                <a:latin typeface="Garamond" panose="02020404030301010803" pitchFamily="18" charset="0"/>
                <a:ea typeface="Times New Roman" panose="02020603050405020304" pitchFamily="18" charset="0"/>
                <a:cs typeface="Calibri" panose="020F0502020204030204" pitchFamily="34" charset="0"/>
              </a:rPr>
              <a:t>Wooldridge test for autocorrelation in panel data</a:t>
            </a:r>
            <a:r>
              <a:rPr lang="en-US" sz="3600" b="1" dirty="0">
                <a:effectLst/>
                <a:latin typeface="Garamond" panose="02020404030301010803" pitchFamily="18" charset="0"/>
                <a:ea typeface="Calibri" panose="020F0502020204030204" pitchFamily="34" charset="0"/>
                <a:cs typeface="Times New Roman" panose="02020603050405020304" pitchFamily="18" charset="0"/>
              </a:rPr>
              <a:t> for Upper Income Countries</a:t>
            </a:r>
            <a:endParaRPr lang="en-US" sz="3600" dirty="0">
              <a:latin typeface="Garamond" panose="02020404030301010803" pitchFamily="18" charset="0"/>
            </a:endParaRPr>
          </a:p>
        </p:txBody>
      </p:sp>
      <p:graphicFrame>
        <p:nvGraphicFramePr>
          <p:cNvPr id="4" name="Content Placeholder 3">
            <a:extLst>
              <a:ext uri="{FF2B5EF4-FFF2-40B4-BE49-F238E27FC236}">
                <a16:creationId xmlns:a16="http://schemas.microsoft.com/office/drawing/2014/main" id="{91BA7198-5A52-41C2-BF06-DA1A1C5E30F6}"/>
              </a:ext>
            </a:extLst>
          </p:cNvPr>
          <p:cNvGraphicFramePr>
            <a:graphicFrameLocks noGrp="1"/>
          </p:cNvGraphicFramePr>
          <p:nvPr>
            <p:ph idx="1"/>
            <p:extLst>
              <p:ext uri="{D42A27DB-BD31-4B8C-83A1-F6EECF244321}">
                <p14:modId xmlns:p14="http://schemas.microsoft.com/office/powerpoint/2010/main" val="1771384230"/>
              </p:ext>
            </p:extLst>
          </p:nvPr>
        </p:nvGraphicFramePr>
        <p:xfrm>
          <a:off x="838200" y="2326105"/>
          <a:ext cx="10680032" cy="3368842"/>
        </p:xfrm>
        <a:graphic>
          <a:graphicData uri="http://schemas.openxmlformats.org/drawingml/2006/table">
            <a:tbl>
              <a:tblPr firstRow="1" firstCol="1" bandRow="1">
                <a:tableStyleId>{5C22544A-7EE6-4342-B048-85BDC9FD1C3A}</a:tableStyleId>
              </a:tblPr>
              <a:tblGrid>
                <a:gridCol w="10680032">
                  <a:extLst>
                    <a:ext uri="{9D8B030D-6E8A-4147-A177-3AD203B41FA5}">
                      <a16:colId xmlns:a16="http://schemas.microsoft.com/office/drawing/2014/main" val="2821225375"/>
                    </a:ext>
                  </a:extLst>
                </a:gridCol>
              </a:tblGrid>
              <a:tr h="825022">
                <a:tc>
                  <a:txBody>
                    <a:bodyPr/>
                    <a:lstStyle/>
                    <a:p>
                      <a:pPr marL="0" marR="0" algn="ctr">
                        <a:lnSpc>
                          <a:spcPct val="107000"/>
                        </a:lnSpc>
                        <a:spcBef>
                          <a:spcPts val="0"/>
                        </a:spcBef>
                        <a:spcAft>
                          <a:spcPts val="0"/>
                        </a:spcAft>
                      </a:pPr>
                      <a:r>
                        <a:rPr lang="en-US" sz="3600">
                          <a:effectLst/>
                        </a:rPr>
                        <a:t>Wooldridge test for autocorrelation in panel data</a:t>
                      </a:r>
                      <a:endParaRPr lang="en-US" sz="3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04617477"/>
                  </a:ext>
                </a:extLst>
              </a:tr>
              <a:tr h="859399">
                <a:tc>
                  <a:txBody>
                    <a:bodyPr/>
                    <a:lstStyle/>
                    <a:p>
                      <a:pPr marL="0" marR="0" algn="ctr">
                        <a:lnSpc>
                          <a:spcPct val="107000"/>
                        </a:lnSpc>
                        <a:spcBef>
                          <a:spcPts val="0"/>
                        </a:spcBef>
                        <a:spcAft>
                          <a:spcPts val="0"/>
                        </a:spcAft>
                      </a:pPr>
                      <a:r>
                        <a:rPr lang="en-US" sz="3600">
                          <a:effectLst/>
                        </a:rPr>
                        <a:t>H0: no first-order autocorrelation</a:t>
                      </a:r>
                      <a:endParaRPr lang="en-US" sz="3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040486893"/>
                  </a:ext>
                </a:extLst>
              </a:tr>
              <a:tr h="825022">
                <a:tc>
                  <a:txBody>
                    <a:bodyPr/>
                    <a:lstStyle/>
                    <a:p>
                      <a:pPr marL="0" marR="0" algn="ctr">
                        <a:lnSpc>
                          <a:spcPct val="107000"/>
                        </a:lnSpc>
                        <a:spcBef>
                          <a:spcPts val="0"/>
                        </a:spcBef>
                        <a:spcAft>
                          <a:spcPts val="0"/>
                        </a:spcAft>
                      </a:pPr>
                      <a:r>
                        <a:rPr lang="en-US" sz="3600">
                          <a:effectLst/>
                        </a:rPr>
                        <a:t>    F (1,7) =    132.413</a:t>
                      </a:r>
                      <a:endParaRPr lang="en-US" sz="3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29492233"/>
                  </a:ext>
                </a:extLst>
              </a:tr>
              <a:tr h="859399">
                <a:tc>
                  <a:txBody>
                    <a:bodyPr/>
                    <a:lstStyle/>
                    <a:p>
                      <a:pPr marL="0" marR="0" algn="ctr">
                        <a:lnSpc>
                          <a:spcPct val="107000"/>
                        </a:lnSpc>
                        <a:spcBef>
                          <a:spcPts val="0"/>
                        </a:spcBef>
                        <a:spcAft>
                          <a:spcPts val="0"/>
                        </a:spcAft>
                      </a:pPr>
                      <a:r>
                        <a:rPr lang="en-US" sz="3600" dirty="0">
                          <a:effectLst/>
                        </a:rPr>
                        <a:t>           Prob &gt; F =      0.0000”</a:t>
                      </a:r>
                      <a:endParaRPr lang="en-US" sz="3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692584552"/>
                  </a:ext>
                </a:extLst>
              </a:tr>
            </a:tbl>
          </a:graphicData>
        </a:graphic>
      </p:graphicFrame>
    </p:spTree>
    <p:extLst>
      <p:ext uri="{BB962C8B-B14F-4D97-AF65-F5344CB8AC3E}">
        <p14:creationId xmlns:p14="http://schemas.microsoft.com/office/powerpoint/2010/main" val="9188140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7E1ADA-B33D-49E2-99BE-64E03FC07B0C}"/>
              </a:ext>
            </a:extLst>
          </p:cNvPr>
          <p:cNvSpPr>
            <a:spLocks noGrp="1"/>
          </p:cNvSpPr>
          <p:nvPr>
            <p:ph type="title"/>
          </p:nvPr>
        </p:nvSpPr>
        <p:spPr/>
        <p:txBody>
          <a:bodyPr>
            <a:normAutofit/>
          </a:bodyPr>
          <a:lstStyle/>
          <a:p>
            <a:pPr marL="0" marR="0" algn="just">
              <a:lnSpc>
                <a:spcPct val="107000"/>
              </a:lnSpc>
              <a:spcBef>
                <a:spcPts val="0"/>
              </a:spcBef>
              <a:spcAft>
                <a:spcPts val="800"/>
              </a:spcAft>
            </a:pPr>
            <a:r>
              <a:rPr lang="en-US" sz="3600" b="1" dirty="0">
                <a:effectLst/>
                <a:latin typeface="Garamond" panose="02020404030301010803" pitchFamily="18" charset="0"/>
                <a:ea typeface="Calibri" panose="020F0502020204030204" pitchFamily="34" charset="0"/>
                <a:cs typeface="Calibri" panose="020F0502020204030204" pitchFamily="34" charset="0"/>
              </a:rPr>
              <a:t>Comparison between Upper Income Countries and Lower Income Countries</a:t>
            </a:r>
            <a:endParaRPr lang="en-US" sz="3600" dirty="0">
              <a:effectLst/>
              <a:latin typeface="Garamond" panose="02020404030301010803" pitchFamily="18" charset="0"/>
              <a:ea typeface="Calibri" panose="020F0502020204030204" pitchFamily="34"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5D7BEDF-6F84-4B98-B8C2-13B6FAF5B8EB}"/>
              </a:ext>
            </a:extLst>
          </p:cNvPr>
          <p:cNvSpPr>
            <a:spLocks noGrp="1"/>
          </p:cNvSpPr>
          <p:nvPr>
            <p:ph idx="1"/>
          </p:nvPr>
        </p:nvSpPr>
        <p:spPr/>
        <p:txBody>
          <a:bodyPr/>
          <a:lstStyle/>
          <a:p>
            <a:r>
              <a:rPr lang="en-US" sz="1800" dirty="0">
                <a:effectLst/>
                <a:latin typeface="Calibri" panose="020F0502020204030204" pitchFamily="34" charset="0"/>
                <a:ea typeface="Calibri" panose="020F0502020204030204" pitchFamily="34" charset="0"/>
              </a:rPr>
              <a:t>Upper Income Countries are run on Random Model and Lower Income Countries results are of Fixed Effect.</a:t>
            </a:r>
          </a:p>
          <a:p>
            <a:r>
              <a:rPr lang="en-US" sz="1800" dirty="0">
                <a:effectLst/>
                <a:latin typeface="Calibri" panose="020F0502020204030204" pitchFamily="34" charset="0"/>
                <a:ea typeface="Calibri" panose="020F0502020204030204" pitchFamily="34" charset="0"/>
              </a:rPr>
              <a:t>In Random effects Regression for UIC (Upper Income Countries) the independent Variable Globalization is Significant at 1%, In LIC FE at 5%</a:t>
            </a:r>
            <a:r>
              <a:rPr lang="en-US" sz="2800" dirty="0">
                <a:effectLst/>
                <a:latin typeface="Calibri" panose="020F0502020204030204" pitchFamily="34" charset="0"/>
                <a:ea typeface="Calibri" panose="020F0502020204030204" pitchFamily="34" charset="0"/>
              </a:rPr>
              <a:t> </a:t>
            </a:r>
          </a:p>
          <a:p>
            <a:r>
              <a:rPr lang="en-US" sz="1800" dirty="0">
                <a:effectLst/>
                <a:latin typeface="Calibri" panose="020F0502020204030204" pitchFamily="34" charset="0"/>
                <a:ea typeface="Calibri" panose="020F0502020204030204" pitchFamily="34" charset="0"/>
              </a:rPr>
              <a:t>Both of them are Significant so we reject Null Hypothesis</a:t>
            </a:r>
            <a:endParaRPr lang="en-US" dirty="0">
              <a:latin typeface="Calibri" panose="020F0502020204030204" pitchFamily="34" charset="0"/>
              <a:ea typeface="Calibri" panose="020F0502020204030204" pitchFamily="34" charset="0"/>
            </a:endParaRPr>
          </a:p>
          <a:p>
            <a:r>
              <a:rPr lang="en-US" sz="1800" dirty="0">
                <a:effectLst/>
                <a:latin typeface="Calibri" panose="020F0502020204030204" pitchFamily="34" charset="0"/>
                <a:ea typeface="Calibri" panose="020F0502020204030204" pitchFamily="34" charset="0"/>
              </a:rPr>
              <a:t>In UIC, insignificant variables are Gross Fixed Capital Formation, Government Spending, Life Expectancy, Export, Import, &amp; Age Dependency</a:t>
            </a:r>
          </a:p>
          <a:p>
            <a:r>
              <a:rPr lang="en-US" sz="1800" dirty="0">
                <a:effectLst/>
                <a:latin typeface="Calibri" panose="020F0502020204030204" pitchFamily="34" charset="0"/>
                <a:ea typeface="Calibri" panose="020F0502020204030204" pitchFamily="34" charset="0"/>
              </a:rPr>
              <a:t>In LIC, insignificant variables are Government Spending, Primary Education, Export, Import, Foreign Direct Investment, &amp; Exchange Rate.</a:t>
            </a:r>
          </a:p>
          <a:p>
            <a:r>
              <a:rPr lang="en-US" sz="1800" dirty="0">
                <a:effectLst/>
                <a:latin typeface="Calibri" panose="020F0502020204030204" pitchFamily="34" charset="0"/>
                <a:ea typeface="Calibri" panose="020F0502020204030204" pitchFamily="34" charset="0"/>
                <a:cs typeface="Calibri" panose="020F0502020204030204" pitchFamily="34" charset="0"/>
              </a:rPr>
              <a:t>Both of them have 6 variables which are significant among Upper Income Counties, &amp; Lower Income Countries.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effectLst/>
                <a:latin typeface="Calibri" panose="020F0502020204030204" pitchFamily="34" charset="0"/>
                <a:ea typeface="Calibri" panose="020F0502020204030204" pitchFamily="34" charset="0"/>
              </a:rPr>
              <a:t>Globalization Index variable tells us that in Lower Income Countries plays a positive role in the rise of GDP</a:t>
            </a:r>
          </a:p>
          <a:p>
            <a:r>
              <a:rPr lang="en-US" sz="1800" dirty="0">
                <a:effectLst/>
                <a:latin typeface="Calibri" panose="020F0502020204030204" pitchFamily="34" charset="0"/>
                <a:ea typeface="Calibri" panose="020F0502020204030204" pitchFamily="34" charset="0"/>
              </a:rPr>
              <a:t>in Upper Income Countries the globalization index for UIC has a negative role as more globalization is done GDP falls (Outsourcing)</a:t>
            </a:r>
          </a:p>
        </p:txBody>
      </p:sp>
    </p:spTree>
    <p:extLst>
      <p:ext uri="{BB962C8B-B14F-4D97-AF65-F5344CB8AC3E}">
        <p14:creationId xmlns:p14="http://schemas.microsoft.com/office/powerpoint/2010/main" val="8900303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32339B-C72D-46D4-B14A-A45AEE933FAD}"/>
              </a:ext>
            </a:extLst>
          </p:cNvPr>
          <p:cNvSpPr>
            <a:spLocks noGrp="1"/>
          </p:cNvSpPr>
          <p:nvPr>
            <p:ph type="title"/>
          </p:nvPr>
        </p:nvSpPr>
        <p:spPr>
          <a:xfrm>
            <a:off x="838200" y="0"/>
            <a:ext cx="10515600" cy="1325563"/>
          </a:xfrm>
        </p:spPr>
        <p:txBody>
          <a:bodyPr>
            <a:normAutofit/>
          </a:bodyPr>
          <a:lstStyle/>
          <a:p>
            <a:r>
              <a:rPr lang="en-US" sz="3600" b="1" dirty="0">
                <a:latin typeface="Garamond" panose="02020404030301010803" pitchFamily="18" charset="0"/>
              </a:rPr>
              <a:t>Appendix: </a:t>
            </a:r>
            <a:r>
              <a:rPr lang="en-US" sz="3600" b="1" dirty="0">
                <a:effectLst/>
                <a:latin typeface="Garamond" panose="02020404030301010803" pitchFamily="18" charset="0"/>
                <a:ea typeface="Calibri" panose="020F0502020204030204" pitchFamily="34" charset="0"/>
                <a:cs typeface="Times New Roman" panose="02020603050405020304" pitchFamily="18" charset="0"/>
              </a:rPr>
              <a:t>Time Interval for Upper Income Countries</a:t>
            </a:r>
            <a:endParaRPr lang="en-US" sz="3600" b="1" dirty="0">
              <a:latin typeface="Garamond" panose="02020404030301010803" pitchFamily="18" charset="0"/>
            </a:endParaRPr>
          </a:p>
        </p:txBody>
      </p:sp>
      <p:graphicFrame>
        <p:nvGraphicFramePr>
          <p:cNvPr id="4" name="Content Placeholder 3">
            <a:extLst>
              <a:ext uri="{FF2B5EF4-FFF2-40B4-BE49-F238E27FC236}">
                <a16:creationId xmlns:a16="http://schemas.microsoft.com/office/drawing/2014/main" id="{BC4070AA-A41E-4D8B-BC37-1481058DC5BE}"/>
              </a:ext>
            </a:extLst>
          </p:cNvPr>
          <p:cNvGraphicFramePr>
            <a:graphicFrameLocks noGrp="1"/>
          </p:cNvGraphicFramePr>
          <p:nvPr>
            <p:ph idx="1"/>
            <p:extLst>
              <p:ext uri="{D42A27DB-BD31-4B8C-83A1-F6EECF244321}">
                <p14:modId xmlns:p14="http://schemas.microsoft.com/office/powerpoint/2010/main" val="610941347"/>
              </p:ext>
            </p:extLst>
          </p:nvPr>
        </p:nvGraphicFramePr>
        <p:xfrm>
          <a:off x="838200" y="1325563"/>
          <a:ext cx="10515600" cy="5403662"/>
        </p:xfrm>
        <a:graphic>
          <a:graphicData uri="http://schemas.openxmlformats.org/drawingml/2006/table">
            <a:tbl>
              <a:tblPr firstRow="1" firstCol="1" bandRow="1">
                <a:tableStyleId>{5C22544A-7EE6-4342-B048-85BDC9FD1C3A}</a:tableStyleId>
              </a:tblPr>
              <a:tblGrid>
                <a:gridCol w="10515600">
                  <a:extLst>
                    <a:ext uri="{9D8B030D-6E8A-4147-A177-3AD203B41FA5}">
                      <a16:colId xmlns:a16="http://schemas.microsoft.com/office/drawing/2014/main" val="238368480"/>
                    </a:ext>
                  </a:extLst>
                </a:gridCol>
              </a:tblGrid>
              <a:tr h="215561">
                <a:tc>
                  <a:txBody>
                    <a:bodyPr/>
                    <a:lstStyle/>
                    <a:p>
                      <a:pPr marL="0" marR="0" algn="ctr">
                        <a:lnSpc>
                          <a:spcPct val="107000"/>
                        </a:lnSpc>
                        <a:spcBef>
                          <a:spcPts val="0"/>
                        </a:spcBef>
                        <a:spcAft>
                          <a:spcPts val="0"/>
                        </a:spcAft>
                      </a:pPr>
                      <a:r>
                        <a:rPr lang="en-US" sz="1400">
                          <a:effectLst/>
                        </a:rPr>
                        <a:t>“(1) 2003.Time = 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5379" marR="65379" marT="0" marB="0"/>
                </a:tc>
                <a:extLst>
                  <a:ext uri="{0D108BD9-81ED-4DB2-BD59-A6C34878D82A}">
                    <a16:rowId xmlns:a16="http://schemas.microsoft.com/office/drawing/2014/main" val="3875532757"/>
                  </a:ext>
                </a:extLst>
              </a:tr>
              <a:tr h="224542">
                <a:tc>
                  <a:txBody>
                    <a:bodyPr/>
                    <a:lstStyle/>
                    <a:p>
                      <a:pPr marL="0" marR="0" algn="ctr">
                        <a:lnSpc>
                          <a:spcPct val="107000"/>
                        </a:lnSpc>
                        <a:spcBef>
                          <a:spcPts val="0"/>
                        </a:spcBef>
                        <a:spcAft>
                          <a:spcPts val="0"/>
                        </a:spcAft>
                      </a:pPr>
                      <a:r>
                        <a:rPr lang="en-US" sz="1400">
                          <a:effectLst/>
                        </a:rPr>
                        <a:t>(2)  2004.Time = 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5379" marR="65379" marT="0" marB="0"/>
                </a:tc>
                <a:extLst>
                  <a:ext uri="{0D108BD9-81ED-4DB2-BD59-A6C34878D82A}">
                    <a16:rowId xmlns:a16="http://schemas.microsoft.com/office/drawing/2014/main" val="3425754629"/>
                  </a:ext>
                </a:extLst>
              </a:tr>
              <a:tr h="215561">
                <a:tc>
                  <a:txBody>
                    <a:bodyPr/>
                    <a:lstStyle/>
                    <a:p>
                      <a:pPr marL="0" marR="0" algn="ctr">
                        <a:lnSpc>
                          <a:spcPct val="107000"/>
                        </a:lnSpc>
                        <a:spcBef>
                          <a:spcPts val="0"/>
                        </a:spcBef>
                        <a:spcAft>
                          <a:spcPts val="0"/>
                        </a:spcAft>
                      </a:pPr>
                      <a:r>
                        <a:rPr lang="en-US" sz="1400">
                          <a:effectLst/>
                        </a:rPr>
                        <a:t>(3)  2005.Time = 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5379" marR="65379" marT="0" marB="0"/>
                </a:tc>
                <a:extLst>
                  <a:ext uri="{0D108BD9-81ED-4DB2-BD59-A6C34878D82A}">
                    <a16:rowId xmlns:a16="http://schemas.microsoft.com/office/drawing/2014/main" val="77711262"/>
                  </a:ext>
                </a:extLst>
              </a:tr>
              <a:tr h="224542">
                <a:tc>
                  <a:txBody>
                    <a:bodyPr/>
                    <a:lstStyle/>
                    <a:p>
                      <a:pPr marL="0" marR="0" algn="ctr">
                        <a:lnSpc>
                          <a:spcPct val="107000"/>
                        </a:lnSpc>
                        <a:spcBef>
                          <a:spcPts val="0"/>
                        </a:spcBef>
                        <a:spcAft>
                          <a:spcPts val="0"/>
                        </a:spcAft>
                      </a:pPr>
                      <a:r>
                        <a:rPr lang="en-US" sz="1400">
                          <a:effectLst/>
                        </a:rPr>
                        <a:t>(4)  2006.Time = 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5379" marR="65379" marT="0" marB="0"/>
                </a:tc>
                <a:extLst>
                  <a:ext uri="{0D108BD9-81ED-4DB2-BD59-A6C34878D82A}">
                    <a16:rowId xmlns:a16="http://schemas.microsoft.com/office/drawing/2014/main" val="3491240248"/>
                  </a:ext>
                </a:extLst>
              </a:tr>
              <a:tr h="215561">
                <a:tc>
                  <a:txBody>
                    <a:bodyPr/>
                    <a:lstStyle/>
                    <a:p>
                      <a:pPr marL="0" marR="0" algn="ctr">
                        <a:lnSpc>
                          <a:spcPct val="107000"/>
                        </a:lnSpc>
                        <a:spcBef>
                          <a:spcPts val="0"/>
                        </a:spcBef>
                        <a:spcAft>
                          <a:spcPts val="0"/>
                        </a:spcAft>
                      </a:pPr>
                      <a:r>
                        <a:rPr lang="en-US" sz="1400">
                          <a:effectLst/>
                        </a:rPr>
                        <a:t>(5)  2007.Time = 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5379" marR="65379" marT="0" marB="0"/>
                </a:tc>
                <a:extLst>
                  <a:ext uri="{0D108BD9-81ED-4DB2-BD59-A6C34878D82A}">
                    <a16:rowId xmlns:a16="http://schemas.microsoft.com/office/drawing/2014/main" val="3161363272"/>
                  </a:ext>
                </a:extLst>
              </a:tr>
              <a:tr h="224542">
                <a:tc>
                  <a:txBody>
                    <a:bodyPr/>
                    <a:lstStyle/>
                    <a:p>
                      <a:pPr marL="0" marR="0" algn="ctr">
                        <a:lnSpc>
                          <a:spcPct val="107000"/>
                        </a:lnSpc>
                        <a:spcBef>
                          <a:spcPts val="0"/>
                        </a:spcBef>
                        <a:spcAft>
                          <a:spcPts val="0"/>
                        </a:spcAft>
                      </a:pPr>
                      <a:r>
                        <a:rPr lang="en-US" sz="1400">
                          <a:effectLst/>
                        </a:rPr>
                        <a:t>(6)  2008.Time = 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5379" marR="65379" marT="0" marB="0"/>
                </a:tc>
                <a:extLst>
                  <a:ext uri="{0D108BD9-81ED-4DB2-BD59-A6C34878D82A}">
                    <a16:rowId xmlns:a16="http://schemas.microsoft.com/office/drawing/2014/main" val="4143972332"/>
                  </a:ext>
                </a:extLst>
              </a:tr>
              <a:tr h="215561">
                <a:tc>
                  <a:txBody>
                    <a:bodyPr/>
                    <a:lstStyle/>
                    <a:p>
                      <a:pPr marL="0" marR="0" algn="ctr">
                        <a:lnSpc>
                          <a:spcPct val="107000"/>
                        </a:lnSpc>
                        <a:spcBef>
                          <a:spcPts val="0"/>
                        </a:spcBef>
                        <a:spcAft>
                          <a:spcPts val="0"/>
                        </a:spcAft>
                      </a:pPr>
                      <a:r>
                        <a:rPr lang="en-US" sz="1400">
                          <a:effectLst/>
                        </a:rPr>
                        <a:t>(7)  2009.Time = 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5379" marR="65379" marT="0" marB="0"/>
                </a:tc>
                <a:extLst>
                  <a:ext uri="{0D108BD9-81ED-4DB2-BD59-A6C34878D82A}">
                    <a16:rowId xmlns:a16="http://schemas.microsoft.com/office/drawing/2014/main" val="1726841784"/>
                  </a:ext>
                </a:extLst>
              </a:tr>
              <a:tr h="224542">
                <a:tc>
                  <a:txBody>
                    <a:bodyPr/>
                    <a:lstStyle/>
                    <a:p>
                      <a:pPr marL="0" marR="0" algn="ctr">
                        <a:lnSpc>
                          <a:spcPct val="107000"/>
                        </a:lnSpc>
                        <a:spcBef>
                          <a:spcPts val="0"/>
                        </a:spcBef>
                        <a:spcAft>
                          <a:spcPts val="0"/>
                        </a:spcAft>
                      </a:pPr>
                      <a:r>
                        <a:rPr lang="en-US" sz="1400">
                          <a:effectLst/>
                        </a:rPr>
                        <a:t>(8)  2010.Time = 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5379" marR="65379" marT="0" marB="0"/>
                </a:tc>
                <a:extLst>
                  <a:ext uri="{0D108BD9-81ED-4DB2-BD59-A6C34878D82A}">
                    <a16:rowId xmlns:a16="http://schemas.microsoft.com/office/drawing/2014/main" val="3867547925"/>
                  </a:ext>
                </a:extLst>
              </a:tr>
              <a:tr h="215561">
                <a:tc>
                  <a:txBody>
                    <a:bodyPr/>
                    <a:lstStyle/>
                    <a:p>
                      <a:pPr marL="0" marR="0" algn="ctr">
                        <a:lnSpc>
                          <a:spcPct val="107000"/>
                        </a:lnSpc>
                        <a:spcBef>
                          <a:spcPts val="0"/>
                        </a:spcBef>
                        <a:spcAft>
                          <a:spcPts val="0"/>
                        </a:spcAft>
                      </a:pPr>
                      <a:r>
                        <a:rPr lang="en-US" sz="1400">
                          <a:effectLst/>
                        </a:rPr>
                        <a:t>(9)  2011.Time = 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5379" marR="65379" marT="0" marB="0"/>
                </a:tc>
                <a:extLst>
                  <a:ext uri="{0D108BD9-81ED-4DB2-BD59-A6C34878D82A}">
                    <a16:rowId xmlns:a16="http://schemas.microsoft.com/office/drawing/2014/main" val="2639303212"/>
                  </a:ext>
                </a:extLst>
              </a:tr>
              <a:tr h="224542">
                <a:tc>
                  <a:txBody>
                    <a:bodyPr/>
                    <a:lstStyle/>
                    <a:p>
                      <a:pPr marL="0" marR="0" algn="ctr">
                        <a:lnSpc>
                          <a:spcPct val="107000"/>
                        </a:lnSpc>
                        <a:spcBef>
                          <a:spcPts val="0"/>
                        </a:spcBef>
                        <a:spcAft>
                          <a:spcPts val="0"/>
                        </a:spcAft>
                      </a:pPr>
                      <a:r>
                        <a:rPr lang="en-US" sz="1400">
                          <a:effectLst/>
                        </a:rPr>
                        <a:t>(10)  2012.Time = 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5379" marR="65379" marT="0" marB="0"/>
                </a:tc>
                <a:extLst>
                  <a:ext uri="{0D108BD9-81ED-4DB2-BD59-A6C34878D82A}">
                    <a16:rowId xmlns:a16="http://schemas.microsoft.com/office/drawing/2014/main" val="2966326063"/>
                  </a:ext>
                </a:extLst>
              </a:tr>
              <a:tr h="224542">
                <a:tc>
                  <a:txBody>
                    <a:bodyPr/>
                    <a:lstStyle/>
                    <a:p>
                      <a:pPr marL="0" marR="0" algn="ctr">
                        <a:lnSpc>
                          <a:spcPct val="107000"/>
                        </a:lnSpc>
                        <a:spcBef>
                          <a:spcPts val="0"/>
                        </a:spcBef>
                        <a:spcAft>
                          <a:spcPts val="0"/>
                        </a:spcAft>
                      </a:pPr>
                      <a:r>
                        <a:rPr lang="en-US" sz="1400">
                          <a:effectLst/>
                        </a:rPr>
                        <a:t>(11)  2013.Time = 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5379" marR="65379" marT="0" marB="0"/>
                </a:tc>
                <a:extLst>
                  <a:ext uri="{0D108BD9-81ED-4DB2-BD59-A6C34878D82A}">
                    <a16:rowId xmlns:a16="http://schemas.microsoft.com/office/drawing/2014/main" val="4085298914"/>
                  </a:ext>
                </a:extLst>
              </a:tr>
              <a:tr h="215561">
                <a:tc>
                  <a:txBody>
                    <a:bodyPr/>
                    <a:lstStyle/>
                    <a:p>
                      <a:pPr marL="0" marR="0" algn="ctr">
                        <a:lnSpc>
                          <a:spcPct val="107000"/>
                        </a:lnSpc>
                        <a:spcBef>
                          <a:spcPts val="0"/>
                        </a:spcBef>
                        <a:spcAft>
                          <a:spcPts val="0"/>
                        </a:spcAft>
                      </a:pPr>
                      <a:r>
                        <a:rPr lang="en-US" sz="1400">
                          <a:effectLst/>
                        </a:rPr>
                        <a:t>(12)  2014.Time = 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5379" marR="65379" marT="0" marB="0"/>
                </a:tc>
                <a:extLst>
                  <a:ext uri="{0D108BD9-81ED-4DB2-BD59-A6C34878D82A}">
                    <a16:rowId xmlns:a16="http://schemas.microsoft.com/office/drawing/2014/main" val="3326919335"/>
                  </a:ext>
                </a:extLst>
              </a:tr>
              <a:tr h="215561">
                <a:tc>
                  <a:txBody>
                    <a:bodyPr/>
                    <a:lstStyle/>
                    <a:p>
                      <a:pPr marL="0" marR="0" algn="ctr">
                        <a:lnSpc>
                          <a:spcPct val="107000"/>
                        </a:lnSpc>
                        <a:spcBef>
                          <a:spcPts val="0"/>
                        </a:spcBef>
                        <a:spcAft>
                          <a:spcPts val="0"/>
                        </a:spcAft>
                      </a:pPr>
                      <a:r>
                        <a:rPr lang="en-US" sz="1400">
                          <a:effectLst/>
                        </a:rPr>
                        <a:t>(13)  2015.Time = 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5379" marR="65379" marT="0" marB="0"/>
                </a:tc>
                <a:extLst>
                  <a:ext uri="{0D108BD9-81ED-4DB2-BD59-A6C34878D82A}">
                    <a16:rowId xmlns:a16="http://schemas.microsoft.com/office/drawing/2014/main" val="1465895280"/>
                  </a:ext>
                </a:extLst>
              </a:tr>
              <a:tr h="601775">
                <a:tc>
                  <a:txBody>
                    <a:bodyPr/>
                    <a:lstStyle/>
                    <a:p>
                      <a:pPr marL="0" marR="0" algn="ctr">
                        <a:lnSpc>
                          <a:spcPct val="107000"/>
                        </a:lnSpc>
                        <a:spcBef>
                          <a:spcPts val="0"/>
                        </a:spcBef>
                        <a:spcAft>
                          <a:spcPts val="0"/>
                        </a:spcAft>
                      </a:pPr>
                      <a:r>
                        <a:rPr lang="en-US" sz="1400">
                          <a:effectLst/>
                        </a:rPr>
                        <a:t>(14)  2016.Time = 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5379" marR="65379" marT="0" marB="0"/>
                </a:tc>
                <a:extLst>
                  <a:ext uri="{0D108BD9-81ED-4DB2-BD59-A6C34878D82A}">
                    <a16:rowId xmlns:a16="http://schemas.microsoft.com/office/drawing/2014/main" val="719451397"/>
                  </a:ext>
                </a:extLst>
              </a:tr>
              <a:tr h="224542">
                <a:tc>
                  <a:txBody>
                    <a:bodyPr/>
                    <a:lstStyle/>
                    <a:p>
                      <a:pPr marL="0" marR="0" algn="ctr">
                        <a:lnSpc>
                          <a:spcPct val="107000"/>
                        </a:lnSpc>
                        <a:spcBef>
                          <a:spcPts val="0"/>
                        </a:spcBef>
                        <a:spcAft>
                          <a:spcPts val="0"/>
                        </a:spcAft>
                      </a:pPr>
                      <a:r>
                        <a:rPr lang="en-US" sz="1400">
                          <a:effectLst/>
                        </a:rPr>
                        <a:t>(15)  2017.Time = 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5379" marR="65379" marT="0" marB="0"/>
                </a:tc>
                <a:extLst>
                  <a:ext uri="{0D108BD9-81ED-4DB2-BD59-A6C34878D82A}">
                    <a16:rowId xmlns:a16="http://schemas.microsoft.com/office/drawing/2014/main" val="2505858637"/>
                  </a:ext>
                </a:extLst>
              </a:tr>
              <a:tr h="224542">
                <a:tc>
                  <a:txBody>
                    <a:bodyPr/>
                    <a:lstStyle/>
                    <a:p>
                      <a:pPr marL="0" marR="0" algn="ctr">
                        <a:lnSpc>
                          <a:spcPct val="107000"/>
                        </a:lnSpc>
                        <a:spcBef>
                          <a:spcPts val="0"/>
                        </a:spcBef>
                        <a:spcAft>
                          <a:spcPts val="0"/>
                        </a:spcAft>
                      </a:pPr>
                      <a:r>
                        <a:rPr lang="en-US" sz="1400">
                          <a:effectLst/>
                        </a:rPr>
                        <a:t>(16)  2018.Time = 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5379" marR="65379" marT="0" marB="0"/>
                </a:tc>
                <a:extLst>
                  <a:ext uri="{0D108BD9-81ED-4DB2-BD59-A6C34878D82A}">
                    <a16:rowId xmlns:a16="http://schemas.microsoft.com/office/drawing/2014/main" val="3274618771"/>
                  </a:ext>
                </a:extLst>
              </a:tr>
              <a:tr h="215561">
                <a:tc>
                  <a:txBody>
                    <a:bodyPr/>
                    <a:lstStyle/>
                    <a:p>
                      <a:pPr marL="0" marR="0" algn="ctr">
                        <a:lnSpc>
                          <a:spcPct val="107000"/>
                        </a:lnSpc>
                        <a:spcBef>
                          <a:spcPts val="0"/>
                        </a:spcBef>
                        <a:spcAft>
                          <a:spcPts val="0"/>
                        </a:spcAft>
                      </a:pPr>
                      <a:r>
                        <a:rPr lang="en-US" sz="1400">
                          <a:effectLst/>
                        </a:rPr>
                        <a:t>(17)  2019.Time = 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5379" marR="65379" marT="0" marB="0"/>
                </a:tc>
                <a:extLst>
                  <a:ext uri="{0D108BD9-81ED-4DB2-BD59-A6C34878D82A}">
                    <a16:rowId xmlns:a16="http://schemas.microsoft.com/office/drawing/2014/main" val="2290844875"/>
                  </a:ext>
                </a:extLst>
              </a:tr>
              <a:tr h="215561">
                <a:tc>
                  <a:txBody>
                    <a:bodyPr/>
                    <a:lstStyle/>
                    <a:p>
                      <a:pPr marL="0" marR="0" algn="ctr">
                        <a:lnSpc>
                          <a:spcPct val="107000"/>
                        </a:lnSpc>
                        <a:spcBef>
                          <a:spcPts val="0"/>
                        </a:spcBef>
                        <a:spcAft>
                          <a:spcPts val="0"/>
                        </a:spcAft>
                      </a:pPr>
                      <a:r>
                        <a:rPr lang="en-US" sz="1400">
                          <a:effectLst/>
                        </a:rPr>
                        <a:t>(18)  2020.Time = 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5379" marR="65379" marT="0" marB="0"/>
                </a:tc>
                <a:extLst>
                  <a:ext uri="{0D108BD9-81ED-4DB2-BD59-A6C34878D82A}">
                    <a16:rowId xmlns:a16="http://schemas.microsoft.com/office/drawing/2014/main" val="3772563602"/>
                  </a:ext>
                </a:extLst>
              </a:tr>
              <a:tr h="592793">
                <a:tc>
                  <a:txBody>
                    <a:bodyPr/>
                    <a:lstStyle/>
                    <a:p>
                      <a:pPr marL="0" marR="0" algn="ctr">
                        <a:lnSpc>
                          <a:spcPct val="107000"/>
                        </a:lnSpc>
                        <a:spcBef>
                          <a:spcPts val="0"/>
                        </a:spcBef>
                        <a:spcAft>
                          <a:spcPts val="0"/>
                        </a:spcAft>
                      </a:pPr>
                      <a:r>
                        <a:rPr lang="en-US" sz="1400">
                          <a:effectLst/>
                        </a:rPr>
                        <a:t>(19)  2021.Time = 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5379" marR="65379" marT="0" marB="0"/>
                </a:tc>
                <a:extLst>
                  <a:ext uri="{0D108BD9-81ED-4DB2-BD59-A6C34878D82A}">
                    <a16:rowId xmlns:a16="http://schemas.microsoft.com/office/drawing/2014/main" val="888161617"/>
                  </a:ext>
                </a:extLst>
              </a:tr>
              <a:tr h="224542">
                <a:tc>
                  <a:txBody>
                    <a:bodyPr/>
                    <a:lstStyle/>
                    <a:p>
                      <a:pPr marL="0" marR="0" algn="ctr">
                        <a:lnSpc>
                          <a:spcPct val="107000"/>
                        </a:lnSpc>
                        <a:spcBef>
                          <a:spcPts val="0"/>
                        </a:spcBef>
                        <a:spcAft>
                          <a:spcPts val="0"/>
                        </a:spcAft>
                      </a:pPr>
                      <a:r>
                        <a:rPr lang="en-US" sz="1400">
                          <a:effectLst/>
                        </a:rPr>
                        <a:t>F (19,120) =    1.36</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5379" marR="65379" marT="0" marB="0"/>
                </a:tc>
                <a:extLst>
                  <a:ext uri="{0D108BD9-81ED-4DB2-BD59-A6C34878D82A}">
                    <a16:rowId xmlns:a16="http://schemas.microsoft.com/office/drawing/2014/main" val="1973243571"/>
                  </a:ext>
                </a:extLst>
              </a:tr>
              <a:tr h="224542">
                <a:tc>
                  <a:txBody>
                    <a:bodyPr/>
                    <a:lstStyle/>
                    <a:p>
                      <a:pPr marL="0" marR="0" algn="ctr">
                        <a:lnSpc>
                          <a:spcPct val="107000"/>
                        </a:lnSpc>
                        <a:spcBef>
                          <a:spcPts val="0"/>
                        </a:spcBef>
                        <a:spcAft>
                          <a:spcPts val="0"/>
                        </a:spcAft>
                      </a:pPr>
                      <a:r>
                        <a:rPr lang="en-US" sz="1400" dirty="0">
                          <a:effectLst/>
                        </a:rPr>
                        <a:t>Prob &gt; F =    0.1629”</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5379" marR="65379" marT="0" marB="0"/>
                </a:tc>
                <a:extLst>
                  <a:ext uri="{0D108BD9-81ED-4DB2-BD59-A6C34878D82A}">
                    <a16:rowId xmlns:a16="http://schemas.microsoft.com/office/drawing/2014/main" val="1478770305"/>
                  </a:ext>
                </a:extLst>
              </a:tr>
            </a:tbl>
          </a:graphicData>
        </a:graphic>
      </p:graphicFrame>
    </p:spTree>
    <p:extLst>
      <p:ext uri="{BB962C8B-B14F-4D97-AF65-F5344CB8AC3E}">
        <p14:creationId xmlns:p14="http://schemas.microsoft.com/office/powerpoint/2010/main" val="8815963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EEB6B-CDB9-4045-A535-0CEB9AF8A6E1}"/>
              </a:ext>
            </a:extLst>
          </p:cNvPr>
          <p:cNvSpPr>
            <a:spLocks noGrp="1"/>
          </p:cNvSpPr>
          <p:nvPr>
            <p:ph type="title"/>
          </p:nvPr>
        </p:nvSpPr>
        <p:spPr>
          <a:xfrm>
            <a:off x="838200" y="365125"/>
            <a:ext cx="10515600" cy="1800559"/>
          </a:xfrm>
        </p:spPr>
        <p:txBody>
          <a:bodyPr>
            <a:normAutofit fontScale="90000"/>
          </a:bodyPr>
          <a:lstStyle/>
          <a:p>
            <a:r>
              <a:rPr lang="en-US" sz="4400" b="1" dirty="0">
                <a:solidFill>
                  <a:srgbClr val="000000"/>
                </a:solidFill>
                <a:effectLst/>
                <a:latin typeface="Garamond" panose="02020404030301010803" pitchFamily="18" charset="0"/>
                <a:ea typeface="Times New Roman" panose="02020603050405020304" pitchFamily="18" charset="0"/>
              </a:rPr>
              <a:t>Modified Wald test for groupwise heteroskedasticity</a:t>
            </a:r>
            <a:r>
              <a:rPr lang="en-US" sz="4400" b="1" dirty="0">
                <a:effectLst/>
                <a:latin typeface="Garamond" panose="02020404030301010803" pitchFamily="18" charset="0"/>
                <a:ea typeface="Calibri" panose="020F0502020204030204" pitchFamily="34" charset="0"/>
              </a:rPr>
              <a:t> for Upper Income Countries FE</a:t>
            </a:r>
            <a:endParaRPr lang="en-US" dirty="0"/>
          </a:p>
        </p:txBody>
      </p:sp>
      <p:graphicFrame>
        <p:nvGraphicFramePr>
          <p:cNvPr id="4" name="Content Placeholder 3">
            <a:extLst>
              <a:ext uri="{FF2B5EF4-FFF2-40B4-BE49-F238E27FC236}">
                <a16:creationId xmlns:a16="http://schemas.microsoft.com/office/drawing/2014/main" id="{8232D78D-A2CE-4672-98D6-C4D57934BA03}"/>
              </a:ext>
            </a:extLst>
          </p:cNvPr>
          <p:cNvGraphicFramePr>
            <a:graphicFrameLocks noGrp="1"/>
          </p:cNvGraphicFramePr>
          <p:nvPr>
            <p:ph idx="1"/>
            <p:extLst>
              <p:ext uri="{D42A27DB-BD31-4B8C-83A1-F6EECF244321}">
                <p14:modId xmlns:p14="http://schemas.microsoft.com/office/powerpoint/2010/main" val="1466769476"/>
              </p:ext>
            </p:extLst>
          </p:nvPr>
        </p:nvGraphicFramePr>
        <p:xfrm>
          <a:off x="838200" y="2534653"/>
          <a:ext cx="10515600" cy="2807369"/>
        </p:xfrm>
        <a:graphic>
          <a:graphicData uri="http://schemas.openxmlformats.org/drawingml/2006/table">
            <a:tbl>
              <a:tblPr firstRow="1" firstCol="1" bandRow="1">
                <a:tableStyleId>{5C22544A-7EE6-4342-B048-85BDC9FD1C3A}</a:tableStyleId>
              </a:tblPr>
              <a:tblGrid>
                <a:gridCol w="10515600">
                  <a:extLst>
                    <a:ext uri="{9D8B030D-6E8A-4147-A177-3AD203B41FA5}">
                      <a16:colId xmlns:a16="http://schemas.microsoft.com/office/drawing/2014/main" val="3777612989"/>
                    </a:ext>
                  </a:extLst>
                </a:gridCol>
              </a:tblGrid>
              <a:tr h="694607">
                <a:tc>
                  <a:txBody>
                    <a:bodyPr/>
                    <a:lstStyle/>
                    <a:p>
                      <a:pPr marL="0" marR="0" algn="just">
                        <a:lnSpc>
                          <a:spcPct val="107000"/>
                        </a:lnSpc>
                        <a:spcBef>
                          <a:spcPts val="0"/>
                        </a:spcBef>
                        <a:spcAft>
                          <a:spcPts val="0"/>
                        </a:spcAft>
                      </a:pPr>
                      <a:r>
                        <a:rPr lang="en-US" sz="3600">
                          <a:effectLst/>
                        </a:rPr>
                        <a:t>“Modified Wald test for groupwise heteroskedasticity</a:t>
                      </a:r>
                      <a:endParaRPr lang="en-US" sz="3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901694231"/>
                  </a:ext>
                </a:extLst>
              </a:tr>
              <a:tr h="694607">
                <a:tc>
                  <a:txBody>
                    <a:bodyPr/>
                    <a:lstStyle/>
                    <a:p>
                      <a:pPr marL="0" marR="0" algn="just">
                        <a:lnSpc>
                          <a:spcPct val="107000"/>
                        </a:lnSpc>
                        <a:spcBef>
                          <a:spcPts val="0"/>
                        </a:spcBef>
                        <a:spcAft>
                          <a:spcPts val="0"/>
                        </a:spcAft>
                      </a:pPr>
                      <a:r>
                        <a:rPr lang="en-US" sz="3600">
                          <a:effectLst/>
                        </a:rPr>
                        <a:t>in fixed effect regression model</a:t>
                      </a:r>
                      <a:endParaRPr lang="en-US" sz="3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464053860"/>
                  </a:ext>
                </a:extLst>
              </a:tr>
              <a:tr h="694607">
                <a:tc>
                  <a:txBody>
                    <a:bodyPr/>
                    <a:lstStyle/>
                    <a:p>
                      <a:pPr marL="0" marR="0" algn="just">
                        <a:lnSpc>
                          <a:spcPct val="107000"/>
                        </a:lnSpc>
                        <a:spcBef>
                          <a:spcPts val="0"/>
                        </a:spcBef>
                        <a:spcAft>
                          <a:spcPts val="0"/>
                        </a:spcAft>
                      </a:pPr>
                      <a:r>
                        <a:rPr lang="en-US" sz="3600">
                          <a:effectLst/>
                        </a:rPr>
                        <a:t>Chi2 (8) = 680.51</a:t>
                      </a:r>
                      <a:endParaRPr lang="en-US" sz="3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943388174"/>
                  </a:ext>
                </a:extLst>
              </a:tr>
              <a:tr h="723548">
                <a:tc>
                  <a:txBody>
                    <a:bodyPr/>
                    <a:lstStyle/>
                    <a:p>
                      <a:pPr marL="0" marR="0" algn="just">
                        <a:lnSpc>
                          <a:spcPct val="107000"/>
                        </a:lnSpc>
                        <a:spcBef>
                          <a:spcPts val="0"/>
                        </a:spcBef>
                        <a:spcAft>
                          <a:spcPts val="0"/>
                        </a:spcAft>
                      </a:pPr>
                      <a:r>
                        <a:rPr lang="en-US" sz="3600" dirty="0">
                          <a:effectLst/>
                        </a:rPr>
                        <a:t>Prob&gt;chi2 =      0.0000”</a:t>
                      </a:r>
                      <a:endParaRPr lang="en-US" sz="3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424146268"/>
                  </a:ext>
                </a:extLst>
              </a:tr>
            </a:tbl>
          </a:graphicData>
        </a:graphic>
      </p:graphicFrame>
    </p:spTree>
    <p:extLst>
      <p:ext uri="{BB962C8B-B14F-4D97-AF65-F5344CB8AC3E}">
        <p14:creationId xmlns:p14="http://schemas.microsoft.com/office/powerpoint/2010/main" val="21580571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F7FA6-82E3-430B-8CF2-33EC09A8554F}"/>
              </a:ext>
            </a:extLst>
          </p:cNvPr>
          <p:cNvSpPr>
            <a:spLocks noGrp="1"/>
          </p:cNvSpPr>
          <p:nvPr>
            <p:ph type="title"/>
          </p:nvPr>
        </p:nvSpPr>
        <p:spPr/>
        <p:txBody>
          <a:bodyPr>
            <a:normAutofit/>
          </a:bodyPr>
          <a:lstStyle/>
          <a:p>
            <a:r>
              <a:rPr lang="en-US" sz="3600" b="1" dirty="0">
                <a:effectLst/>
                <a:latin typeface="Garamond" panose="02020404030301010803" pitchFamily="18" charset="0"/>
                <a:ea typeface="Calibri" panose="020F0502020204030204" pitchFamily="34" charset="0"/>
                <a:cs typeface="Times New Roman" panose="02020603050405020304" pitchFamily="18" charset="0"/>
              </a:rPr>
              <a:t>Pearson test for Upper Income Countries</a:t>
            </a:r>
            <a:endParaRPr lang="en-US" sz="3600" b="1" dirty="0">
              <a:latin typeface="Garamond" panose="02020404030301010803" pitchFamily="18" charset="0"/>
            </a:endParaRPr>
          </a:p>
        </p:txBody>
      </p:sp>
      <p:graphicFrame>
        <p:nvGraphicFramePr>
          <p:cNvPr id="4" name="Content Placeholder 3">
            <a:extLst>
              <a:ext uri="{FF2B5EF4-FFF2-40B4-BE49-F238E27FC236}">
                <a16:creationId xmlns:a16="http://schemas.microsoft.com/office/drawing/2014/main" id="{4BBC7FE8-D90E-4B85-83A4-31A36E2E7C1A}"/>
              </a:ext>
            </a:extLst>
          </p:cNvPr>
          <p:cNvGraphicFramePr>
            <a:graphicFrameLocks noGrp="1"/>
          </p:cNvGraphicFramePr>
          <p:nvPr>
            <p:ph idx="1"/>
            <p:extLst>
              <p:ext uri="{D42A27DB-BD31-4B8C-83A1-F6EECF244321}">
                <p14:modId xmlns:p14="http://schemas.microsoft.com/office/powerpoint/2010/main" val="2776339073"/>
              </p:ext>
            </p:extLst>
          </p:nvPr>
        </p:nvGraphicFramePr>
        <p:xfrm>
          <a:off x="838200" y="2165684"/>
          <a:ext cx="10515600" cy="3015916"/>
        </p:xfrm>
        <a:graphic>
          <a:graphicData uri="http://schemas.openxmlformats.org/drawingml/2006/table">
            <a:tbl>
              <a:tblPr firstRow="1" firstCol="1" bandRow="1">
                <a:tableStyleId>{5C22544A-7EE6-4342-B048-85BDC9FD1C3A}</a:tableStyleId>
              </a:tblPr>
              <a:tblGrid>
                <a:gridCol w="10515600">
                  <a:extLst>
                    <a:ext uri="{9D8B030D-6E8A-4147-A177-3AD203B41FA5}">
                      <a16:colId xmlns:a16="http://schemas.microsoft.com/office/drawing/2014/main" val="2379073004"/>
                    </a:ext>
                  </a:extLst>
                </a:gridCol>
              </a:tblGrid>
              <a:tr h="1477183">
                <a:tc>
                  <a:txBody>
                    <a:bodyPr/>
                    <a:lstStyle/>
                    <a:p>
                      <a:pPr marL="0" marR="0" algn="just">
                        <a:lnSpc>
                          <a:spcPct val="107000"/>
                        </a:lnSpc>
                        <a:spcBef>
                          <a:spcPts val="0"/>
                        </a:spcBef>
                        <a:spcAft>
                          <a:spcPts val="0"/>
                        </a:spcAft>
                      </a:pPr>
                      <a:r>
                        <a:rPr lang="en-US" sz="3600">
                          <a:effectLst/>
                        </a:rPr>
                        <a:t>Pesaran's test of cross-sectional independence =    -1.282, Pr = 0.1999</a:t>
                      </a:r>
                      <a:endParaRPr lang="en-US" sz="3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918767427"/>
                  </a:ext>
                </a:extLst>
              </a:tr>
              <a:tr h="1538733">
                <a:tc>
                  <a:txBody>
                    <a:bodyPr/>
                    <a:lstStyle/>
                    <a:p>
                      <a:pPr marL="0" marR="0" algn="just">
                        <a:lnSpc>
                          <a:spcPct val="107000"/>
                        </a:lnSpc>
                        <a:spcBef>
                          <a:spcPts val="0"/>
                        </a:spcBef>
                        <a:spcAft>
                          <a:spcPts val="0"/>
                        </a:spcAft>
                      </a:pPr>
                      <a:r>
                        <a:rPr lang="en-US" sz="3600" dirty="0">
                          <a:effectLst/>
                        </a:rPr>
                        <a:t>Average absolute value of the off-diagonal elements =     0.393”</a:t>
                      </a:r>
                      <a:endParaRPr lang="en-US" sz="3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094867302"/>
                  </a:ext>
                </a:extLst>
              </a:tr>
            </a:tbl>
          </a:graphicData>
        </a:graphic>
      </p:graphicFrame>
    </p:spTree>
    <p:extLst>
      <p:ext uri="{BB962C8B-B14F-4D97-AF65-F5344CB8AC3E}">
        <p14:creationId xmlns:p14="http://schemas.microsoft.com/office/powerpoint/2010/main" val="2510999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499B-D66C-4FE9-A732-78FE12FB8010}"/>
              </a:ext>
            </a:extLst>
          </p:cNvPr>
          <p:cNvSpPr>
            <a:spLocks noGrp="1"/>
          </p:cNvSpPr>
          <p:nvPr>
            <p:ph type="title"/>
          </p:nvPr>
        </p:nvSpPr>
        <p:spPr/>
        <p:txBody>
          <a:bodyPr>
            <a:normAutofit/>
          </a:bodyPr>
          <a:lstStyle/>
          <a:p>
            <a:r>
              <a:rPr lang="en-US" sz="3600" b="1" dirty="0">
                <a:effectLst/>
                <a:latin typeface="Garamond" panose="02020404030301010803" pitchFamily="18" charset="0"/>
                <a:ea typeface="Calibri" panose="020F0502020204030204" pitchFamily="34" charset="0"/>
              </a:rPr>
              <a:t>Hausman for overall regression FE</a:t>
            </a:r>
            <a:endParaRPr lang="en-US" sz="3600" dirty="0">
              <a:latin typeface="Garamond" panose="02020404030301010803" pitchFamily="18" charset="0"/>
            </a:endParaRPr>
          </a:p>
        </p:txBody>
      </p:sp>
      <p:graphicFrame>
        <p:nvGraphicFramePr>
          <p:cNvPr id="11" name="Content Placeholder 10">
            <a:extLst>
              <a:ext uri="{FF2B5EF4-FFF2-40B4-BE49-F238E27FC236}">
                <a16:creationId xmlns:a16="http://schemas.microsoft.com/office/drawing/2014/main" id="{CBB8DACF-D5C7-41F3-AC69-5F424E1AB7C4}"/>
              </a:ext>
            </a:extLst>
          </p:cNvPr>
          <p:cNvGraphicFramePr>
            <a:graphicFrameLocks noGrp="1"/>
          </p:cNvGraphicFramePr>
          <p:nvPr>
            <p:ph idx="1"/>
            <p:extLst>
              <p:ext uri="{D42A27DB-BD31-4B8C-83A1-F6EECF244321}">
                <p14:modId xmlns:p14="http://schemas.microsoft.com/office/powerpoint/2010/main" val="2702240647"/>
              </p:ext>
            </p:extLst>
          </p:nvPr>
        </p:nvGraphicFramePr>
        <p:xfrm>
          <a:off x="1122947" y="2053388"/>
          <a:ext cx="10010274" cy="4090738"/>
        </p:xfrm>
        <a:graphic>
          <a:graphicData uri="http://schemas.openxmlformats.org/drawingml/2006/table">
            <a:tbl>
              <a:tblPr firstRow="1" firstCol="1" bandRow="1">
                <a:tableStyleId>{5C22544A-7EE6-4342-B048-85BDC9FD1C3A}</a:tableStyleId>
              </a:tblPr>
              <a:tblGrid>
                <a:gridCol w="5005137">
                  <a:extLst>
                    <a:ext uri="{9D8B030D-6E8A-4147-A177-3AD203B41FA5}">
                      <a16:colId xmlns:a16="http://schemas.microsoft.com/office/drawing/2014/main" val="1648588769"/>
                    </a:ext>
                  </a:extLst>
                </a:gridCol>
                <a:gridCol w="5005137">
                  <a:extLst>
                    <a:ext uri="{9D8B030D-6E8A-4147-A177-3AD203B41FA5}">
                      <a16:colId xmlns:a16="http://schemas.microsoft.com/office/drawing/2014/main" val="213262220"/>
                    </a:ext>
                  </a:extLst>
                </a:gridCol>
              </a:tblGrid>
              <a:tr h="701270">
                <a:tc gridSpan="2">
                  <a:txBody>
                    <a:bodyPr/>
                    <a:lstStyle/>
                    <a:p>
                      <a:pPr marL="0" marR="0" algn="just">
                        <a:lnSpc>
                          <a:spcPct val="107000"/>
                        </a:lnSpc>
                        <a:spcBef>
                          <a:spcPts val="0"/>
                        </a:spcBef>
                        <a:spcAft>
                          <a:spcPts val="0"/>
                        </a:spcAft>
                      </a:pPr>
                      <a:r>
                        <a:rPr lang="en-US" sz="4000">
                          <a:effectLst/>
                        </a:rPr>
                        <a:t>Hausman (1978) specification test </a:t>
                      </a:r>
                      <a:endParaRPr lang="en-US" sz="4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hMerge="1">
                  <a:txBody>
                    <a:bodyPr/>
                    <a:lstStyle/>
                    <a:p>
                      <a:endParaRPr lang="en-US"/>
                    </a:p>
                  </a:txBody>
                  <a:tcPr/>
                </a:tc>
                <a:extLst>
                  <a:ext uri="{0D108BD9-81ED-4DB2-BD59-A6C34878D82A}">
                    <a16:rowId xmlns:a16="http://schemas.microsoft.com/office/drawing/2014/main" val="505597038"/>
                  </a:ext>
                </a:extLst>
              </a:tr>
              <a:tr h="701270">
                <a:tc>
                  <a:txBody>
                    <a:bodyPr/>
                    <a:lstStyle/>
                    <a:p>
                      <a:pPr marL="0" marR="0" algn="just">
                        <a:lnSpc>
                          <a:spcPct val="107000"/>
                        </a:lnSpc>
                        <a:spcBef>
                          <a:spcPts val="0"/>
                        </a:spcBef>
                        <a:spcAft>
                          <a:spcPts val="0"/>
                        </a:spcAft>
                      </a:pPr>
                      <a:r>
                        <a:rPr lang="en-US" sz="4000">
                          <a:effectLst/>
                        </a:rPr>
                        <a:t>  </a:t>
                      </a:r>
                      <a:endParaRPr lang="en-US" sz="4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07000"/>
                        </a:lnSpc>
                        <a:spcBef>
                          <a:spcPts val="0"/>
                        </a:spcBef>
                        <a:spcAft>
                          <a:spcPts val="0"/>
                        </a:spcAft>
                      </a:pPr>
                      <a:r>
                        <a:rPr lang="en-US" sz="4000">
                          <a:effectLst/>
                        </a:rPr>
                        <a:t>  Coef.</a:t>
                      </a:r>
                      <a:endParaRPr lang="en-US" sz="4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4116708196"/>
                  </a:ext>
                </a:extLst>
              </a:tr>
              <a:tr h="1957710">
                <a:tc>
                  <a:txBody>
                    <a:bodyPr/>
                    <a:lstStyle/>
                    <a:p>
                      <a:pPr marL="0" marR="0" algn="just">
                        <a:lnSpc>
                          <a:spcPct val="107000"/>
                        </a:lnSpc>
                        <a:spcBef>
                          <a:spcPts val="0"/>
                        </a:spcBef>
                        <a:spcAft>
                          <a:spcPts val="0"/>
                        </a:spcAft>
                      </a:pPr>
                      <a:r>
                        <a:rPr lang="en-US" sz="4000">
                          <a:effectLst/>
                        </a:rPr>
                        <a:t> Chi-square test value</a:t>
                      </a:r>
                      <a:endParaRPr lang="en-US" sz="4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07000"/>
                        </a:lnSpc>
                        <a:spcBef>
                          <a:spcPts val="0"/>
                        </a:spcBef>
                        <a:spcAft>
                          <a:spcPts val="0"/>
                        </a:spcAft>
                      </a:pPr>
                      <a:r>
                        <a:rPr lang="en-US" sz="4000">
                          <a:effectLst/>
                        </a:rPr>
                        <a:t>21.116</a:t>
                      </a:r>
                      <a:endParaRPr lang="en-US" sz="4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277029844"/>
                  </a:ext>
                </a:extLst>
              </a:tr>
              <a:tr h="730488">
                <a:tc>
                  <a:txBody>
                    <a:bodyPr/>
                    <a:lstStyle/>
                    <a:p>
                      <a:pPr marL="0" marR="0" algn="just">
                        <a:lnSpc>
                          <a:spcPct val="107000"/>
                        </a:lnSpc>
                        <a:spcBef>
                          <a:spcPts val="0"/>
                        </a:spcBef>
                        <a:spcAft>
                          <a:spcPts val="0"/>
                        </a:spcAft>
                      </a:pPr>
                      <a:r>
                        <a:rPr lang="en-US" sz="4000">
                          <a:effectLst/>
                        </a:rPr>
                        <a:t> P-value</a:t>
                      </a:r>
                      <a:endParaRPr lang="en-US" sz="4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07000"/>
                        </a:lnSpc>
                        <a:spcBef>
                          <a:spcPts val="0"/>
                        </a:spcBef>
                        <a:spcAft>
                          <a:spcPts val="0"/>
                        </a:spcAft>
                      </a:pPr>
                      <a:r>
                        <a:rPr lang="en-US" sz="4000" dirty="0">
                          <a:effectLst/>
                        </a:rPr>
                        <a:t>0.004</a:t>
                      </a:r>
                      <a:endParaRPr lang="en-US" sz="4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693026813"/>
                  </a:ext>
                </a:extLst>
              </a:tr>
            </a:tbl>
          </a:graphicData>
        </a:graphic>
      </p:graphicFrame>
    </p:spTree>
    <p:extLst>
      <p:ext uri="{BB962C8B-B14F-4D97-AF65-F5344CB8AC3E}">
        <p14:creationId xmlns:p14="http://schemas.microsoft.com/office/powerpoint/2010/main" val="2726303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B875A-D5ED-41F2-BB0D-8C108EC6158F}"/>
              </a:ext>
            </a:extLst>
          </p:cNvPr>
          <p:cNvSpPr>
            <a:spLocks noGrp="1"/>
          </p:cNvSpPr>
          <p:nvPr>
            <p:ph type="title"/>
          </p:nvPr>
        </p:nvSpPr>
        <p:spPr>
          <a:xfrm>
            <a:off x="838200" y="1"/>
            <a:ext cx="10515600" cy="898358"/>
          </a:xfrm>
        </p:spPr>
        <p:txBody>
          <a:bodyPr>
            <a:normAutofit/>
          </a:bodyPr>
          <a:lstStyle/>
          <a:p>
            <a:r>
              <a:rPr lang="en-US" sz="3200" b="1" dirty="0">
                <a:effectLst/>
                <a:latin typeface="Calibri" panose="020F0502020204030204" pitchFamily="34" charset="0"/>
                <a:ea typeface="Calibri" panose="020F0502020204030204" pitchFamily="34" charset="0"/>
                <a:cs typeface="Times New Roman" panose="02020603050405020304" pitchFamily="18" charset="0"/>
              </a:rPr>
              <a:t>Time Intervals for overall regression</a:t>
            </a:r>
            <a:endParaRPr lang="en-US" sz="3200" dirty="0"/>
          </a:p>
        </p:txBody>
      </p:sp>
      <p:graphicFrame>
        <p:nvGraphicFramePr>
          <p:cNvPr id="4" name="Content Placeholder 3">
            <a:extLst>
              <a:ext uri="{FF2B5EF4-FFF2-40B4-BE49-F238E27FC236}">
                <a16:creationId xmlns:a16="http://schemas.microsoft.com/office/drawing/2014/main" id="{84768C7E-183E-4268-B845-FCA5B38CCD88}"/>
              </a:ext>
            </a:extLst>
          </p:cNvPr>
          <p:cNvGraphicFramePr>
            <a:graphicFrameLocks noGrp="1"/>
          </p:cNvGraphicFramePr>
          <p:nvPr>
            <p:ph idx="1"/>
            <p:extLst>
              <p:ext uri="{D42A27DB-BD31-4B8C-83A1-F6EECF244321}">
                <p14:modId xmlns:p14="http://schemas.microsoft.com/office/powerpoint/2010/main" val="788589205"/>
              </p:ext>
            </p:extLst>
          </p:nvPr>
        </p:nvGraphicFramePr>
        <p:xfrm>
          <a:off x="838200" y="786065"/>
          <a:ext cx="10515600" cy="5873630"/>
        </p:xfrm>
        <a:graphic>
          <a:graphicData uri="http://schemas.openxmlformats.org/drawingml/2006/table">
            <a:tbl>
              <a:tblPr firstRow="1" firstCol="1" bandRow="1">
                <a:tableStyleId>{5C22544A-7EE6-4342-B048-85BDC9FD1C3A}</a:tableStyleId>
              </a:tblPr>
              <a:tblGrid>
                <a:gridCol w="10515600">
                  <a:extLst>
                    <a:ext uri="{9D8B030D-6E8A-4147-A177-3AD203B41FA5}">
                      <a16:colId xmlns:a16="http://schemas.microsoft.com/office/drawing/2014/main" val="773813569"/>
                    </a:ext>
                  </a:extLst>
                </a:gridCol>
              </a:tblGrid>
              <a:tr h="220133">
                <a:tc>
                  <a:txBody>
                    <a:bodyPr/>
                    <a:lstStyle/>
                    <a:p>
                      <a:pPr marL="0" marR="0" algn="ctr">
                        <a:lnSpc>
                          <a:spcPct val="107000"/>
                        </a:lnSpc>
                        <a:spcBef>
                          <a:spcPts val="0"/>
                        </a:spcBef>
                        <a:spcAft>
                          <a:spcPts val="0"/>
                        </a:spcAft>
                      </a:pPr>
                      <a:r>
                        <a:rPr lang="en-US" sz="1600">
                          <a:effectLst/>
                        </a:rPr>
                        <a:t>“(1) 2003.Time = 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5379" marR="65379" marT="0" marB="0"/>
                </a:tc>
                <a:extLst>
                  <a:ext uri="{0D108BD9-81ED-4DB2-BD59-A6C34878D82A}">
                    <a16:rowId xmlns:a16="http://schemas.microsoft.com/office/drawing/2014/main" val="3461444061"/>
                  </a:ext>
                </a:extLst>
              </a:tr>
              <a:tr h="220133">
                <a:tc>
                  <a:txBody>
                    <a:bodyPr/>
                    <a:lstStyle/>
                    <a:p>
                      <a:pPr marL="0" marR="0" algn="ctr">
                        <a:lnSpc>
                          <a:spcPct val="107000"/>
                        </a:lnSpc>
                        <a:spcBef>
                          <a:spcPts val="0"/>
                        </a:spcBef>
                        <a:spcAft>
                          <a:spcPts val="0"/>
                        </a:spcAft>
                      </a:pPr>
                      <a:r>
                        <a:rPr lang="en-US" sz="1600">
                          <a:effectLst/>
                        </a:rPr>
                        <a:t>(2)  2004.Time = 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5379" marR="65379" marT="0" marB="0"/>
                </a:tc>
                <a:extLst>
                  <a:ext uri="{0D108BD9-81ED-4DB2-BD59-A6C34878D82A}">
                    <a16:rowId xmlns:a16="http://schemas.microsoft.com/office/drawing/2014/main" val="2810333500"/>
                  </a:ext>
                </a:extLst>
              </a:tr>
              <a:tr h="220133">
                <a:tc>
                  <a:txBody>
                    <a:bodyPr/>
                    <a:lstStyle/>
                    <a:p>
                      <a:pPr marL="0" marR="0" algn="ctr">
                        <a:lnSpc>
                          <a:spcPct val="107000"/>
                        </a:lnSpc>
                        <a:spcBef>
                          <a:spcPts val="0"/>
                        </a:spcBef>
                        <a:spcAft>
                          <a:spcPts val="0"/>
                        </a:spcAft>
                      </a:pPr>
                      <a:r>
                        <a:rPr lang="en-US" sz="1600">
                          <a:effectLst/>
                        </a:rPr>
                        <a:t>(3)  2005.Time = 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5379" marR="65379" marT="0" marB="0"/>
                </a:tc>
                <a:extLst>
                  <a:ext uri="{0D108BD9-81ED-4DB2-BD59-A6C34878D82A}">
                    <a16:rowId xmlns:a16="http://schemas.microsoft.com/office/drawing/2014/main" val="3236268303"/>
                  </a:ext>
                </a:extLst>
              </a:tr>
              <a:tr h="220133">
                <a:tc>
                  <a:txBody>
                    <a:bodyPr/>
                    <a:lstStyle/>
                    <a:p>
                      <a:pPr marL="0" marR="0" algn="ctr">
                        <a:lnSpc>
                          <a:spcPct val="107000"/>
                        </a:lnSpc>
                        <a:spcBef>
                          <a:spcPts val="0"/>
                        </a:spcBef>
                        <a:spcAft>
                          <a:spcPts val="0"/>
                        </a:spcAft>
                      </a:pPr>
                      <a:r>
                        <a:rPr lang="en-US" sz="1600">
                          <a:effectLst/>
                        </a:rPr>
                        <a:t>(4)  2006.Time = 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5379" marR="65379" marT="0" marB="0"/>
                </a:tc>
                <a:extLst>
                  <a:ext uri="{0D108BD9-81ED-4DB2-BD59-A6C34878D82A}">
                    <a16:rowId xmlns:a16="http://schemas.microsoft.com/office/drawing/2014/main" val="596614160"/>
                  </a:ext>
                </a:extLst>
              </a:tr>
              <a:tr h="220133">
                <a:tc>
                  <a:txBody>
                    <a:bodyPr/>
                    <a:lstStyle/>
                    <a:p>
                      <a:pPr marL="0" marR="0" algn="ctr">
                        <a:lnSpc>
                          <a:spcPct val="107000"/>
                        </a:lnSpc>
                        <a:spcBef>
                          <a:spcPts val="0"/>
                        </a:spcBef>
                        <a:spcAft>
                          <a:spcPts val="0"/>
                        </a:spcAft>
                      </a:pPr>
                      <a:r>
                        <a:rPr lang="en-US" sz="1600">
                          <a:effectLst/>
                        </a:rPr>
                        <a:t>(5)  2007.Time = 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5379" marR="65379" marT="0" marB="0"/>
                </a:tc>
                <a:extLst>
                  <a:ext uri="{0D108BD9-81ED-4DB2-BD59-A6C34878D82A}">
                    <a16:rowId xmlns:a16="http://schemas.microsoft.com/office/drawing/2014/main" val="538532546"/>
                  </a:ext>
                </a:extLst>
              </a:tr>
              <a:tr h="220133">
                <a:tc>
                  <a:txBody>
                    <a:bodyPr/>
                    <a:lstStyle/>
                    <a:p>
                      <a:pPr marL="0" marR="0" algn="ctr">
                        <a:lnSpc>
                          <a:spcPct val="107000"/>
                        </a:lnSpc>
                        <a:spcBef>
                          <a:spcPts val="0"/>
                        </a:spcBef>
                        <a:spcAft>
                          <a:spcPts val="0"/>
                        </a:spcAft>
                      </a:pPr>
                      <a:r>
                        <a:rPr lang="en-US" sz="1600">
                          <a:effectLst/>
                        </a:rPr>
                        <a:t>(6)  2008.Time = 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5379" marR="65379" marT="0" marB="0"/>
                </a:tc>
                <a:extLst>
                  <a:ext uri="{0D108BD9-81ED-4DB2-BD59-A6C34878D82A}">
                    <a16:rowId xmlns:a16="http://schemas.microsoft.com/office/drawing/2014/main" val="4291209819"/>
                  </a:ext>
                </a:extLst>
              </a:tr>
              <a:tr h="220133">
                <a:tc>
                  <a:txBody>
                    <a:bodyPr/>
                    <a:lstStyle/>
                    <a:p>
                      <a:pPr marL="0" marR="0" algn="ctr">
                        <a:lnSpc>
                          <a:spcPct val="107000"/>
                        </a:lnSpc>
                        <a:spcBef>
                          <a:spcPts val="0"/>
                        </a:spcBef>
                        <a:spcAft>
                          <a:spcPts val="0"/>
                        </a:spcAft>
                      </a:pPr>
                      <a:r>
                        <a:rPr lang="en-US" sz="1600">
                          <a:effectLst/>
                        </a:rPr>
                        <a:t>(7)  2009.Time = 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5379" marR="65379" marT="0" marB="0"/>
                </a:tc>
                <a:extLst>
                  <a:ext uri="{0D108BD9-81ED-4DB2-BD59-A6C34878D82A}">
                    <a16:rowId xmlns:a16="http://schemas.microsoft.com/office/drawing/2014/main" val="2655184131"/>
                  </a:ext>
                </a:extLst>
              </a:tr>
              <a:tr h="220133">
                <a:tc>
                  <a:txBody>
                    <a:bodyPr/>
                    <a:lstStyle/>
                    <a:p>
                      <a:pPr marL="0" marR="0" algn="ctr">
                        <a:lnSpc>
                          <a:spcPct val="107000"/>
                        </a:lnSpc>
                        <a:spcBef>
                          <a:spcPts val="0"/>
                        </a:spcBef>
                        <a:spcAft>
                          <a:spcPts val="0"/>
                        </a:spcAft>
                      </a:pPr>
                      <a:r>
                        <a:rPr lang="en-US" sz="1600">
                          <a:effectLst/>
                        </a:rPr>
                        <a:t>(8)  2010.Time = 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5379" marR="65379" marT="0" marB="0"/>
                </a:tc>
                <a:extLst>
                  <a:ext uri="{0D108BD9-81ED-4DB2-BD59-A6C34878D82A}">
                    <a16:rowId xmlns:a16="http://schemas.microsoft.com/office/drawing/2014/main" val="4223219761"/>
                  </a:ext>
                </a:extLst>
              </a:tr>
              <a:tr h="220133">
                <a:tc>
                  <a:txBody>
                    <a:bodyPr/>
                    <a:lstStyle/>
                    <a:p>
                      <a:pPr marL="0" marR="0" algn="ctr">
                        <a:lnSpc>
                          <a:spcPct val="107000"/>
                        </a:lnSpc>
                        <a:spcBef>
                          <a:spcPts val="0"/>
                        </a:spcBef>
                        <a:spcAft>
                          <a:spcPts val="0"/>
                        </a:spcAft>
                      </a:pPr>
                      <a:r>
                        <a:rPr lang="en-US" sz="1600">
                          <a:effectLst/>
                        </a:rPr>
                        <a:t>(9)  2011.Time = 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5379" marR="65379" marT="0" marB="0"/>
                </a:tc>
                <a:extLst>
                  <a:ext uri="{0D108BD9-81ED-4DB2-BD59-A6C34878D82A}">
                    <a16:rowId xmlns:a16="http://schemas.microsoft.com/office/drawing/2014/main" val="2506516458"/>
                  </a:ext>
                </a:extLst>
              </a:tr>
              <a:tr h="220133">
                <a:tc>
                  <a:txBody>
                    <a:bodyPr/>
                    <a:lstStyle/>
                    <a:p>
                      <a:pPr marL="0" marR="0" algn="ctr">
                        <a:lnSpc>
                          <a:spcPct val="107000"/>
                        </a:lnSpc>
                        <a:spcBef>
                          <a:spcPts val="0"/>
                        </a:spcBef>
                        <a:spcAft>
                          <a:spcPts val="0"/>
                        </a:spcAft>
                      </a:pPr>
                      <a:r>
                        <a:rPr lang="en-US" sz="1600">
                          <a:effectLst/>
                        </a:rPr>
                        <a:t>(10)  2012.Time = 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5379" marR="65379" marT="0" marB="0"/>
                </a:tc>
                <a:extLst>
                  <a:ext uri="{0D108BD9-81ED-4DB2-BD59-A6C34878D82A}">
                    <a16:rowId xmlns:a16="http://schemas.microsoft.com/office/drawing/2014/main" val="3539624919"/>
                  </a:ext>
                </a:extLst>
              </a:tr>
              <a:tr h="220133">
                <a:tc>
                  <a:txBody>
                    <a:bodyPr/>
                    <a:lstStyle/>
                    <a:p>
                      <a:pPr marL="0" marR="0" algn="ctr">
                        <a:lnSpc>
                          <a:spcPct val="107000"/>
                        </a:lnSpc>
                        <a:spcBef>
                          <a:spcPts val="0"/>
                        </a:spcBef>
                        <a:spcAft>
                          <a:spcPts val="0"/>
                        </a:spcAft>
                      </a:pPr>
                      <a:r>
                        <a:rPr lang="en-US" sz="1600">
                          <a:effectLst/>
                        </a:rPr>
                        <a:t>(11)  2013.Time = 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5379" marR="65379" marT="0" marB="0"/>
                </a:tc>
                <a:extLst>
                  <a:ext uri="{0D108BD9-81ED-4DB2-BD59-A6C34878D82A}">
                    <a16:rowId xmlns:a16="http://schemas.microsoft.com/office/drawing/2014/main" val="1649130148"/>
                  </a:ext>
                </a:extLst>
              </a:tr>
              <a:tr h="220133">
                <a:tc>
                  <a:txBody>
                    <a:bodyPr/>
                    <a:lstStyle/>
                    <a:p>
                      <a:pPr marL="0" marR="0" algn="ctr">
                        <a:lnSpc>
                          <a:spcPct val="107000"/>
                        </a:lnSpc>
                        <a:spcBef>
                          <a:spcPts val="0"/>
                        </a:spcBef>
                        <a:spcAft>
                          <a:spcPts val="0"/>
                        </a:spcAft>
                      </a:pPr>
                      <a:r>
                        <a:rPr lang="en-US" sz="1600">
                          <a:effectLst/>
                        </a:rPr>
                        <a:t>(12)  2014.Time = 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5379" marR="65379" marT="0" marB="0"/>
                </a:tc>
                <a:extLst>
                  <a:ext uri="{0D108BD9-81ED-4DB2-BD59-A6C34878D82A}">
                    <a16:rowId xmlns:a16="http://schemas.microsoft.com/office/drawing/2014/main" val="1863129208"/>
                  </a:ext>
                </a:extLst>
              </a:tr>
              <a:tr h="220133">
                <a:tc>
                  <a:txBody>
                    <a:bodyPr/>
                    <a:lstStyle/>
                    <a:p>
                      <a:pPr marL="0" marR="0" algn="ctr">
                        <a:lnSpc>
                          <a:spcPct val="107000"/>
                        </a:lnSpc>
                        <a:spcBef>
                          <a:spcPts val="0"/>
                        </a:spcBef>
                        <a:spcAft>
                          <a:spcPts val="0"/>
                        </a:spcAft>
                      </a:pPr>
                      <a:r>
                        <a:rPr lang="en-US" sz="1600">
                          <a:effectLst/>
                        </a:rPr>
                        <a:t>(13)  2015.Time = 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5379" marR="65379" marT="0" marB="0"/>
                </a:tc>
                <a:extLst>
                  <a:ext uri="{0D108BD9-81ED-4DB2-BD59-A6C34878D82A}">
                    <a16:rowId xmlns:a16="http://schemas.microsoft.com/office/drawing/2014/main" val="341535027"/>
                  </a:ext>
                </a:extLst>
              </a:tr>
              <a:tr h="572730">
                <a:tc>
                  <a:txBody>
                    <a:bodyPr/>
                    <a:lstStyle/>
                    <a:p>
                      <a:pPr marL="0" marR="0" algn="ctr">
                        <a:lnSpc>
                          <a:spcPct val="107000"/>
                        </a:lnSpc>
                        <a:spcBef>
                          <a:spcPts val="0"/>
                        </a:spcBef>
                        <a:spcAft>
                          <a:spcPts val="0"/>
                        </a:spcAft>
                      </a:pPr>
                      <a:r>
                        <a:rPr lang="en-US" sz="1600">
                          <a:effectLst/>
                        </a:rPr>
                        <a:t>(14)  2016.Time = 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5379" marR="65379" marT="0" marB="0"/>
                </a:tc>
                <a:extLst>
                  <a:ext uri="{0D108BD9-81ED-4DB2-BD59-A6C34878D82A}">
                    <a16:rowId xmlns:a16="http://schemas.microsoft.com/office/drawing/2014/main" val="2070848524"/>
                  </a:ext>
                </a:extLst>
              </a:tr>
              <a:tr h="220133">
                <a:tc>
                  <a:txBody>
                    <a:bodyPr/>
                    <a:lstStyle/>
                    <a:p>
                      <a:pPr marL="0" marR="0" algn="ctr">
                        <a:lnSpc>
                          <a:spcPct val="107000"/>
                        </a:lnSpc>
                        <a:spcBef>
                          <a:spcPts val="0"/>
                        </a:spcBef>
                        <a:spcAft>
                          <a:spcPts val="0"/>
                        </a:spcAft>
                      </a:pPr>
                      <a:r>
                        <a:rPr lang="en-US" sz="1600">
                          <a:effectLst/>
                        </a:rPr>
                        <a:t>(15)  2017.Time = 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5379" marR="65379" marT="0" marB="0"/>
                </a:tc>
                <a:extLst>
                  <a:ext uri="{0D108BD9-81ED-4DB2-BD59-A6C34878D82A}">
                    <a16:rowId xmlns:a16="http://schemas.microsoft.com/office/drawing/2014/main" val="3970718030"/>
                  </a:ext>
                </a:extLst>
              </a:tr>
              <a:tr h="220133">
                <a:tc>
                  <a:txBody>
                    <a:bodyPr/>
                    <a:lstStyle/>
                    <a:p>
                      <a:pPr marL="0" marR="0" algn="ctr">
                        <a:lnSpc>
                          <a:spcPct val="107000"/>
                        </a:lnSpc>
                        <a:spcBef>
                          <a:spcPts val="0"/>
                        </a:spcBef>
                        <a:spcAft>
                          <a:spcPts val="0"/>
                        </a:spcAft>
                      </a:pPr>
                      <a:r>
                        <a:rPr lang="en-US" sz="1600">
                          <a:effectLst/>
                        </a:rPr>
                        <a:t>(16)  2018.Time = 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5379" marR="65379" marT="0" marB="0"/>
                </a:tc>
                <a:extLst>
                  <a:ext uri="{0D108BD9-81ED-4DB2-BD59-A6C34878D82A}">
                    <a16:rowId xmlns:a16="http://schemas.microsoft.com/office/drawing/2014/main" val="3247258594"/>
                  </a:ext>
                </a:extLst>
              </a:tr>
              <a:tr h="220133">
                <a:tc>
                  <a:txBody>
                    <a:bodyPr/>
                    <a:lstStyle/>
                    <a:p>
                      <a:pPr marL="0" marR="0" algn="ctr">
                        <a:lnSpc>
                          <a:spcPct val="107000"/>
                        </a:lnSpc>
                        <a:spcBef>
                          <a:spcPts val="0"/>
                        </a:spcBef>
                        <a:spcAft>
                          <a:spcPts val="0"/>
                        </a:spcAft>
                      </a:pPr>
                      <a:r>
                        <a:rPr lang="en-US" sz="1600">
                          <a:effectLst/>
                        </a:rPr>
                        <a:t>(17)  2019.Time = 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5379" marR="65379" marT="0" marB="0"/>
                </a:tc>
                <a:extLst>
                  <a:ext uri="{0D108BD9-81ED-4DB2-BD59-A6C34878D82A}">
                    <a16:rowId xmlns:a16="http://schemas.microsoft.com/office/drawing/2014/main" val="2669912106"/>
                  </a:ext>
                </a:extLst>
              </a:tr>
              <a:tr h="220133">
                <a:tc>
                  <a:txBody>
                    <a:bodyPr/>
                    <a:lstStyle/>
                    <a:p>
                      <a:pPr marL="0" marR="0" algn="ctr">
                        <a:lnSpc>
                          <a:spcPct val="107000"/>
                        </a:lnSpc>
                        <a:spcBef>
                          <a:spcPts val="0"/>
                        </a:spcBef>
                        <a:spcAft>
                          <a:spcPts val="0"/>
                        </a:spcAft>
                      </a:pPr>
                      <a:r>
                        <a:rPr lang="en-US" sz="1600">
                          <a:effectLst/>
                        </a:rPr>
                        <a:t>(18)  2020.Time = 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5379" marR="65379" marT="0" marB="0"/>
                </a:tc>
                <a:extLst>
                  <a:ext uri="{0D108BD9-81ED-4DB2-BD59-A6C34878D82A}">
                    <a16:rowId xmlns:a16="http://schemas.microsoft.com/office/drawing/2014/main" val="903872824"/>
                  </a:ext>
                </a:extLst>
              </a:tr>
              <a:tr h="564181">
                <a:tc>
                  <a:txBody>
                    <a:bodyPr/>
                    <a:lstStyle/>
                    <a:p>
                      <a:pPr marL="0" marR="0" algn="ctr">
                        <a:lnSpc>
                          <a:spcPct val="107000"/>
                        </a:lnSpc>
                        <a:spcBef>
                          <a:spcPts val="0"/>
                        </a:spcBef>
                        <a:spcAft>
                          <a:spcPts val="0"/>
                        </a:spcAft>
                      </a:pPr>
                      <a:r>
                        <a:rPr lang="en-US" sz="1600">
                          <a:effectLst/>
                        </a:rPr>
                        <a:t>(19)  2021.Time = 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5379" marR="65379" marT="0" marB="0"/>
                </a:tc>
                <a:extLst>
                  <a:ext uri="{0D108BD9-81ED-4DB2-BD59-A6C34878D82A}">
                    <a16:rowId xmlns:a16="http://schemas.microsoft.com/office/drawing/2014/main" val="2842738827"/>
                  </a:ext>
                </a:extLst>
              </a:tr>
              <a:tr h="220133">
                <a:tc>
                  <a:txBody>
                    <a:bodyPr/>
                    <a:lstStyle/>
                    <a:p>
                      <a:pPr marL="0" marR="0" algn="ctr">
                        <a:lnSpc>
                          <a:spcPct val="107000"/>
                        </a:lnSpc>
                        <a:spcBef>
                          <a:spcPts val="0"/>
                        </a:spcBef>
                        <a:spcAft>
                          <a:spcPts val="0"/>
                        </a:spcAft>
                      </a:pPr>
                      <a:r>
                        <a:rPr lang="en-US" sz="1600">
                          <a:effectLst/>
                        </a:rPr>
                        <a:t>F (19,918) =    1.49</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5379" marR="65379" marT="0" marB="0"/>
                </a:tc>
                <a:extLst>
                  <a:ext uri="{0D108BD9-81ED-4DB2-BD59-A6C34878D82A}">
                    <a16:rowId xmlns:a16="http://schemas.microsoft.com/office/drawing/2014/main" val="1927508061"/>
                  </a:ext>
                </a:extLst>
              </a:tr>
              <a:tr h="220133">
                <a:tc>
                  <a:txBody>
                    <a:bodyPr/>
                    <a:lstStyle/>
                    <a:p>
                      <a:pPr marL="0" marR="0" algn="ctr">
                        <a:lnSpc>
                          <a:spcPct val="107000"/>
                        </a:lnSpc>
                        <a:spcBef>
                          <a:spcPts val="0"/>
                        </a:spcBef>
                        <a:spcAft>
                          <a:spcPts val="0"/>
                        </a:spcAft>
                      </a:pPr>
                      <a:r>
                        <a:rPr lang="en-US" sz="1600" dirty="0">
                          <a:effectLst/>
                        </a:rPr>
                        <a:t>Prob &gt; F =    0.0792”</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5379" marR="65379" marT="0" marB="0"/>
                </a:tc>
                <a:extLst>
                  <a:ext uri="{0D108BD9-81ED-4DB2-BD59-A6C34878D82A}">
                    <a16:rowId xmlns:a16="http://schemas.microsoft.com/office/drawing/2014/main" val="3812723393"/>
                  </a:ext>
                </a:extLst>
              </a:tr>
            </a:tbl>
          </a:graphicData>
        </a:graphic>
      </p:graphicFrame>
    </p:spTree>
    <p:extLst>
      <p:ext uri="{BB962C8B-B14F-4D97-AF65-F5344CB8AC3E}">
        <p14:creationId xmlns:p14="http://schemas.microsoft.com/office/powerpoint/2010/main" val="28139527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CFE9FB-D0FC-4024-9BCD-7B037CB60E50}"/>
              </a:ext>
            </a:extLst>
          </p:cNvPr>
          <p:cNvSpPr>
            <a:spLocks noGrp="1"/>
          </p:cNvSpPr>
          <p:nvPr>
            <p:ph type="title"/>
          </p:nvPr>
        </p:nvSpPr>
        <p:spPr/>
        <p:txBody>
          <a:bodyPr>
            <a:normAutofit/>
          </a:bodyPr>
          <a:lstStyle/>
          <a:p>
            <a:r>
              <a:rPr lang="en-US" sz="3600" b="1" dirty="0">
                <a:solidFill>
                  <a:srgbClr val="000000"/>
                </a:solidFill>
                <a:effectLst/>
                <a:latin typeface="Garamond" panose="02020404030301010803" pitchFamily="18" charset="0"/>
                <a:ea typeface="Times New Roman" panose="02020603050405020304" pitchFamily="18" charset="0"/>
                <a:cs typeface="Calibri" panose="020F0502020204030204" pitchFamily="34" charset="0"/>
              </a:rPr>
              <a:t>Modified Wald test for groupwise heteroskedasticity</a:t>
            </a:r>
            <a:r>
              <a:rPr lang="en-US" sz="3600" b="1" dirty="0">
                <a:solidFill>
                  <a:srgbClr val="FFFFFF"/>
                </a:solidFill>
                <a:effectLst/>
                <a:latin typeface="Garamond" panose="02020404030301010803" pitchFamily="18" charset="0"/>
                <a:ea typeface="Times New Roman" panose="02020603050405020304" pitchFamily="18" charset="0"/>
                <a:cs typeface="Calibri" panose="020F0502020204030204" pitchFamily="34" charset="0"/>
              </a:rPr>
              <a:t>”</a:t>
            </a:r>
            <a:endParaRPr lang="en-US" sz="3600" dirty="0"/>
          </a:p>
        </p:txBody>
      </p:sp>
      <p:graphicFrame>
        <p:nvGraphicFramePr>
          <p:cNvPr id="6" name="Content Placeholder 5">
            <a:extLst>
              <a:ext uri="{FF2B5EF4-FFF2-40B4-BE49-F238E27FC236}">
                <a16:creationId xmlns:a16="http://schemas.microsoft.com/office/drawing/2014/main" id="{A98D4039-49FE-4EBF-AFE7-9EFF3BDC9C5B}"/>
              </a:ext>
            </a:extLst>
          </p:cNvPr>
          <p:cNvGraphicFramePr>
            <a:graphicFrameLocks noGrp="1"/>
          </p:cNvGraphicFramePr>
          <p:nvPr>
            <p:ph idx="1"/>
            <p:extLst>
              <p:ext uri="{D42A27DB-BD31-4B8C-83A1-F6EECF244321}">
                <p14:modId xmlns:p14="http://schemas.microsoft.com/office/powerpoint/2010/main" val="1948557769"/>
              </p:ext>
            </p:extLst>
          </p:nvPr>
        </p:nvGraphicFramePr>
        <p:xfrm>
          <a:off x="838200" y="2374232"/>
          <a:ext cx="10515600" cy="1996632"/>
        </p:xfrm>
        <a:graphic>
          <a:graphicData uri="http://schemas.openxmlformats.org/drawingml/2006/table">
            <a:tbl>
              <a:tblPr firstRow="1" firstCol="1" bandRow="1">
                <a:tableStyleId>{5C22544A-7EE6-4342-B048-85BDC9FD1C3A}</a:tableStyleId>
              </a:tblPr>
              <a:tblGrid>
                <a:gridCol w="10515600">
                  <a:extLst>
                    <a:ext uri="{9D8B030D-6E8A-4147-A177-3AD203B41FA5}">
                      <a16:colId xmlns:a16="http://schemas.microsoft.com/office/drawing/2014/main" val="3924060886"/>
                    </a:ext>
                  </a:extLst>
                </a:gridCol>
              </a:tblGrid>
              <a:tr h="494012">
                <a:tc>
                  <a:txBody>
                    <a:bodyPr/>
                    <a:lstStyle/>
                    <a:p>
                      <a:pPr marL="0" marR="0" algn="ctr">
                        <a:lnSpc>
                          <a:spcPct val="107000"/>
                        </a:lnSpc>
                        <a:spcBef>
                          <a:spcPts val="0"/>
                        </a:spcBef>
                        <a:spcAft>
                          <a:spcPts val="0"/>
                        </a:spcAft>
                      </a:pPr>
                      <a:r>
                        <a:rPr lang="en-US" sz="2800">
                          <a:effectLst/>
                        </a:rPr>
                        <a:t>“Modified Wald test for groupwise heteroskedasticity</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843263229"/>
                  </a:ext>
                </a:extLst>
              </a:tr>
              <a:tr h="494012">
                <a:tc>
                  <a:txBody>
                    <a:bodyPr/>
                    <a:lstStyle/>
                    <a:p>
                      <a:pPr marL="0" marR="0" algn="ctr">
                        <a:lnSpc>
                          <a:spcPct val="107000"/>
                        </a:lnSpc>
                        <a:spcBef>
                          <a:spcPts val="0"/>
                        </a:spcBef>
                        <a:spcAft>
                          <a:spcPts val="0"/>
                        </a:spcAft>
                      </a:pPr>
                      <a:r>
                        <a:rPr lang="en-US" sz="2800">
                          <a:effectLst/>
                        </a:rPr>
                        <a:t>in fixed effect regression model</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4036674801"/>
                  </a:ext>
                </a:extLst>
              </a:tr>
              <a:tr h="494012">
                <a:tc>
                  <a:txBody>
                    <a:bodyPr/>
                    <a:lstStyle/>
                    <a:p>
                      <a:pPr marL="0" marR="0" algn="just">
                        <a:lnSpc>
                          <a:spcPct val="107000"/>
                        </a:lnSpc>
                        <a:spcBef>
                          <a:spcPts val="0"/>
                        </a:spcBef>
                        <a:spcAft>
                          <a:spcPts val="0"/>
                        </a:spcAft>
                      </a:pPr>
                      <a:r>
                        <a:rPr lang="en-US" sz="2800">
                          <a:effectLst/>
                        </a:rPr>
                        <a:t>Chi2 (50) = 3.2e+06</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299646032"/>
                  </a:ext>
                </a:extLst>
              </a:tr>
              <a:tr h="514596">
                <a:tc>
                  <a:txBody>
                    <a:bodyPr/>
                    <a:lstStyle/>
                    <a:p>
                      <a:pPr marL="0" marR="0" algn="just">
                        <a:lnSpc>
                          <a:spcPct val="107000"/>
                        </a:lnSpc>
                        <a:spcBef>
                          <a:spcPts val="0"/>
                        </a:spcBef>
                        <a:spcAft>
                          <a:spcPts val="0"/>
                        </a:spcAft>
                      </a:pPr>
                      <a:r>
                        <a:rPr lang="en-US" sz="2800" dirty="0">
                          <a:effectLst/>
                        </a:rPr>
                        <a:t>Prob&gt;chi2 =      0.0000”</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559842759"/>
                  </a:ext>
                </a:extLst>
              </a:tr>
            </a:tbl>
          </a:graphicData>
        </a:graphic>
      </p:graphicFrame>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B394C325-47B5-43E9-810A-F532321E9B3C}"/>
                  </a:ext>
                </a:extLst>
              </p:cNvPr>
              <p:cNvSpPr txBox="1"/>
              <p:nvPr/>
            </p:nvSpPr>
            <p:spPr>
              <a:xfrm>
                <a:off x="838199" y="4906561"/>
                <a:ext cx="10515599" cy="1077218"/>
              </a:xfrm>
              <a:prstGeom prst="rect">
                <a:avLst/>
              </a:prstGeom>
              <a:noFill/>
            </p:spPr>
            <p:txBody>
              <a:bodyPr wrap="square">
                <a:spAutoFit/>
              </a:bodyPr>
              <a:lstStyle/>
              <a:p>
                <a:pPr marL="0" marR="0"/>
                <a14:m>
                  <m:oMath xmlns:m="http://schemas.openxmlformats.org/officeDocument/2006/math">
                    <m:sSub>
                      <m:sSubPr>
                        <m:ctrlPr>
                          <a:rPr lang="en-US" sz="3200" i="1" smtClean="0">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3200" b="0" i="1" smtClean="0">
                            <a:effectLst/>
                            <a:latin typeface="Cambria Math" panose="02040503050406030204" pitchFamily="18" charset="0"/>
                            <a:ea typeface="Calibri" panose="020F0502020204030204" pitchFamily="34" charset="0"/>
                            <a:cs typeface="Times New Roman" panose="02020603050405020304" pitchFamily="18" charset="0"/>
                          </a:rPr>
                          <m:t>  </m:t>
                        </m:r>
                        <m:r>
                          <a:rPr lang="en-US" sz="3200" i="1">
                            <a:effectLst/>
                            <a:latin typeface="Cambria Math" panose="02040503050406030204" pitchFamily="18" charset="0"/>
                            <a:ea typeface="Times New Roman" panose="02020603050405020304" pitchFamily="18" charset="0"/>
                          </a:rPr>
                          <m:t>𝐻</m:t>
                        </m:r>
                      </m:e>
                      <m:sub>
                        <m:r>
                          <a:rPr lang="en-US" sz="3200" i="1">
                            <a:effectLst/>
                            <a:latin typeface="Cambria Math" panose="02040503050406030204" pitchFamily="18" charset="0"/>
                            <a:ea typeface="Times New Roman" panose="02020603050405020304" pitchFamily="18" charset="0"/>
                          </a:rPr>
                          <m:t>0</m:t>
                        </m:r>
                      </m:sub>
                    </m:sSub>
                  </m:oMath>
                </a14:m>
                <a:r>
                  <a:rPr lang="en-US" sz="3200" dirty="0">
                    <a:solidFill>
                      <a:srgbClr val="000000"/>
                    </a:solidFill>
                    <a:effectLst/>
                    <a:latin typeface="Calibri" panose="020F0502020204030204" pitchFamily="34" charset="0"/>
                    <a:ea typeface="Times New Roman" panose="02020603050405020304" pitchFamily="18" charset="0"/>
                  </a:rPr>
                  <a:t>: No heteroskedasticity is present</a:t>
                </a:r>
                <a:r>
                  <a:rPr lang="en-US" sz="3200" dirty="0">
                    <a:solidFill>
                      <a:srgbClr val="FFFFFF"/>
                    </a:solidFill>
                    <a:effectLst/>
                    <a:latin typeface="Calibri" panose="020F0502020204030204" pitchFamily="34" charset="0"/>
                    <a:ea typeface="Times New Roman" panose="02020603050405020304" pitchFamily="18" charset="0"/>
                  </a:rPr>
                  <a:t>”</a:t>
                </a:r>
                <a:endParaRPr lang="en-US" sz="3200" dirty="0">
                  <a:effectLst/>
                  <a:latin typeface="Times New Roman" panose="02020603050405020304" pitchFamily="18" charset="0"/>
                  <a:ea typeface="Times New Roman" panose="02020603050405020304" pitchFamily="18" charset="0"/>
                </a:endParaRPr>
              </a:p>
              <a:p>
                <a:pPr marL="0" marR="0"/>
                <a:r>
                  <a:rPr lang="en-US" sz="3200" dirty="0">
                    <a:solidFill>
                      <a:srgbClr val="FFFFFF"/>
                    </a:solidFill>
                    <a:effectLst/>
                    <a:latin typeface="Calibri" panose="020F0502020204030204" pitchFamily="34" charset="0"/>
                    <a:ea typeface="Times New Roman" panose="02020603050405020304" pitchFamily="18" charset="0"/>
                  </a:rPr>
                  <a:t>“</a:t>
                </a:r>
                <a14:m>
                  <m:oMath xmlns:m="http://schemas.openxmlformats.org/officeDocument/2006/math">
                    <m:sSub>
                      <m:sSubPr>
                        <m:ctrlPr>
                          <a:rPr lang="en-US" sz="3200" i="1" smtClean="0">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3200" i="1">
                            <a:effectLst/>
                            <a:latin typeface="Cambria Math" panose="02040503050406030204" pitchFamily="18" charset="0"/>
                            <a:ea typeface="Times New Roman" panose="02020603050405020304" pitchFamily="18" charset="0"/>
                          </a:rPr>
                          <m:t>𝐻</m:t>
                        </m:r>
                      </m:e>
                      <m:sub>
                        <m:r>
                          <a:rPr lang="en-US" sz="3200" i="1">
                            <a:effectLst/>
                            <a:latin typeface="Cambria Math" panose="02040503050406030204" pitchFamily="18" charset="0"/>
                            <a:ea typeface="Times New Roman" panose="02020603050405020304" pitchFamily="18" charset="0"/>
                          </a:rPr>
                          <m:t>1</m:t>
                        </m:r>
                      </m:sub>
                    </m:sSub>
                  </m:oMath>
                </a14:m>
                <a:r>
                  <a:rPr lang="en-US" sz="3200" dirty="0">
                    <a:solidFill>
                      <a:srgbClr val="000000"/>
                    </a:solidFill>
                    <a:effectLst/>
                    <a:latin typeface="Calibri" panose="020F0502020204030204" pitchFamily="34" charset="0"/>
                    <a:ea typeface="Times New Roman" panose="02020603050405020304" pitchFamily="18" charset="0"/>
                  </a:rPr>
                  <a:t>: Heteroskedasticity is present</a:t>
                </a:r>
                <a:r>
                  <a:rPr lang="en-US" sz="3200" dirty="0">
                    <a:solidFill>
                      <a:srgbClr val="FFFFFF"/>
                    </a:solidFill>
                    <a:effectLst/>
                    <a:latin typeface="Calibri" panose="020F0502020204030204" pitchFamily="34" charset="0"/>
                    <a:ea typeface="Times New Roman" panose="02020603050405020304" pitchFamily="18" charset="0"/>
                  </a:rPr>
                  <a:t>”</a:t>
                </a:r>
                <a:endParaRPr lang="en-US" sz="3200" dirty="0">
                  <a:effectLst/>
                  <a:latin typeface="Times New Roman" panose="02020603050405020304" pitchFamily="18" charset="0"/>
                  <a:ea typeface="Times New Roman" panose="02020603050405020304" pitchFamily="18" charset="0"/>
                </a:endParaRPr>
              </a:p>
            </p:txBody>
          </p:sp>
        </mc:Choice>
        <mc:Fallback>
          <p:sp>
            <p:nvSpPr>
              <p:cNvPr id="8" name="TextBox 7">
                <a:extLst>
                  <a:ext uri="{FF2B5EF4-FFF2-40B4-BE49-F238E27FC236}">
                    <a16:creationId xmlns:a16="http://schemas.microsoft.com/office/drawing/2014/main" id="{B394C325-47B5-43E9-810A-F532321E9B3C}"/>
                  </a:ext>
                </a:extLst>
              </p:cNvPr>
              <p:cNvSpPr txBox="1">
                <a:spLocks noRot="1" noChangeAspect="1" noMove="1" noResize="1" noEditPoints="1" noAdjustHandles="1" noChangeArrowheads="1" noChangeShapeType="1" noTextEdit="1"/>
              </p:cNvSpPr>
              <p:nvPr/>
            </p:nvSpPr>
            <p:spPr>
              <a:xfrm>
                <a:off x="838199" y="4906561"/>
                <a:ext cx="10515599" cy="1077218"/>
              </a:xfrm>
              <a:prstGeom prst="rect">
                <a:avLst/>
              </a:prstGeom>
              <a:blipFill>
                <a:blip r:embed="rId2"/>
                <a:stretch>
                  <a:fillRect l="-1449" t="-6780" b="-18079"/>
                </a:stretch>
              </a:blipFill>
            </p:spPr>
            <p:txBody>
              <a:bodyPr/>
              <a:lstStyle/>
              <a:p>
                <a:r>
                  <a:rPr lang="en-US">
                    <a:noFill/>
                  </a:rPr>
                  <a:t> </a:t>
                </a:r>
              </a:p>
            </p:txBody>
          </p:sp>
        </mc:Fallback>
      </mc:AlternateContent>
    </p:spTree>
    <p:extLst>
      <p:ext uri="{BB962C8B-B14F-4D97-AF65-F5344CB8AC3E}">
        <p14:creationId xmlns:p14="http://schemas.microsoft.com/office/powerpoint/2010/main" val="27857689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1C08C-9764-468A-8673-1F4CC69B94E4}"/>
              </a:ext>
            </a:extLst>
          </p:cNvPr>
          <p:cNvSpPr>
            <a:spLocks noGrp="1"/>
          </p:cNvSpPr>
          <p:nvPr>
            <p:ph type="title"/>
          </p:nvPr>
        </p:nvSpPr>
        <p:spPr/>
        <p:txBody>
          <a:bodyPr>
            <a:normAutofit/>
          </a:bodyPr>
          <a:lstStyle/>
          <a:p>
            <a:r>
              <a:rPr lang="en-US" sz="3600" b="1" dirty="0" err="1">
                <a:effectLst/>
                <a:latin typeface="Garamond" panose="02020404030301010803" pitchFamily="18" charset="0"/>
                <a:ea typeface="Calibri" panose="020F0502020204030204" pitchFamily="34" charset="0"/>
                <a:cs typeface="Calibri" panose="020F0502020204030204" pitchFamily="34" charset="0"/>
              </a:rPr>
              <a:t>Pesaran</a:t>
            </a:r>
            <a:r>
              <a:rPr lang="en-US" sz="3600" b="1" dirty="0">
                <a:effectLst/>
                <a:latin typeface="Garamond" panose="02020404030301010803" pitchFamily="18" charset="0"/>
                <a:ea typeface="Calibri" panose="020F0502020204030204" pitchFamily="34" charset="0"/>
                <a:cs typeface="Calibri" panose="020F0502020204030204" pitchFamily="34" charset="0"/>
              </a:rPr>
              <a:t> </a:t>
            </a:r>
            <a:r>
              <a:rPr lang="en-US" sz="3600" b="1" dirty="0">
                <a:effectLst/>
                <a:latin typeface="Garamond" panose="02020404030301010803" pitchFamily="18" charset="0"/>
                <a:ea typeface="Times New Roman" panose="02020603050405020304" pitchFamily="18" charset="0"/>
                <a:cs typeface="Calibri" panose="020F0502020204030204" pitchFamily="34" charset="0"/>
              </a:rPr>
              <a:t>for Overall Regression</a:t>
            </a:r>
            <a:endParaRPr lang="en-US" sz="3600" dirty="0">
              <a:latin typeface="Garamond" panose="02020404030301010803" pitchFamily="18" charset="0"/>
            </a:endParaRPr>
          </a:p>
        </p:txBody>
      </p:sp>
      <p:graphicFrame>
        <p:nvGraphicFramePr>
          <p:cNvPr id="4" name="Content Placeholder 3">
            <a:extLst>
              <a:ext uri="{FF2B5EF4-FFF2-40B4-BE49-F238E27FC236}">
                <a16:creationId xmlns:a16="http://schemas.microsoft.com/office/drawing/2014/main" id="{AF642271-B159-410F-882A-0BD7BEFEB8B5}"/>
              </a:ext>
            </a:extLst>
          </p:cNvPr>
          <p:cNvGraphicFramePr>
            <a:graphicFrameLocks noGrp="1"/>
          </p:cNvGraphicFramePr>
          <p:nvPr>
            <p:ph idx="1"/>
            <p:extLst>
              <p:ext uri="{D42A27DB-BD31-4B8C-83A1-F6EECF244321}">
                <p14:modId xmlns:p14="http://schemas.microsoft.com/office/powerpoint/2010/main" val="236675200"/>
              </p:ext>
            </p:extLst>
          </p:nvPr>
        </p:nvGraphicFramePr>
        <p:xfrm>
          <a:off x="1443789" y="2502567"/>
          <a:ext cx="9336506" cy="2903621"/>
        </p:xfrm>
        <a:graphic>
          <a:graphicData uri="http://schemas.openxmlformats.org/drawingml/2006/table">
            <a:tbl>
              <a:tblPr firstRow="1" firstCol="1" bandRow="1">
                <a:tableStyleId>{5C22544A-7EE6-4342-B048-85BDC9FD1C3A}</a:tableStyleId>
              </a:tblPr>
              <a:tblGrid>
                <a:gridCol w="9336506">
                  <a:extLst>
                    <a:ext uri="{9D8B030D-6E8A-4147-A177-3AD203B41FA5}">
                      <a16:colId xmlns:a16="http://schemas.microsoft.com/office/drawing/2014/main" val="3049512918"/>
                    </a:ext>
                  </a:extLst>
                </a:gridCol>
              </a:tblGrid>
              <a:tr h="1422182">
                <a:tc>
                  <a:txBody>
                    <a:bodyPr/>
                    <a:lstStyle/>
                    <a:p>
                      <a:pPr marL="0" marR="0" algn="just">
                        <a:lnSpc>
                          <a:spcPct val="107000"/>
                        </a:lnSpc>
                        <a:spcBef>
                          <a:spcPts val="0"/>
                        </a:spcBef>
                        <a:spcAft>
                          <a:spcPts val="0"/>
                        </a:spcAft>
                      </a:pPr>
                      <a:r>
                        <a:rPr lang="en-US" sz="3600">
                          <a:effectLst/>
                        </a:rPr>
                        <a:t>“Pesaran's test of cross-sectional independence =    29.793, Pr = 0.0000</a:t>
                      </a:r>
                      <a:endParaRPr lang="en-US" sz="3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383968177"/>
                  </a:ext>
                </a:extLst>
              </a:tr>
              <a:tr h="1481439">
                <a:tc>
                  <a:txBody>
                    <a:bodyPr/>
                    <a:lstStyle/>
                    <a:p>
                      <a:pPr marL="0" marR="0" algn="just">
                        <a:lnSpc>
                          <a:spcPct val="107000"/>
                        </a:lnSpc>
                        <a:spcBef>
                          <a:spcPts val="0"/>
                        </a:spcBef>
                        <a:spcAft>
                          <a:spcPts val="0"/>
                        </a:spcAft>
                      </a:pPr>
                      <a:r>
                        <a:rPr lang="en-US" sz="3600" dirty="0">
                          <a:effectLst/>
                        </a:rPr>
                        <a:t>Average absolute value of the off-diagonal elements =     0.688”</a:t>
                      </a:r>
                      <a:endParaRPr lang="en-US" sz="3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4272802567"/>
                  </a:ext>
                </a:extLst>
              </a:tr>
            </a:tbl>
          </a:graphicData>
        </a:graphic>
      </p:graphicFrame>
    </p:spTree>
    <p:extLst>
      <p:ext uri="{BB962C8B-B14F-4D97-AF65-F5344CB8AC3E}">
        <p14:creationId xmlns:p14="http://schemas.microsoft.com/office/powerpoint/2010/main" val="14178677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789EB4-6FD8-4BBF-BAF3-5AF77B2B78DC}"/>
              </a:ext>
            </a:extLst>
          </p:cNvPr>
          <p:cNvSpPr>
            <a:spLocks noGrp="1"/>
          </p:cNvSpPr>
          <p:nvPr>
            <p:ph type="title"/>
          </p:nvPr>
        </p:nvSpPr>
        <p:spPr/>
        <p:txBody>
          <a:bodyPr>
            <a:normAutofit/>
          </a:bodyPr>
          <a:lstStyle/>
          <a:p>
            <a:r>
              <a:rPr lang="en-US" sz="3600" b="1" dirty="0">
                <a:solidFill>
                  <a:srgbClr val="000000"/>
                </a:solidFill>
                <a:effectLst/>
                <a:latin typeface="Garamond" panose="02020404030301010803" pitchFamily="18" charset="0"/>
                <a:ea typeface="Times New Roman" panose="02020603050405020304" pitchFamily="18" charset="0"/>
              </a:rPr>
              <a:t>Wooldridge test for autocorrelation in panel data</a:t>
            </a:r>
            <a:r>
              <a:rPr lang="en-US" sz="3600" b="1" dirty="0">
                <a:effectLst/>
                <a:latin typeface="Garamond" panose="02020404030301010803" pitchFamily="18" charset="0"/>
                <a:ea typeface="Calibri" panose="020F0502020204030204" pitchFamily="34" charset="0"/>
                <a:cs typeface="Times New Roman" panose="02020603050405020304" pitchFamily="18" charset="0"/>
              </a:rPr>
              <a:t> for Overall</a:t>
            </a:r>
            <a:endParaRPr lang="en-US" sz="3600" dirty="0">
              <a:latin typeface="Garamond" panose="02020404030301010803" pitchFamily="18" charset="0"/>
            </a:endParaRPr>
          </a:p>
        </p:txBody>
      </p:sp>
      <p:graphicFrame>
        <p:nvGraphicFramePr>
          <p:cNvPr id="4" name="Content Placeholder 3">
            <a:extLst>
              <a:ext uri="{FF2B5EF4-FFF2-40B4-BE49-F238E27FC236}">
                <a16:creationId xmlns:a16="http://schemas.microsoft.com/office/drawing/2014/main" id="{4AC838F1-F909-4C34-A6F6-A63781DB526F}"/>
              </a:ext>
            </a:extLst>
          </p:cNvPr>
          <p:cNvGraphicFramePr>
            <a:graphicFrameLocks noGrp="1"/>
          </p:cNvGraphicFramePr>
          <p:nvPr>
            <p:ph idx="1"/>
            <p:extLst>
              <p:ext uri="{D42A27DB-BD31-4B8C-83A1-F6EECF244321}">
                <p14:modId xmlns:p14="http://schemas.microsoft.com/office/powerpoint/2010/main" val="1195990859"/>
              </p:ext>
            </p:extLst>
          </p:nvPr>
        </p:nvGraphicFramePr>
        <p:xfrm>
          <a:off x="838200" y="2390274"/>
          <a:ext cx="10515600" cy="2244092"/>
        </p:xfrm>
        <a:graphic>
          <a:graphicData uri="http://schemas.openxmlformats.org/drawingml/2006/table">
            <a:tbl>
              <a:tblPr firstRow="1" firstCol="1" bandRow="1">
                <a:tableStyleId>{5C22544A-7EE6-4342-B048-85BDC9FD1C3A}</a:tableStyleId>
              </a:tblPr>
              <a:tblGrid>
                <a:gridCol w="10515600">
                  <a:extLst>
                    <a:ext uri="{9D8B030D-6E8A-4147-A177-3AD203B41FA5}">
                      <a16:colId xmlns:a16="http://schemas.microsoft.com/office/drawing/2014/main" val="825650332"/>
                    </a:ext>
                  </a:extLst>
                </a:gridCol>
              </a:tblGrid>
              <a:tr h="485976">
                <a:tc>
                  <a:txBody>
                    <a:bodyPr/>
                    <a:lstStyle/>
                    <a:p>
                      <a:pPr marL="0" marR="0" algn="ctr">
                        <a:lnSpc>
                          <a:spcPct val="107000"/>
                        </a:lnSpc>
                        <a:spcBef>
                          <a:spcPts val="0"/>
                        </a:spcBef>
                        <a:spcAft>
                          <a:spcPts val="0"/>
                        </a:spcAft>
                      </a:pPr>
                      <a:r>
                        <a:rPr lang="en-US" sz="3600">
                          <a:effectLst/>
                        </a:rPr>
                        <a:t>“Wooldridge test for autocorrelation in panel data</a:t>
                      </a:r>
                      <a:endParaRPr lang="en-US" sz="3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4763367"/>
                  </a:ext>
                </a:extLst>
              </a:tr>
              <a:tr h="506224">
                <a:tc>
                  <a:txBody>
                    <a:bodyPr/>
                    <a:lstStyle/>
                    <a:p>
                      <a:pPr marL="0" marR="0" algn="ctr">
                        <a:lnSpc>
                          <a:spcPct val="107000"/>
                        </a:lnSpc>
                        <a:spcBef>
                          <a:spcPts val="0"/>
                        </a:spcBef>
                        <a:spcAft>
                          <a:spcPts val="0"/>
                        </a:spcAft>
                      </a:pPr>
                      <a:r>
                        <a:rPr lang="en-US" sz="3600">
                          <a:effectLst/>
                        </a:rPr>
                        <a:t>H0: no first-order autocorrelation</a:t>
                      </a:r>
                      <a:endParaRPr lang="en-US" sz="3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169015879"/>
                  </a:ext>
                </a:extLst>
              </a:tr>
              <a:tr h="485976">
                <a:tc>
                  <a:txBody>
                    <a:bodyPr/>
                    <a:lstStyle/>
                    <a:p>
                      <a:pPr marL="0" marR="0" algn="ctr">
                        <a:lnSpc>
                          <a:spcPct val="107000"/>
                        </a:lnSpc>
                        <a:spcBef>
                          <a:spcPts val="0"/>
                        </a:spcBef>
                        <a:spcAft>
                          <a:spcPts val="0"/>
                        </a:spcAft>
                      </a:pPr>
                      <a:r>
                        <a:rPr lang="en-US" sz="3600">
                          <a:effectLst/>
                        </a:rPr>
                        <a:t>    F (1,49) =    304.448</a:t>
                      </a:r>
                      <a:endParaRPr lang="en-US" sz="3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817330300"/>
                  </a:ext>
                </a:extLst>
              </a:tr>
              <a:tr h="506224">
                <a:tc>
                  <a:txBody>
                    <a:bodyPr/>
                    <a:lstStyle/>
                    <a:p>
                      <a:pPr marL="0" marR="0" algn="ctr">
                        <a:lnSpc>
                          <a:spcPct val="107000"/>
                        </a:lnSpc>
                        <a:spcBef>
                          <a:spcPts val="0"/>
                        </a:spcBef>
                        <a:spcAft>
                          <a:spcPts val="0"/>
                        </a:spcAft>
                      </a:pPr>
                      <a:r>
                        <a:rPr lang="en-US" sz="3600" dirty="0">
                          <a:effectLst/>
                        </a:rPr>
                        <a:t>           Prob &gt; F =      0.0000”</a:t>
                      </a:r>
                      <a:endParaRPr lang="en-US" sz="3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771254736"/>
                  </a:ext>
                </a:extLst>
              </a:tr>
            </a:tbl>
          </a:graphicData>
        </a:graphic>
      </p:graphicFrame>
    </p:spTree>
    <p:extLst>
      <p:ext uri="{BB962C8B-B14F-4D97-AF65-F5344CB8AC3E}">
        <p14:creationId xmlns:p14="http://schemas.microsoft.com/office/powerpoint/2010/main" val="28799088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10BC61-D285-41CD-92B5-788EAB468A0B}"/>
              </a:ext>
            </a:extLst>
          </p:cNvPr>
          <p:cNvSpPr>
            <a:spLocks noGrp="1"/>
          </p:cNvSpPr>
          <p:nvPr>
            <p:ph type="title"/>
          </p:nvPr>
        </p:nvSpPr>
        <p:spPr/>
        <p:txBody>
          <a:bodyPr>
            <a:normAutofit/>
          </a:bodyPr>
          <a:lstStyle/>
          <a:p>
            <a:r>
              <a:rPr lang="en-US" sz="3600" b="1" dirty="0">
                <a:latin typeface="Garamond" panose="02020404030301010803" pitchFamily="18" charset="0"/>
              </a:rPr>
              <a:t>Lower Income Countries Hausman FE</a:t>
            </a:r>
          </a:p>
        </p:txBody>
      </p:sp>
      <p:graphicFrame>
        <p:nvGraphicFramePr>
          <p:cNvPr id="4" name="Content Placeholder 3">
            <a:extLst>
              <a:ext uri="{FF2B5EF4-FFF2-40B4-BE49-F238E27FC236}">
                <a16:creationId xmlns:a16="http://schemas.microsoft.com/office/drawing/2014/main" id="{0D0CA83F-5512-4A02-9C78-12F509E66989}"/>
              </a:ext>
            </a:extLst>
          </p:cNvPr>
          <p:cNvGraphicFramePr>
            <a:graphicFrameLocks noGrp="1"/>
          </p:cNvGraphicFramePr>
          <p:nvPr>
            <p:ph idx="1"/>
            <p:extLst>
              <p:ext uri="{D42A27DB-BD31-4B8C-83A1-F6EECF244321}">
                <p14:modId xmlns:p14="http://schemas.microsoft.com/office/powerpoint/2010/main" val="2772209684"/>
              </p:ext>
            </p:extLst>
          </p:nvPr>
        </p:nvGraphicFramePr>
        <p:xfrm>
          <a:off x="838200" y="1989221"/>
          <a:ext cx="10515600" cy="4010526"/>
        </p:xfrm>
        <a:graphic>
          <a:graphicData uri="http://schemas.openxmlformats.org/drawingml/2006/table">
            <a:tbl>
              <a:tblPr firstRow="1" firstCol="1" bandRow="1">
                <a:tableStyleId>{5C22544A-7EE6-4342-B048-85BDC9FD1C3A}</a:tableStyleId>
              </a:tblPr>
              <a:tblGrid>
                <a:gridCol w="5257800">
                  <a:extLst>
                    <a:ext uri="{9D8B030D-6E8A-4147-A177-3AD203B41FA5}">
                      <a16:colId xmlns:a16="http://schemas.microsoft.com/office/drawing/2014/main" val="2218342902"/>
                    </a:ext>
                  </a:extLst>
                </a:gridCol>
                <a:gridCol w="5257800">
                  <a:extLst>
                    <a:ext uri="{9D8B030D-6E8A-4147-A177-3AD203B41FA5}">
                      <a16:colId xmlns:a16="http://schemas.microsoft.com/office/drawing/2014/main" val="3659750976"/>
                    </a:ext>
                  </a:extLst>
                </a:gridCol>
              </a:tblGrid>
              <a:tr h="687519">
                <a:tc gridSpan="2">
                  <a:txBody>
                    <a:bodyPr/>
                    <a:lstStyle/>
                    <a:p>
                      <a:pPr marL="0" marR="0" algn="just">
                        <a:lnSpc>
                          <a:spcPct val="107000"/>
                        </a:lnSpc>
                        <a:spcBef>
                          <a:spcPts val="0"/>
                        </a:spcBef>
                        <a:spcAft>
                          <a:spcPts val="0"/>
                        </a:spcAft>
                      </a:pPr>
                      <a:r>
                        <a:rPr lang="en-US" sz="3600">
                          <a:effectLst/>
                        </a:rPr>
                        <a:t>“Hausman (1978) specification test</a:t>
                      </a:r>
                      <a:endParaRPr lang="en-US" sz="3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hMerge="1">
                  <a:txBody>
                    <a:bodyPr/>
                    <a:lstStyle/>
                    <a:p>
                      <a:endParaRPr lang="en-US"/>
                    </a:p>
                  </a:txBody>
                  <a:tcPr/>
                </a:tc>
                <a:extLst>
                  <a:ext uri="{0D108BD9-81ED-4DB2-BD59-A6C34878D82A}">
                    <a16:rowId xmlns:a16="http://schemas.microsoft.com/office/drawing/2014/main" val="2156136022"/>
                  </a:ext>
                </a:extLst>
              </a:tr>
              <a:tr h="687519">
                <a:tc>
                  <a:txBody>
                    <a:bodyPr/>
                    <a:lstStyle/>
                    <a:p>
                      <a:pPr marL="0" marR="0" algn="just">
                        <a:lnSpc>
                          <a:spcPct val="107000"/>
                        </a:lnSpc>
                        <a:spcBef>
                          <a:spcPts val="0"/>
                        </a:spcBef>
                        <a:spcAft>
                          <a:spcPts val="0"/>
                        </a:spcAft>
                      </a:pPr>
                      <a:r>
                        <a:rPr lang="en-US" sz="3600">
                          <a:effectLst/>
                        </a:rPr>
                        <a:t>  </a:t>
                      </a:r>
                      <a:endParaRPr lang="en-US" sz="3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07000"/>
                        </a:lnSpc>
                        <a:spcBef>
                          <a:spcPts val="0"/>
                        </a:spcBef>
                        <a:spcAft>
                          <a:spcPts val="0"/>
                        </a:spcAft>
                      </a:pPr>
                      <a:r>
                        <a:rPr lang="en-US" sz="3600">
                          <a:effectLst/>
                        </a:rPr>
                        <a:t>  Coef.</a:t>
                      </a:r>
                      <a:endParaRPr lang="en-US" sz="3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561446124"/>
                  </a:ext>
                </a:extLst>
              </a:tr>
              <a:tr h="1919323">
                <a:tc>
                  <a:txBody>
                    <a:bodyPr/>
                    <a:lstStyle/>
                    <a:p>
                      <a:pPr marL="0" marR="0" algn="just">
                        <a:lnSpc>
                          <a:spcPct val="107000"/>
                        </a:lnSpc>
                        <a:spcBef>
                          <a:spcPts val="0"/>
                        </a:spcBef>
                        <a:spcAft>
                          <a:spcPts val="0"/>
                        </a:spcAft>
                      </a:pPr>
                      <a:r>
                        <a:rPr lang="en-US" sz="3600">
                          <a:effectLst/>
                        </a:rPr>
                        <a:t> Chi-square test value</a:t>
                      </a:r>
                      <a:endParaRPr lang="en-US" sz="3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07000"/>
                        </a:lnSpc>
                        <a:spcBef>
                          <a:spcPts val="0"/>
                        </a:spcBef>
                        <a:spcAft>
                          <a:spcPts val="0"/>
                        </a:spcAft>
                      </a:pPr>
                      <a:r>
                        <a:rPr lang="en-US" sz="3600">
                          <a:effectLst/>
                        </a:rPr>
                        <a:t>73.127</a:t>
                      </a:r>
                      <a:endParaRPr lang="en-US" sz="3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374534839"/>
                  </a:ext>
                </a:extLst>
              </a:tr>
              <a:tr h="716165">
                <a:tc>
                  <a:txBody>
                    <a:bodyPr/>
                    <a:lstStyle/>
                    <a:p>
                      <a:pPr marL="0" marR="0" algn="just">
                        <a:lnSpc>
                          <a:spcPct val="107000"/>
                        </a:lnSpc>
                        <a:spcBef>
                          <a:spcPts val="0"/>
                        </a:spcBef>
                        <a:spcAft>
                          <a:spcPts val="0"/>
                        </a:spcAft>
                      </a:pPr>
                      <a:r>
                        <a:rPr lang="en-US" sz="3600">
                          <a:effectLst/>
                        </a:rPr>
                        <a:t> P-value</a:t>
                      </a:r>
                      <a:endParaRPr lang="en-US" sz="3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07000"/>
                        </a:lnSpc>
                        <a:spcBef>
                          <a:spcPts val="0"/>
                        </a:spcBef>
                        <a:spcAft>
                          <a:spcPts val="0"/>
                        </a:spcAft>
                      </a:pPr>
                      <a:r>
                        <a:rPr lang="en-US" sz="3600" dirty="0">
                          <a:effectLst/>
                        </a:rPr>
                        <a:t>0”</a:t>
                      </a:r>
                      <a:endParaRPr lang="en-US" sz="3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046761397"/>
                  </a:ext>
                </a:extLst>
              </a:tr>
            </a:tbl>
          </a:graphicData>
        </a:graphic>
      </p:graphicFrame>
    </p:spTree>
    <p:extLst>
      <p:ext uri="{BB962C8B-B14F-4D97-AF65-F5344CB8AC3E}">
        <p14:creationId xmlns:p14="http://schemas.microsoft.com/office/powerpoint/2010/main" val="20141841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10BC61-D285-41CD-92B5-788EAB468A0B}"/>
              </a:ext>
            </a:extLst>
          </p:cNvPr>
          <p:cNvSpPr>
            <a:spLocks noGrp="1"/>
          </p:cNvSpPr>
          <p:nvPr>
            <p:ph type="title"/>
          </p:nvPr>
        </p:nvSpPr>
        <p:spPr>
          <a:xfrm>
            <a:off x="449179" y="365125"/>
            <a:ext cx="11341768" cy="821991"/>
          </a:xfrm>
        </p:spPr>
        <p:txBody>
          <a:bodyPr>
            <a:normAutofit/>
          </a:bodyPr>
          <a:lstStyle/>
          <a:p>
            <a:r>
              <a:rPr lang="en-US" sz="3600" b="1" dirty="0">
                <a:effectLst/>
                <a:latin typeface="Garamond" panose="02020404030301010803" pitchFamily="18" charset="0"/>
                <a:ea typeface="Calibri" panose="020F0502020204030204" pitchFamily="34" charset="0"/>
                <a:cs typeface="Times New Roman" panose="02020603050405020304" pitchFamily="18" charset="0"/>
              </a:rPr>
              <a:t>Time Interval for Lower Income Countries</a:t>
            </a:r>
            <a:endParaRPr lang="en-US" sz="3600" b="1" dirty="0">
              <a:latin typeface="Garamond" panose="02020404030301010803" pitchFamily="18" charset="0"/>
            </a:endParaRPr>
          </a:p>
        </p:txBody>
      </p:sp>
      <p:graphicFrame>
        <p:nvGraphicFramePr>
          <p:cNvPr id="4" name="Content Placeholder 3">
            <a:extLst>
              <a:ext uri="{FF2B5EF4-FFF2-40B4-BE49-F238E27FC236}">
                <a16:creationId xmlns:a16="http://schemas.microsoft.com/office/drawing/2014/main" id="{51A130FE-4DE5-4C37-86D9-95F3F807AA57}"/>
              </a:ext>
            </a:extLst>
          </p:cNvPr>
          <p:cNvGraphicFramePr>
            <a:graphicFrameLocks noGrp="1"/>
          </p:cNvGraphicFramePr>
          <p:nvPr>
            <p:ph idx="1"/>
            <p:extLst>
              <p:ext uri="{D42A27DB-BD31-4B8C-83A1-F6EECF244321}">
                <p14:modId xmlns:p14="http://schemas.microsoft.com/office/powerpoint/2010/main" val="3242784379"/>
              </p:ext>
            </p:extLst>
          </p:nvPr>
        </p:nvGraphicFramePr>
        <p:xfrm>
          <a:off x="449179" y="1187116"/>
          <a:ext cx="11341768" cy="5486392"/>
        </p:xfrm>
        <a:graphic>
          <a:graphicData uri="http://schemas.openxmlformats.org/drawingml/2006/table">
            <a:tbl>
              <a:tblPr firstRow="1" firstCol="1" bandRow="1">
                <a:tableStyleId>{5C22544A-7EE6-4342-B048-85BDC9FD1C3A}</a:tableStyleId>
              </a:tblPr>
              <a:tblGrid>
                <a:gridCol w="11341768">
                  <a:extLst>
                    <a:ext uri="{9D8B030D-6E8A-4147-A177-3AD203B41FA5}">
                      <a16:colId xmlns:a16="http://schemas.microsoft.com/office/drawing/2014/main" val="3769999118"/>
                    </a:ext>
                  </a:extLst>
                </a:gridCol>
              </a:tblGrid>
              <a:tr h="219822">
                <a:tc>
                  <a:txBody>
                    <a:bodyPr/>
                    <a:lstStyle/>
                    <a:p>
                      <a:pPr marL="0" marR="0" algn="ctr">
                        <a:lnSpc>
                          <a:spcPct val="107000"/>
                        </a:lnSpc>
                        <a:spcBef>
                          <a:spcPts val="0"/>
                        </a:spcBef>
                        <a:spcAft>
                          <a:spcPts val="0"/>
                        </a:spcAft>
                      </a:pPr>
                      <a:r>
                        <a:rPr lang="en-US" sz="1400">
                          <a:effectLst/>
                        </a:rPr>
                        <a:t>“(1)  2003.Time = 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5379" marR="65379" marT="0" marB="0"/>
                </a:tc>
                <a:extLst>
                  <a:ext uri="{0D108BD9-81ED-4DB2-BD59-A6C34878D82A}">
                    <a16:rowId xmlns:a16="http://schemas.microsoft.com/office/drawing/2014/main" val="4058169750"/>
                  </a:ext>
                </a:extLst>
              </a:tr>
              <a:tr h="228981">
                <a:tc>
                  <a:txBody>
                    <a:bodyPr/>
                    <a:lstStyle/>
                    <a:p>
                      <a:pPr marL="0" marR="0" algn="ctr">
                        <a:lnSpc>
                          <a:spcPct val="107000"/>
                        </a:lnSpc>
                        <a:spcBef>
                          <a:spcPts val="0"/>
                        </a:spcBef>
                        <a:spcAft>
                          <a:spcPts val="0"/>
                        </a:spcAft>
                      </a:pPr>
                      <a:r>
                        <a:rPr lang="en-US" sz="1400">
                          <a:effectLst/>
                        </a:rPr>
                        <a:t>(2)  2004.Time = 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5379" marR="65379" marT="0" marB="0"/>
                </a:tc>
                <a:extLst>
                  <a:ext uri="{0D108BD9-81ED-4DB2-BD59-A6C34878D82A}">
                    <a16:rowId xmlns:a16="http://schemas.microsoft.com/office/drawing/2014/main" val="648786881"/>
                  </a:ext>
                </a:extLst>
              </a:tr>
              <a:tr h="219822">
                <a:tc>
                  <a:txBody>
                    <a:bodyPr/>
                    <a:lstStyle/>
                    <a:p>
                      <a:pPr marL="0" marR="0" algn="ctr">
                        <a:lnSpc>
                          <a:spcPct val="107000"/>
                        </a:lnSpc>
                        <a:spcBef>
                          <a:spcPts val="0"/>
                        </a:spcBef>
                        <a:spcAft>
                          <a:spcPts val="0"/>
                        </a:spcAft>
                      </a:pPr>
                      <a:r>
                        <a:rPr lang="en-US" sz="1400">
                          <a:effectLst/>
                        </a:rPr>
                        <a:t>(3)  2005.Time = 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5379" marR="65379" marT="0" marB="0"/>
                </a:tc>
                <a:extLst>
                  <a:ext uri="{0D108BD9-81ED-4DB2-BD59-A6C34878D82A}">
                    <a16:rowId xmlns:a16="http://schemas.microsoft.com/office/drawing/2014/main" val="4189098452"/>
                  </a:ext>
                </a:extLst>
              </a:tr>
              <a:tr h="228981">
                <a:tc>
                  <a:txBody>
                    <a:bodyPr/>
                    <a:lstStyle/>
                    <a:p>
                      <a:pPr marL="0" marR="0" algn="ctr">
                        <a:lnSpc>
                          <a:spcPct val="107000"/>
                        </a:lnSpc>
                        <a:spcBef>
                          <a:spcPts val="0"/>
                        </a:spcBef>
                        <a:spcAft>
                          <a:spcPts val="0"/>
                        </a:spcAft>
                      </a:pPr>
                      <a:r>
                        <a:rPr lang="en-US" sz="1400">
                          <a:effectLst/>
                        </a:rPr>
                        <a:t>(4)  2006.Time = 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5379" marR="65379" marT="0" marB="0"/>
                </a:tc>
                <a:extLst>
                  <a:ext uri="{0D108BD9-81ED-4DB2-BD59-A6C34878D82A}">
                    <a16:rowId xmlns:a16="http://schemas.microsoft.com/office/drawing/2014/main" val="2955379631"/>
                  </a:ext>
                </a:extLst>
              </a:tr>
              <a:tr h="219822">
                <a:tc>
                  <a:txBody>
                    <a:bodyPr/>
                    <a:lstStyle/>
                    <a:p>
                      <a:pPr marL="0" marR="0" algn="ctr">
                        <a:lnSpc>
                          <a:spcPct val="107000"/>
                        </a:lnSpc>
                        <a:spcBef>
                          <a:spcPts val="0"/>
                        </a:spcBef>
                        <a:spcAft>
                          <a:spcPts val="0"/>
                        </a:spcAft>
                      </a:pPr>
                      <a:r>
                        <a:rPr lang="en-US" sz="1400">
                          <a:effectLst/>
                        </a:rPr>
                        <a:t>(5)  2007.Time = 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5379" marR="65379" marT="0" marB="0"/>
                </a:tc>
                <a:extLst>
                  <a:ext uri="{0D108BD9-81ED-4DB2-BD59-A6C34878D82A}">
                    <a16:rowId xmlns:a16="http://schemas.microsoft.com/office/drawing/2014/main" val="11970081"/>
                  </a:ext>
                </a:extLst>
              </a:tr>
              <a:tr h="228981">
                <a:tc>
                  <a:txBody>
                    <a:bodyPr/>
                    <a:lstStyle/>
                    <a:p>
                      <a:pPr marL="0" marR="0" algn="ctr">
                        <a:lnSpc>
                          <a:spcPct val="107000"/>
                        </a:lnSpc>
                        <a:spcBef>
                          <a:spcPts val="0"/>
                        </a:spcBef>
                        <a:spcAft>
                          <a:spcPts val="0"/>
                        </a:spcAft>
                      </a:pPr>
                      <a:r>
                        <a:rPr lang="en-US" sz="1400">
                          <a:effectLst/>
                        </a:rPr>
                        <a:t>(6)  2008.Time = 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5379" marR="65379" marT="0" marB="0"/>
                </a:tc>
                <a:extLst>
                  <a:ext uri="{0D108BD9-81ED-4DB2-BD59-A6C34878D82A}">
                    <a16:rowId xmlns:a16="http://schemas.microsoft.com/office/drawing/2014/main" val="2482378711"/>
                  </a:ext>
                </a:extLst>
              </a:tr>
              <a:tr h="219822">
                <a:tc>
                  <a:txBody>
                    <a:bodyPr/>
                    <a:lstStyle/>
                    <a:p>
                      <a:pPr marL="0" marR="0" algn="ctr">
                        <a:lnSpc>
                          <a:spcPct val="107000"/>
                        </a:lnSpc>
                        <a:spcBef>
                          <a:spcPts val="0"/>
                        </a:spcBef>
                        <a:spcAft>
                          <a:spcPts val="0"/>
                        </a:spcAft>
                      </a:pPr>
                      <a:r>
                        <a:rPr lang="en-US" sz="1400">
                          <a:effectLst/>
                        </a:rPr>
                        <a:t>(7)  2009.Time = 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5379" marR="65379" marT="0" marB="0"/>
                </a:tc>
                <a:extLst>
                  <a:ext uri="{0D108BD9-81ED-4DB2-BD59-A6C34878D82A}">
                    <a16:rowId xmlns:a16="http://schemas.microsoft.com/office/drawing/2014/main" val="2104119957"/>
                  </a:ext>
                </a:extLst>
              </a:tr>
              <a:tr h="228981">
                <a:tc>
                  <a:txBody>
                    <a:bodyPr/>
                    <a:lstStyle/>
                    <a:p>
                      <a:pPr marL="0" marR="0" algn="ctr">
                        <a:lnSpc>
                          <a:spcPct val="107000"/>
                        </a:lnSpc>
                        <a:spcBef>
                          <a:spcPts val="0"/>
                        </a:spcBef>
                        <a:spcAft>
                          <a:spcPts val="0"/>
                        </a:spcAft>
                      </a:pPr>
                      <a:r>
                        <a:rPr lang="en-US" sz="1400">
                          <a:effectLst/>
                        </a:rPr>
                        <a:t>(8)  2010.Time = 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5379" marR="65379" marT="0" marB="0"/>
                </a:tc>
                <a:extLst>
                  <a:ext uri="{0D108BD9-81ED-4DB2-BD59-A6C34878D82A}">
                    <a16:rowId xmlns:a16="http://schemas.microsoft.com/office/drawing/2014/main" val="1428392708"/>
                  </a:ext>
                </a:extLst>
              </a:tr>
              <a:tr h="219822">
                <a:tc>
                  <a:txBody>
                    <a:bodyPr/>
                    <a:lstStyle/>
                    <a:p>
                      <a:pPr marL="0" marR="0" algn="ctr">
                        <a:lnSpc>
                          <a:spcPct val="107000"/>
                        </a:lnSpc>
                        <a:spcBef>
                          <a:spcPts val="0"/>
                        </a:spcBef>
                        <a:spcAft>
                          <a:spcPts val="0"/>
                        </a:spcAft>
                      </a:pPr>
                      <a:r>
                        <a:rPr lang="en-US" sz="1400">
                          <a:effectLst/>
                        </a:rPr>
                        <a:t>(9)  2011.Time = 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5379" marR="65379" marT="0" marB="0"/>
                </a:tc>
                <a:extLst>
                  <a:ext uri="{0D108BD9-81ED-4DB2-BD59-A6C34878D82A}">
                    <a16:rowId xmlns:a16="http://schemas.microsoft.com/office/drawing/2014/main" val="2068154234"/>
                  </a:ext>
                </a:extLst>
              </a:tr>
              <a:tr h="228981">
                <a:tc>
                  <a:txBody>
                    <a:bodyPr/>
                    <a:lstStyle/>
                    <a:p>
                      <a:pPr marL="0" marR="0" algn="ctr">
                        <a:lnSpc>
                          <a:spcPct val="107000"/>
                        </a:lnSpc>
                        <a:spcBef>
                          <a:spcPts val="0"/>
                        </a:spcBef>
                        <a:spcAft>
                          <a:spcPts val="0"/>
                        </a:spcAft>
                      </a:pPr>
                      <a:r>
                        <a:rPr lang="en-US" sz="1400">
                          <a:effectLst/>
                        </a:rPr>
                        <a:t>(10)  2012.Time = 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5379" marR="65379" marT="0" marB="0"/>
                </a:tc>
                <a:extLst>
                  <a:ext uri="{0D108BD9-81ED-4DB2-BD59-A6C34878D82A}">
                    <a16:rowId xmlns:a16="http://schemas.microsoft.com/office/drawing/2014/main" val="4228163140"/>
                  </a:ext>
                </a:extLst>
              </a:tr>
              <a:tr h="228981">
                <a:tc>
                  <a:txBody>
                    <a:bodyPr/>
                    <a:lstStyle/>
                    <a:p>
                      <a:pPr marL="0" marR="0" algn="ctr">
                        <a:lnSpc>
                          <a:spcPct val="107000"/>
                        </a:lnSpc>
                        <a:spcBef>
                          <a:spcPts val="0"/>
                        </a:spcBef>
                        <a:spcAft>
                          <a:spcPts val="0"/>
                        </a:spcAft>
                      </a:pPr>
                      <a:r>
                        <a:rPr lang="en-US" sz="1400">
                          <a:effectLst/>
                        </a:rPr>
                        <a:t>(11)  2013.Time = 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5379" marR="65379" marT="0" marB="0"/>
                </a:tc>
                <a:extLst>
                  <a:ext uri="{0D108BD9-81ED-4DB2-BD59-A6C34878D82A}">
                    <a16:rowId xmlns:a16="http://schemas.microsoft.com/office/drawing/2014/main" val="4166668876"/>
                  </a:ext>
                </a:extLst>
              </a:tr>
              <a:tr h="219822">
                <a:tc>
                  <a:txBody>
                    <a:bodyPr/>
                    <a:lstStyle/>
                    <a:p>
                      <a:pPr marL="0" marR="0" algn="ctr">
                        <a:lnSpc>
                          <a:spcPct val="107000"/>
                        </a:lnSpc>
                        <a:spcBef>
                          <a:spcPts val="0"/>
                        </a:spcBef>
                        <a:spcAft>
                          <a:spcPts val="0"/>
                        </a:spcAft>
                      </a:pPr>
                      <a:r>
                        <a:rPr lang="en-US" sz="1400">
                          <a:effectLst/>
                        </a:rPr>
                        <a:t>(12)  2014.Time = 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5379" marR="65379" marT="0" marB="0"/>
                </a:tc>
                <a:extLst>
                  <a:ext uri="{0D108BD9-81ED-4DB2-BD59-A6C34878D82A}">
                    <a16:rowId xmlns:a16="http://schemas.microsoft.com/office/drawing/2014/main" val="551861519"/>
                  </a:ext>
                </a:extLst>
              </a:tr>
              <a:tr h="219822">
                <a:tc>
                  <a:txBody>
                    <a:bodyPr/>
                    <a:lstStyle/>
                    <a:p>
                      <a:pPr marL="0" marR="0" algn="ctr">
                        <a:lnSpc>
                          <a:spcPct val="107000"/>
                        </a:lnSpc>
                        <a:spcBef>
                          <a:spcPts val="0"/>
                        </a:spcBef>
                        <a:spcAft>
                          <a:spcPts val="0"/>
                        </a:spcAft>
                      </a:pPr>
                      <a:r>
                        <a:rPr lang="en-US" sz="1400">
                          <a:effectLst/>
                        </a:rPr>
                        <a:t>(13)  2015.Time = 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5379" marR="65379" marT="0" marB="0"/>
                </a:tc>
                <a:extLst>
                  <a:ext uri="{0D108BD9-81ED-4DB2-BD59-A6C34878D82A}">
                    <a16:rowId xmlns:a16="http://schemas.microsoft.com/office/drawing/2014/main" val="363339222"/>
                  </a:ext>
                </a:extLst>
              </a:tr>
              <a:tr h="613672">
                <a:tc>
                  <a:txBody>
                    <a:bodyPr/>
                    <a:lstStyle/>
                    <a:p>
                      <a:pPr marL="0" marR="0" algn="ctr">
                        <a:lnSpc>
                          <a:spcPct val="107000"/>
                        </a:lnSpc>
                        <a:spcBef>
                          <a:spcPts val="0"/>
                        </a:spcBef>
                        <a:spcAft>
                          <a:spcPts val="0"/>
                        </a:spcAft>
                      </a:pPr>
                      <a:r>
                        <a:rPr lang="en-US" sz="1400">
                          <a:effectLst/>
                        </a:rPr>
                        <a:t>(14)  2016.Time = 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5379" marR="65379" marT="0" marB="0"/>
                </a:tc>
                <a:extLst>
                  <a:ext uri="{0D108BD9-81ED-4DB2-BD59-A6C34878D82A}">
                    <a16:rowId xmlns:a16="http://schemas.microsoft.com/office/drawing/2014/main" val="2270345255"/>
                  </a:ext>
                </a:extLst>
              </a:tr>
              <a:tr h="228981">
                <a:tc>
                  <a:txBody>
                    <a:bodyPr/>
                    <a:lstStyle/>
                    <a:p>
                      <a:pPr marL="0" marR="0" algn="ctr">
                        <a:lnSpc>
                          <a:spcPct val="107000"/>
                        </a:lnSpc>
                        <a:spcBef>
                          <a:spcPts val="0"/>
                        </a:spcBef>
                        <a:spcAft>
                          <a:spcPts val="0"/>
                        </a:spcAft>
                      </a:pPr>
                      <a:r>
                        <a:rPr lang="en-US" sz="1400">
                          <a:effectLst/>
                        </a:rPr>
                        <a:t>(15)  2017.Time = 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5379" marR="65379" marT="0" marB="0"/>
                </a:tc>
                <a:extLst>
                  <a:ext uri="{0D108BD9-81ED-4DB2-BD59-A6C34878D82A}">
                    <a16:rowId xmlns:a16="http://schemas.microsoft.com/office/drawing/2014/main" val="240157600"/>
                  </a:ext>
                </a:extLst>
              </a:tr>
              <a:tr h="228981">
                <a:tc>
                  <a:txBody>
                    <a:bodyPr/>
                    <a:lstStyle/>
                    <a:p>
                      <a:pPr marL="0" marR="0" algn="ctr">
                        <a:lnSpc>
                          <a:spcPct val="107000"/>
                        </a:lnSpc>
                        <a:spcBef>
                          <a:spcPts val="0"/>
                        </a:spcBef>
                        <a:spcAft>
                          <a:spcPts val="0"/>
                        </a:spcAft>
                      </a:pPr>
                      <a:r>
                        <a:rPr lang="en-US" sz="1400">
                          <a:effectLst/>
                        </a:rPr>
                        <a:t>(16)  2018.Time = 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5379" marR="65379" marT="0" marB="0"/>
                </a:tc>
                <a:extLst>
                  <a:ext uri="{0D108BD9-81ED-4DB2-BD59-A6C34878D82A}">
                    <a16:rowId xmlns:a16="http://schemas.microsoft.com/office/drawing/2014/main" val="3649712413"/>
                  </a:ext>
                </a:extLst>
              </a:tr>
              <a:tr h="219822">
                <a:tc>
                  <a:txBody>
                    <a:bodyPr/>
                    <a:lstStyle/>
                    <a:p>
                      <a:pPr marL="0" marR="0" algn="ctr">
                        <a:lnSpc>
                          <a:spcPct val="107000"/>
                        </a:lnSpc>
                        <a:spcBef>
                          <a:spcPts val="0"/>
                        </a:spcBef>
                        <a:spcAft>
                          <a:spcPts val="0"/>
                        </a:spcAft>
                      </a:pPr>
                      <a:r>
                        <a:rPr lang="en-US" sz="1400">
                          <a:effectLst/>
                        </a:rPr>
                        <a:t>(17)  2019.Time = 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5379" marR="65379" marT="0" marB="0"/>
                </a:tc>
                <a:extLst>
                  <a:ext uri="{0D108BD9-81ED-4DB2-BD59-A6C34878D82A}">
                    <a16:rowId xmlns:a16="http://schemas.microsoft.com/office/drawing/2014/main" val="3334560779"/>
                  </a:ext>
                </a:extLst>
              </a:tr>
              <a:tr h="219822">
                <a:tc>
                  <a:txBody>
                    <a:bodyPr/>
                    <a:lstStyle/>
                    <a:p>
                      <a:pPr marL="0" marR="0" algn="ctr">
                        <a:lnSpc>
                          <a:spcPct val="107000"/>
                        </a:lnSpc>
                        <a:spcBef>
                          <a:spcPts val="0"/>
                        </a:spcBef>
                        <a:spcAft>
                          <a:spcPts val="0"/>
                        </a:spcAft>
                      </a:pPr>
                      <a:r>
                        <a:rPr lang="en-US" sz="1400">
                          <a:effectLst/>
                        </a:rPr>
                        <a:t>(18)  2020.Time = 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5379" marR="65379" marT="0" marB="0"/>
                </a:tc>
                <a:extLst>
                  <a:ext uri="{0D108BD9-81ED-4DB2-BD59-A6C34878D82A}">
                    <a16:rowId xmlns:a16="http://schemas.microsoft.com/office/drawing/2014/main" val="243064502"/>
                  </a:ext>
                </a:extLst>
              </a:tr>
              <a:tr h="604512">
                <a:tc>
                  <a:txBody>
                    <a:bodyPr/>
                    <a:lstStyle/>
                    <a:p>
                      <a:pPr marL="0" marR="0" algn="ctr">
                        <a:lnSpc>
                          <a:spcPct val="107000"/>
                        </a:lnSpc>
                        <a:spcBef>
                          <a:spcPts val="0"/>
                        </a:spcBef>
                        <a:spcAft>
                          <a:spcPts val="0"/>
                        </a:spcAft>
                      </a:pPr>
                      <a:r>
                        <a:rPr lang="en-US" sz="1400">
                          <a:effectLst/>
                        </a:rPr>
                        <a:t>(19)  2021.Time = 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5379" marR="65379" marT="0" marB="0"/>
                </a:tc>
                <a:extLst>
                  <a:ext uri="{0D108BD9-81ED-4DB2-BD59-A6C34878D82A}">
                    <a16:rowId xmlns:a16="http://schemas.microsoft.com/office/drawing/2014/main" val="1334248797"/>
                  </a:ext>
                </a:extLst>
              </a:tr>
              <a:tr h="228981">
                <a:tc>
                  <a:txBody>
                    <a:bodyPr/>
                    <a:lstStyle/>
                    <a:p>
                      <a:pPr marL="0" marR="0" algn="ctr">
                        <a:lnSpc>
                          <a:spcPct val="107000"/>
                        </a:lnSpc>
                        <a:spcBef>
                          <a:spcPts val="0"/>
                        </a:spcBef>
                        <a:spcAft>
                          <a:spcPts val="0"/>
                        </a:spcAft>
                      </a:pPr>
                      <a:r>
                        <a:rPr lang="en-US" sz="1400">
                          <a:effectLst/>
                        </a:rPr>
                        <a:t>F (19,766) = 9.24</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5379" marR="65379" marT="0" marB="0"/>
                </a:tc>
                <a:extLst>
                  <a:ext uri="{0D108BD9-81ED-4DB2-BD59-A6C34878D82A}">
                    <a16:rowId xmlns:a16="http://schemas.microsoft.com/office/drawing/2014/main" val="4006453940"/>
                  </a:ext>
                </a:extLst>
              </a:tr>
              <a:tr h="228981">
                <a:tc>
                  <a:txBody>
                    <a:bodyPr/>
                    <a:lstStyle/>
                    <a:p>
                      <a:pPr marL="0" marR="0" algn="ctr">
                        <a:lnSpc>
                          <a:spcPct val="107000"/>
                        </a:lnSpc>
                        <a:spcBef>
                          <a:spcPts val="0"/>
                        </a:spcBef>
                        <a:spcAft>
                          <a:spcPts val="0"/>
                        </a:spcAft>
                      </a:pPr>
                      <a:r>
                        <a:rPr lang="en-US" sz="1400" dirty="0">
                          <a:effectLst/>
                        </a:rPr>
                        <a:t>Prob &gt; F =    0.0000”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5379" marR="65379" marT="0" marB="0"/>
                </a:tc>
                <a:extLst>
                  <a:ext uri="{0D108BD9-81ED-4DB2-BD59-A6C34878D82A}">
                    <a16:rowId xmlns:a16="http://schemas.microsoft.com/office/drawing/2014/main" val="2462170645"/>
                  </a:ext>
                </a:extLst>
              </a:tr>
            </a:tbl>
          </a:graphicData>
        </a:graphic>
      </p:graphicFrame>
    </p:spTree>
    <p:extLst>
      <p:ext uri="{BB962C8B-B14F-4D97-AF65-F5344CB8AC3E}">
        <p14:creationId xmlns:p14="http://schemas.microsoft.com/office/powerpoint/2010/main" val="27327697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10BC61-D285-41CD-92B5-788EAB468A0B}"/>
              </a:ext>
            </a:extLst>
          </p:cNvPr>
          <p:cNvSpPr>
            <a:spLocks noGrp="1"/>
          </p:cNvSpPr>
          <p:nvPr>
            <p:ph type="title"/>
          </p:nvPr>
        </p:nvSpPr>
        <p:spPr/>
        <p:txBody>
          <a:bodyPr>
            <a:normAutofit/>
          </a:bodyPr>
          <a:lstStyle/>
          <a:p>
            <a:r>
              <a:rPr lang="en-US" sz="3600" b="1" dirty="0">
                <a:solidFill>
                  <a:srgbClr val="000000"/>
                </a:solidFill>
                <a:effectLst/>
                <a:latin typeface="Garamond" panose="02020404030301010803" pitchFamily="18" charset="0"/>
                <a:ea typeface="Times New Roman" panose="02020603050405020304" pitchFamily="18" charset="0"/>
              </a:rPr>
              <a:t>Modified Wald test for groupwise heteroskedasticity</a:t>
            </a:r>
            <a:r>
              <a:rPr lang="en-US" sz="3600" b="1" dirty="0">
                <a:effectLst/>
                <a:latin typeface="Garamond" panose="02020404030301010803" pitchFamily="18" charset="0"/>
                <a:ea typeface="Calibri" panose="020F0502020204030204" pitchFamily="34" charset="0"/>
                <a:cs typeface="Times New Roman" panose="02020603050405020304" pitchFamily="18" charset="0"/>
              </a:rPr>
              <a:t> for Lower Income Countries</a:t>
            </a:r>
            <a:endParaRPr lang="en-US" sz="3600" dirty="0">
              <a:latin typeface="Garamond" panose="02020404030301010803" pitchFamily="18" charset="0"/>
            </a:endParaRPr>
          </a:p>
        </p:txBody>
      </p:sp>
      <p:graphicFrame>
        <p:nvGraphicFramePr>
          <p:cNvPr id="4" name="Content Placeholder 3">
            <a:extLst>
              <a:ext uri="{FF2B5EF4-FFF2-40B4-BE49-F238E27FC236}">
                <a16:creationId xmlns:a16="http://schemas.microsoft.com/office/drawing/2014/main" id="{C91D18D5-C1A0-4B62-834F-97F6C1CA6647}"/>
              </a:ext>
            </a:extLst>
          </p:cNvPr>
          <p:cNvGraphicFramePr>
            <a:graphicFrameLocks noGrp="1"/>
          </p:cNvGraphicFramePr>
          <p:nvPr>
            <p:ph idx="1"/>
            <p:extLst>
              <p:ext uri="{D42A27DB-BD31-4B8C-83A1-F6EECF244321}">
                <p14:modId xmlns:p14="http://schemas.microsoft.com/office/powerpoint/2010/main" val="4137375538"/>
              </p:ext>
            </p:extLst>
          </p:nvPr>
        </p:nvGraphicFramePr>
        <p:xfrm>
          <a:off x="838200" y="2374232"/>
          <a:ext cx="10515600" cy="2470485"/>
        </p:xfrm>
        <a:graphic>
          <a:graphicData uri="http://schemas.openxmlformats.org/drawingml/2006/table">
            <a:tbl>
              <a:tblPr firstRow="1" firstCol="1" bandRow="1">
                <a:tableStyleId>{5C22544A-7EE6-4342-B048-85BDC9FD1C3A}</a:tableStyleId>
              </a:tblPr>
              <a:tblGrid>
                <a:gridCol w="10515600">
                  <a:extLst>
                    <a:ext uri="{9D8B030D-6E8A-4147-A177-3AD203B41FA5}">
                      <a16:colId xmlns:a16="http://schemas.microsoft.com/office/drawing/2014/main" val="2175958454"/>
                    </a:ext>
                  </a:extLst>
                </a:gridCol>
              </a:tblGrid>
              <a:tr h="611254">
                <a:tc>
                  <a:txBody>
                    <a:bodyPr/>
                    <a:lstStyle/>
                    <a:p>
                      <a:pPr marL="0" marR="0" algn="ctr">
                        <a:lnSpc>
                          <a:spcPct val="107000"/>
                        </a:lnSpc>
                        <a:spcBef>
                          <a:spcPts val="0"/>
                        </a:spcBef>
                        <a:spcAft>
                          <a:spcPts val="0"/>
                        </a:spcAft>
                      </a:pPr>
                      <a:r>
                        <a:rPr lang="en-US" sz="3600">
                          <a:effectLst/>
                        </a:rPr>
                        <a:t>“Modified Wald test for groupwise heteroskedasticity</a:t>
                      </a:r>
                      <a:endParaRPr lang="en-US" sz="3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4210615219"/>
                  </a:ext>
                </a:extLst>
              </a:tr>
              <a:tr h="611254">
                <a:tc>
                  <a:txBody>
                    <a:bodyPr/>
                    <a:lstStyle/>
                    <a:p>
                      <a:pPr marL="0" marR="0" algn="ctr">
                        <a:lnSpc>
                          <a:spcPct val="107000"/>
                        </a:lnSpc>
                        <a:spcBef>
                          <a:spcPts val="0"/>
                        </a:spcBef>
                        <a:spcAft>
                          <a:spcPts val="0"/>
                        </a:spcAft>
                      </a:pPr>
                      <a:r>
                        <a:rPr lang="en-US" sz="3600">
                          <a:effectLst/>
                        </a:rPr>
                        <a:t>in fixed effect regression model</a:t>
                      </a:r>
                      <a:endParaRPr lang="en-US" sz="3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701228119"/>
                  </a:ext>
                </a:extLst>
              </a:tr>
              <a:tr h="611254">
                <a:tc>
                  <a:txBody>
                    <a:bodyPr/>
                    <a:lstStyle/>
                    <a:p>
                      <a:pPr marL="0" marR="0" algn="just">
                        <a:lnSpc>
                          <a:spcPct val="107000"/>
                        </a:lnSpc>
                        <a:spcBef>
                          <a:spcPts val="0"/>
                        </a:spcBef>
                        <a:spcAft>
                          <a:spcPts val="0"/>
                        </a:spcAft>
                      </a:pPr>
                      <a:r>
                        <a:rPr lang="en-US" sz="3600">
                          <a:effectLst/>
                        </a:rPr>
                        <a:t>Chi2 (42) =    3.8e+05</a:t>
                      </a:r>
                      <a:endParaRPr lang="en-US" sz="3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4096774777"/>
                  </a:ext>
                </a:extLst>
              </a:tr>
              <a:tr h="636723">
                <a:tc>
                  <a:txBody>
                    <a:bodyPr/>
                    <a:lstStyle/>
                    <a:p>
                      <a:pPr marL="0" marR="0" algn="just">
                        <a:lnSpc>
                          <a:spcPct val="107000"/>
                        </a:lnSpc>
                        <a:spcBef>
                          <a:spcPts val="0"/>
                        </a:spcBef>
                        <a:spcAft>
                          <a:spcPts val="0"/>
                        </a:spcAft>
                      </a:pPr>
                      <a:r>
                        <a:rPr lang="en-US" sz="3600" dirty="0">
                          <a:effectLst/>
                        </a:rPr>
                        <a:t>Prob&gt;chi2 =      0.0000”</a:t>
                      </a:r>
                      <a:endParaRPr lang="en-US" sz="3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92207163"/>
                  </a:ext>
                </a:extLst>
              </a:tr>
            </a:tbl>
          </a:graphicData>
        </a:graphic>
      </p:graphicFrame>
    </p:spTree>
    <p:extLst>
      <p:ext uri="{BB962C8B-B14F-4D97-AF65-F5344CB8AC3E}">
        <p14:creationId xmlns:p14="http://schemas.microsoft.com/office/powerpoint/2010/main" val="30639534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TotalTime>
  <Words>1431</Words>
  <Application>Microsoft Office PowerPoint</Application>
  <PresentationFormat>Widescreen</PresentationFormat>
  <Paragraphs>164</Paragraphs>
  <Slides>18</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Calibri</vt:lpstr>
      <vt:lpstr>Calibri Light</vt:lpstr>
      <vt:lpstr>Cambria Math</vt:lpstr>
      <vt:lpstr>Garamond</vt:lpstr>
      <vt:lpstr>Times New Roman</vt:lpstr>
      <vt:lpstr>Office Theme</vt:lpstr>
      <vt:lpstr>PowerPoint Presentation</vt:lpstr>
      <vt:lpstr>Hausman for overall regression FE</vt:lpstr>
      <vt:lpstr>Time Intervals for overall regression</vt:lpstr>
      <vt:lpstr>Modified Wald test for groupwise heteroskedasticity”</vt:lpstr>
      <vt:lpstr>Pesaran for Overall Regression</vt:lpstr>
      <vt:lpstr>Wooldridge test for autocorrelation in panel data for Overall</vt:lpstr>
      <vt:lpstr>Lower Income Countries Hausman FE</vt:lpstr>
      <vt:lpstr>Time Interval for Lower Income Countries</vt:lpstr>
      <vt:lpstr>Modified Wald test for groupwise heteroskedasticity for Lower Income Countries</vt:lpstr>
      <vt:lpstr>Pearson for Lower Income Countries</vt:lpstr>
      <vt:lpstr>Wooldridge test for autocorrelation in panel data for Lower Income Countries</vt:lpstr>
      <vt:lpstr>Hausman for Upper Income Countries</vt:lpstr>
      <vt:lpstr>Breusch and Pagan Lagrangian multiplier test for Upper Income Countries</vt:lpstr>
      <vt:lpstr>Wooldridge test for autocorrelation in panel data for Upper Income Countries</vt:lpstr>
      <vt:lpstr>Comparison between Upper Income Countries and Lower Income Countries</vt:lpstr>
      <vt:lpstr>Appendix: Time Interval for Upper Income Countries</vt:lpstr>
      <vt:lpstr>Modified Wald test for groupwise heteroskedasticity for Upper Income Countries FE</vt:lpstr>
      <vt:lpstr>Pearson test for Upper Income Countries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Abdul Rehman</dc:creator>
  <cp:lastModifiedBy>Abdul Rehman</cp:lastModifiedBy>
  <cp:revision>3</cp:revision>
  <dcterms:created xsi:type="dcterms:W3CDTF">2023-04-27T18:10:17Z</dcterms:created>
  <dcterms:modified xsi:type="dcterms:W3CDTF">2023-04-27T18:42:12Z</dcterms:modified>
</cp:coreProperties>
</file>