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9" r:id="rId7"/>
    <p:sldId id="264" r:id="rId8"/>
    <p:sldId id="265" r:id="rId9"/>
    <p:sldId id="267" r:id="rId10"/>
    <p:sldId id="266" r:id="rId11"/>
    <p:sldId id="268" r:id="rId12"/>
    <p:sldId id="261" r:id="rId13"/>
    <p:sldId id="260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3AA4576-AD72-492F-8CDF-6C29DDFBF564}">
          <p14:sldIdLst>
            <p14:sldId id="256"/>
            <p14:sldId id="257"/>
            <p14:sldId id="258"/>
            <p14:sldId id="259"/>
            <p14:sldId id="262"/>
            <p14:sldId id="269"/>
            <p14:sldId id="264"/>
            <p14:sldId id="265"/>
            <p14:sldId id="267"/>
            <p14:sldId id="266"/>
            <p14:sldId id="268"/>
            <p14:sldId id="261"/>
            <p14:sldId id="260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ul Rehman" userId="1fbb86b216254a95" providerId="LiveId" clId="{1BBAA4CA-FCED-4D98-9659-CA8DD0BA71C9}"/>
    <pc:docChg chg="modSld">
      <pc:chgData name="Abdul Rehman" userId="1fbb86b216254a95" providerId="LiveId" clId="{1BBAA4CA-FCED-4D98-9659-CA8DD0BA71C9}" dt="2022-10-09T19:21:04.733" v="48"/>
      <pc:docMkLst>
        <pc:docMk/>
      </pc:docMkLst>
      <pc:sldChg chg="modSp mod">
        <pc:chgData name="Abdul Rehman" userId="1fbb86b216254a95" providerId="LiveId" clId="{1BBAA4CA-FCED-4D98-9659-CA8DD0BA71C9}" dt="2022-10-09T19:18:49.375" v="19" actId="20577"/>
        <pc:sldMkLst>
          <pc:docMk/>
          <pc:sldMk cId="2215060870" sldId="262"/>
        </pc:sldMkLst>
        <pc:spChg chg="mod">
          <ac:chgData name="Abdul Rehman" userId="1fbb86b216254a95" providerId="LiveId" clId="{1BBAA4CA-FCED-4D98-9659-CA8DD0BA71C9}" dt="2022-10-09T19:18:49.375" v="19" actId="20577"/>
          <ac:spMkLst>
            <pc:docMk/>
            <pc:sldMk cId="2215060870" sldId="262"/>
            <ac:spMk id="2" creationId="{D64D4629-864E-A1E1-B435-706AF84F338F}"/>
          </ac:spMkLst>
        </pc:spChg>
      </pc:sldChg>
      <pc:sldChg chg="modSp mod">
        <pc:chgData name="Abdul Rehman" userId="1fbb86b216254a95" providerId="LiveId" clId="{1BBAA4CA-FCED-4D98-9659-CA8DD0BA71C9}" dt="2022-10-09T19:20:51.286" v="44"/>
        <pc:sldMkLst>
          <pc:docMk/>
          <pc:sldMk cId="2954283515" sldId="264"/>
        </pc:sldMkLst>
        <pc:spChg chg="mod">
          <ac:chgData name="Abdul Rehman" userId="1fbb86b216254a95" providerId="LiveId" clId="{1BBAA4CA-FCED-4D98-9659-CA8DD0BA71C9}" dt="2022-10-09T19:20:51.286" v="44"/>
          <ac:spMkLst>
            <pc:docMk/>
            <pc:sldMk cId="2954283515" sldId="264"/>
            <ac:spMk id="2" creationId="{82FAA2C0-50CA-1661-8C25-49C08E2D220A}"/>
          </ac:spMkLst>
        </pc:spChg>
      </pc:sldChg>
      <pc:sldChg chg="modSp mod">
        <pc:chgData name="Abdul Rehman" userId="1fbb86b216254a95" providerId="LiveId" clId="{1BBAA4CA-FCED-4D98-9659-CA8DD0BA71C9}" dt="2022-10-09T19:20:54.773" v="45"/>
        <pc:sldMkLst>
          <pc:docMk/>
          <pc:sldMk cId="3493760913" sldId="265"/>
        </pc:sldMkLst>
        <pc:spChg chg="mod">
          <ac:chgData name="Abdul Rehman" userId="1fbb86b216254a95" providerId="LiveId" clId="{1BBAA4CA-FCED-4D98-9659-CA8DD0BA71C9}" dt="2022-10-09T19:20:54.773" v="45"/>
          <ac:spMkLst>
            <pc:docMk/>
            <pc:sldMk cId="3493760913" sldId="265"/>
            <ac:spMk id="2" creationId="{38360CED-DBA8-F469-4F78-AF105CE47B01}"/>
          </ac:spMkLst>
        </pc:spChg>
      </pc:sldChg>
      <pc:sldChg chg="modSp mod">
        <pc:chgData name="Abdul Rehman" userId="1fbb86b216254a95" providerId="LiveId" clId="{1BBAA4CA-FCED-4D98-9659-CA8DD0BA71C9}" dt="2022-10-09T19:21:01.461" v="47"/>
        <pc:sldMkLst>
          <pc:docMk/>
          <pc:sldMk cId="2884254478" sldId="266"/>
        </pc:sldMkLst>
        <pc:spChg chg="mod">
          <ac:chgData name="Abdul Rehman" userId="1fbb86b216254a95" providerId="LiveId" clId="{1BBAA4CA-FCED-4D98-9659-CA8DD0BA71C9}" dt="2022-10-09T19:21:01.461" v="47"/>
          <ac:spMkLst>
            <pc:docMk/>
            <pc:sldMk cId="2884254478" sldId="266"/>
            <ac:spMk id="2" creationId="{3A470A4F-7968-6EF8-11CC-2FEB62330D83}"/>
          </ac:spMkLst>
        </pc:spChg>
      </pc:sldChg>
      <pc:sldChg chg="modSp mod">
        <pc:chgData name="Abdul Rehman" userId="1fbb86b216254a95" providerId="LiveId" clId="{1BBAA4CA-FCED-4D98-9659-CA8DD0BA71C9}" dt="2022-10-09T19:20:58.198" v="46"/>
        <pc:sldMkLst>
          <pc:docMk/>
          <pc:sldMk cId="3382425529" sldId="267"/>
        </pc:sldMkLst>
        <pc:spChg chg="mod">
          <ac:chgData name="Abdul Rehman" userId="1fbb86b216254a95" providerId="LiveId" clId="{1BBAA4CA-FCED-4D98-9659-CA8DD0BA71C9}" dt="2022-10-09T19:20:58.198" v="46"/>
          <ac:spMkLst>
            <pc:docMk/>
            <pc:sldMk cId="3382425529" sldId="267"/>
            <ac:spMk id="2" creationId="{8B6F2BB3-20DE-CD37-B2DF-BCE9C96FCCCA}"/>
          </ac:spMkLst>
        </pc:spChg>
      </pc:sldChg>
      <pc:sldChg chg="modSp mod">
        <pc:chgData name="Abdul Rehman" userId="1fbb86b216254a95" providerId="LiveId" clId="{1BBAA4CA-FCED-4D98-9659-CA8DD0BA71C9}" dt="2022-10-09T19:21:04.733" v="48"/>
        <pc:sldMkLst>
          <pc:docMk/>
          <pc:sldMk cId="1711572861" sldId="268"/>
        </pc:sldMkLst>
        <pc:spChg chg="mod">
          <ac:chgData name="Abdul Rehman" userId="1fbb86b216254a95" providerId="LiveId" clId="{1BBAA4CA-FCED-4D98-9659-CA8DD0BA71C9}" dt="2022-10-09T19:21:04.733" v="48"/>
          <ac:spMkLst>
            <pc:docMk/>
            <pc:sldMk cId="1711572861" sldId="268"/>
            <ac:spMk id="2" creationId="{F8820C00-27BA-5F00-81DD-6166BBE7B860}"/>
          </ac:spMkLst>
        </pc:spChg>
      </pc:sldChg>
      <pc:sldChg chg="modSp mod">
        <pc:chgData name="Abdul Rehman" userId="1fbb86b216254a95" providerId="LiveId" clId="{1BBAA4CA-FCED-4D98-9659-CA8DD0BA71C9}" dt="2022-10-09T19:20:36.996" v="43" actId="20577"/>
        <pc:sldMkLst>
          <pc:docMk/>
          <pc:sldMk cId="818935043" sldId="269"/>
        </pc:sldMkLst>
        <pc:spChg chg="mod">
          <ac:chgData name="Abdul Rehman" userId="1fbb86b216254a95" providerId="LiveId" clId="{1BBAA4CA-FCED-4D98-9659-CA8DD0BA71C9}" dt="2022-10-09T19:20:36.996" v="43" actId="20577"/>
          <ac:spMkLst>
            <pc:docMk/>
            <pc:sldMk cId="818935043" sldId="269"/>
            <ac:spMk id="2" creationId="{E6AF069A-DD12-6B6F-BD4E-C2147D86D26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BC61F-D366-1746-2E9C-979FB30B4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C6A6DA-721D-8D77-F5F9-7F9E9DE144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9204E-6EE2-F58B-6335-C67E1B96F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6E04-4D50-40C1-A459-324B8A52CF3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AEF96-D3D1-2FD0-38D2-F4B07156D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CD3AA-7050-2BCC-4C1E-26B3021D8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6703-0728-42A6-9F5D-138C6CB3D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6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F97A-C68C-14C2-4532-43C03AB92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9722B-1C30-5129-860F-8C3AD886A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52300-973D-66C9-D3AF-36BAF806E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6E04-4D50-40C1-A459-324B8A52CF3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CC1D5-E8B5-C97B-C3BD-27E14D29E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C4290-7733-B28E-0068-BE03B60F9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6703-0728-42A6-9F5D-138C6CB3D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39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643A31-A26E-8923-93E7-B5494A15F4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2DF38-5491-C8AA-AB43-A7E67EF5F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C5A35-D972-50AA-7039-61873FBD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6E04-4D50-40C1-A459-324B8A52CF3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D12D7-B50F-9B23-F39F-216B256A2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6A7B3-7373-3DC4-7AFE-C428B0A87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6703-0728-42A6-9F5D-138C6CB3D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57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03ABA-3D77-2396-6E71-A4C9F0AE4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E7780-11BC-A247-6F7F-CB10D7294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B48F0-6087-BACA-564A-61DEE564F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6E04-4D50-40C1-A459-324B8A52CF3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D39CF-00BD-0D8D-B97F-7950F0DBC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C3B42-05A4-ABF6-4AAE-DF8450771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6703-0728-42A6-9F5D-138C6CB3D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D4397-E857-8CB3-0465-31BBEAD26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DC861-C1B8-F0EE-EAD7-76D442A7C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0C51A-4EE4-2C3F-3F40-1F4BC01B2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6E04-4D50-40C1-A459-324B8A52CF3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C7624-80DD-0107-C98B-3E14F3339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3AA6F-777E-1A2A-BC9B-BD9FC2E33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6703-0728-42A6-9F5D-138C6CB3D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92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ED6FB-13CA-7A9C-57DE-3CA47A297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38A0F-CD27-0A0B-9468-98E2FD5771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CB909-1441-B910-A4A3-0455BCF0B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DA0F1-684F-C06C-E604-E89C2D704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6E04-4D50-40C1-A459-324B8A52CF3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6E912-385A-7125-AE2F-F7FE931B5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D7B14-5F1C-D850-9508-5E1536843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6703-0728-42A6-9F5D-138C6CB3D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20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FEEA6-F277-9120-1C5F-B83231E7D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48ACA-BE2F-4AB9-A26A-C35ED07D1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2242F-847A-27FA-D43C-5554206E4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9C1999-5FEC-F55B-AF3C-F2A9C7462E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44093-2A64-957F-7AB5-ADD31478DA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FDC90-B183-832F-95BE-2B2D834AB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6E04-4D50-40C1-A459-324B8A52CF3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0FA068-D6E8-1362-704E-42ED49FC6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03C9CE-6D5C-C5F1-3B47-B9600EB0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6703-0728-42A6-9F5D-138C6CB3D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06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2488E-762A-6B4A-6589-ECEAB7C81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A1C250-280A-9213-ABB7-B559B0E81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6E04-4D50-40C1-A459-324B8A52CF3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C4CE1A-B824-17F6-82A4-7691F361D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2BC82E-477B-7184-C94C-6E260825C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6703-0728-42A6-9F5D-138C6CB3D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54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88BC93-CA42-EDCC-4FD8-2EC83A9BC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6E04-4D50-40C1-A459-324B8A52CF3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DB99B0-2B64-817E-F472-D0893C20C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A8862-7ABF-FDAE-B64E-DEA8F102E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6703-0728-42A6-9F5D-138C6CB3D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45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67822-8252-7150-B7D4-AEBACE3D9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0F7D8-5AAD-B391-04CC-C6A996D8C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2EEF7D-288C-8BCB-1B67-0FAB22F51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80CC8-7428-75B6-E985-B13C5965D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6E04-4D50-40C1-A459-324B8A52CF3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1E173-4D7F-6BAF-517E-E48097F4F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0BD3C-AB6C-93AB-7E13-3086FEACC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6703-0728-42A6-9F5D-138C6CB3D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7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9C5A1-BAB6-B110-D416-F7243E32F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72B0D6-079B-71A0-0CC3-BCAFC3F237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749D1D-194A-D9DD-02D3-722A4DA88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1503D-6A68-1F3E-2C2E-E0E0BFAE4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6E04-4D50-40C1-A459-324B8A52CF3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C6CF7-0C40-B0C6-AAFB-E8EF83D47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73F3F-5B0D-263D-303D-D74EC18BF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6703-0728-42A6-9F5D-138C6CB3D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22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CC094E-E6A8-B92C-A33D-5F6F490EC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C3557-B32A-8632-8593-A6D5D3546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9379E-82BC-963E-53E6-48ECD0337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16E04-4D50-40C1-A459-324B8A52CF3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51C88-3FE1-FD9A-913A-CB7EF0B00E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C799F-FF8B-2F72-79E1-C69F2E22C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C6703-0728-42A6-9F5D-138C6CB3D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04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5CF1E-5480-CA08-0DCD-394266051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716" y="657141"/>
            <a:ext cx="11646568" cy="343359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Bahnschrift Condensed" panose="020B0502040204020203" pitchFamily="34" charset="0"/>
              </a:rPr>
              <a:t>The Impact of Globalization on Economic Growth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38CAC4-98A9-5AEC-C9BC-D5865D1BE0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5284" y="5029784"/>
            <a:ext cx="9144000" cy="1655762"/>
          </a:xfrm>
        </p:spPr>
        <p:txBody>
          <a:bodyPr/>
          <a:lstStyle/>
          <a:p>
            <a:pPr algn="r"/>
            <a:r>
              <a:rPr lang="en-US" dirty="0">
                <a:latin typeface="Arial Narrow" panose="020B0606020202030204" pitchFamily="34" charset="0"/>
              </a:rPr>
              <a:t>Presented by: Abdul Rehman </a:t>
            </a:r>
            <a:r>
              <a:rPr lang="en-US" dirty="0" err="1">
                <a:latin typeface="Arial Narrow" panose="020B0606020202030204" pitchFamily="34" charset="0"/>
              </a:rPr>
              <a:t>Shoukat</a:t>
            </a:r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97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70A4F-7968-6EF8-11CC-2FEB6233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ahnschrift Condensed" panose="020B0502040204020203" pitchFamily="34" charset="0"/>
              </a:rPr>
              <a:t>Variables Independent (Minor)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F051B-9B77-2BB1-873C-6A400630D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Foreign Direct Investment</a:t>
            </a:r>
          </a:p>
          <a:p>
            <a:pPr lvl="1"/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Foreign direct investment (FDI) is an ownership stake in a foreign company or project made by an investor, company, or government from another country.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Foreign Direct Investment (FDI) stocks measure the total level of direct investment at a given point in time</a:t>
            </a:r>
            <a:endParaRPr lang="en-US" dirty="0"/>
          </a:p>
          <a:p>
            <a:pPr lvl="1"/>
            <a:r>
              <a:rPr lang="en-US" dirty="0">
                <a:solidFill>
                  <a:schemeClr val="accent1"/>
                </a:solidFill>
              </a:rPr>
              <a:t>Expected Sign (+), </a:t>
            </a:r>
            <a:r>
              <a:rPr lang="en-US" dirty="0"/>
              <a:t>(</a:t>
            </a:r>
            <a:r>
              <a:rPr lang="en-US" dirty="0" err="1"/>
              <a:t>Blomström</a:t>
            </a:r>
            <a:r>
              <a:rPr lang="en-US" dirty="0"/>
              <a:t> et al., 1992)</a:t>
            </a:r>
            <a:endParaRPr lang="en-US" b="1" dirty="0"/>
          </a:p>
          <a:p>
            <a:r>
              <a:rPr lang="en-US" sz="2400" b="1" dirty="0"/>
              <a:t>Population Growth</a:t>
            </a:r>
          </a:p>
          <a:p>
            <a:pPr lvl="1"/>
            <a:r>
              <a:rPr lang="en-US" i="0" dirty="0">
                <a:effectLst/>
                <a:latin typeface="Roboto" panose="02000000000000000000" pitchFamily="2" charset="0"/>
              </a:rPr>
              <a:t>Population Growth is defined as the increase in the number of individuals in a population, measured by Natural population growth, Population growth rate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Expected Sign (-), </a:t>
            </a:r>
            <a:r>
              <a:rPr lang="en-US" dirty="0"/>
              <a:t>(Maqbool et al., 2017)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254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20C00-27BA-5F00-81DD-6166BBE7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ahnschrift Condensed" panose="020B0502040204020203" pitchFamily="34" charset="0"/>
              </a:rPr>
              <a:t>Variables Independent (Minor)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701B5-F773-446E-8971-E92F9FAD4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Exchange Rate</a:t>
            </a:r>
          </a:p>
          <a:p>
            <a:pPr lvl="1"/>
            <a:r>
              <a:rPr lang="en-US" i="0" dirty="0">
                <a:effectLst/>
                <a:latin typeface="Roboto" panose="02000000000000000000" pitchFamily="2" charset="0"/>
              </a:rPr>
              <a:t>An exchange rate is a rate at which one currency will be exchanged for another currency, </a:t>
            </a:r>
            <a:r>
              <a:rPr lang="en-US" dirty="0"/>
              <a:t>U.S dollar as an indicator of international transaction exchange prices</a:t>
            </a:r>
            <a:endParaRPr lang="en-US" i="0" dirty="0">
              <a:effectLst/>
              <a:latin typeface="Roboto" panose="02000000000000000000" pitchFamily="2" charset="0"/>
            </a:endParaRPr>
          </a:p>
          <a:p>
            <a:pPr lvl="1"/>
            <a:r>
              <a:rPr lang="en-US" b="1" i="0" dirty="0">
                <a:solidFill>
                  <a:srgbClr val="767676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Expected Sign (+), </a:t>
            </a:r>
            <a:r>
              <a:rPr lang="en-US" dirty="0"/>
              <a:t>(</a:t>
            </a:r>
            <a:r>
              <a:rPr lang="en-US" dirty="0" err="1"/>
              <a:t>Alimi</a:t>
            </a:r>
            <a:r>
              <a:rPr lang="en-US" dirty="0"/>
              <a:t> et al .,2011)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572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145A-C825-22AE-9DC6-9EFD823BA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ahnschrift Condensed" panose="020B0502040204020203" pitchFamily="34" charset="0"/>
              </a:rPr>
              <a:t>Hypothesis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A56023-328A-9734-8C38-2850FF8C03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𝐺𝑙𝑜𝑏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𝐼𝑛𝑓𝑙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𝐺𝐹𝐶𝐹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𝐺𝑜𝑣𝑠𝑝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𝐻𝐷𝐼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𝐸𝑥𝑝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𝐼𝑚𝑝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𝐹𝐷𝐼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𝑃𝑜𝑝𝑔𝑟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/>
                  <a:t> +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r>
                  <a:rPr lang="en-US" sz="2400" b="1" dirty="0"/>
                  <a:t>Null Hypothesis:</a:t>
                </a:r>
              </a:p>
              <a:p>
                <a:pPr algn="ctr"/>
                <a:r>
                  <a:rPr lang="en-US" sz="2400" b="1" dirty="0"/>
                  <a:t>H0 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400" b="1" dirty="0"/>
              </a:p>
              <a:p>
                <a:pPr lvl="1"/>
                <a:r>
                  <a:rPr lang="en-US" dirty="0"/>
                  <a:t>Impact of globalization on economic growth is not significant or = 0</a:t>
                </a:r>
              </a:p>
              <a:p>
                <a:r>
                  <a:rPr lang="en-US" sz="2400" b="1" dirty="0"/>
                  <a:t>Alternative Hypothesis</a:t>
                </a:r>
              </a:p>
              <a:p>
                <a:pPr algn="ctr"/>
                <a:r>
                  <a:rPr lang="en-US" sz="2400" b="1" dirty="0"/>
                  <a:t>H1 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400" b="1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Impact of globalization on economic growth is significant 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0</a:t>
                </a:r>
                <a:r>
                  <a:rPr lang="en-US" b="1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A56023-328A-9734-8C38-2850FF8C03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1165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28DB-A7C2-FB52-FA86-FF93AD2DB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ahnschrift Condensed" panose="020B0502040204020203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96EAF-DDC7-5B85-E232-B299FEB19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242" y="1443789"/>
            <a:ext cx="10118558" cy="4733174"/>
          </a:xfrm>
        </p:spPr>
        <p:txBody>
          <a:bodyPr>
            <a:noAutofit/>
          </a:bodyPr>
          <a:lstStyle/>
          <a:p>
            <a:r>
              <a:rPr lang="en-US" sz="1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Majidi, A. F. (2017). Globalization and economic growth: The case study of developing countries. </a:t>
            </a:r>
            <a:r>
              <a:rPr lang="en-US" sz="17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Asian Economic and Financial Review</a:t>
            </a:r>
            <a:r>
              <a:rPr lang="en-US" sz="1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7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7</a:t>
            </a:r>
            <a:r>
              <a:rPr lang="en-US" sz="1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(6), 589-599.</a:t>
            </a:r>
          </a:p>
          <a:p>
            <a:r>
              <a:rPr lang="en-US" sz="17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Gurgul</a:t>
            </a:r>
            <a:r>
              <a:rPr lang="en-US" sz="1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H., &amp; </a:t>
            </a:r>
            <a:r>
              <a:rPr lang="en-US" sz="17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Lach</a:t>
            </a:r>
            <a:r>
              <a:rPr lang="en-US" sz="1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Ł. (2014). Globalization and economic growth: Evidence from two decades of transition in CEE. </a:t>
            </a:r>
            <a:r>
              <a:rPr lang="en-US" sz="17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Economic Modelling</a:t>
            </a:r>
            <a:r>
              <a:rPr lang="en-US" sz="1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7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36</a:t>
            </a:r>
            <a:r>
              <a:rPr lang="en-US" sz="1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99-107.</a:t>
            </a:r>
          </a:p>
          <a:p>
            <a:r>
              <a:rPr lang="en-US" sz="17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Suci</a:t>
            </a:r>
            <a:r>
              <a:rPr lang="en-US" sz="1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 C., Asmara, A., &amp; </a:t>
            </a:r>
            <a:r>
              <a:rPr lang="en-US" sz="17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Mulatsih</a:t>
            </a:r>
            <a:r>
              <a:rPr lang="en-US" sz="1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 (2016). The impact of globalization on economic growth in ASEAN. </a:t>
            </a:r>
            <a:r>
              <a:rPr lang="en-US" sz="17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BISNIS &amp; BIROKRASI: </a:t>
            </a:r>
            <a:r>
              <a:rPr lang="en-US" sz="17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Jurnal</a:t>
            </a:r>
            <a:r>
              <a:rPr lang="en-US" sz="17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7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Ilmu</a:t>
            </a:r>
            <a:r>
              <a:rPr lang="en-US" sz="17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7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Administrasi</a:t>
            </a:r>
            <a:r>
              <a:rPr lang="en-US" sz="17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lang="en-US" sz="17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Organisasi</a:t>
            </a:r>
            <a:r>
              <a:rPr lang="en-US" sz="1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7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22</a:t>
            </a:r>
            <a:r>
              <a:rPr lang="en-US" sz="1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(2), 79-87.</a:t>
            </a:r>
          </a:p>
          <a:p>
            <a:r>
              <a:rPr lang="en-US" sz="1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Ullah, F., Rauf, A., &amp; Rasool, N. (2013). Analyzing the Impact of Globalization on Economic Growth. </a:t>
            </a:r>
            <a:r>
              <a:rPr lang="en-US" sz="17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Acta Universitatis </a:t>
            </a:r>
            <a:r>
              <a:rPr lang="en-US" sz="17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Danubius</a:t>
            </a:r>
            <a:r>
              <a:rPr lang="en-US" sz="17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sz="17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Œconomica</a:t>
            </a:r>
            <a:r>
              <a:rPr lang="en-US" sz="1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7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10</a:t>
            </a:r>
            <a:r>
              <a:rPr lang="en-US" sz="1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(2).</a:t>
            </a:r>
          </a:p>
          <a:p>
            <a:r>
              <a:rPr lang="en-US" sz="1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Ray, S. (2012). Globalization and economic growth in India: A Granger causality approach. </a:t>
            </a:r>
            <a:r>
              <a:rPr lang="en-US" sz="17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JL </a:t>
            </a:r>
            <a:r>
              <a:rPr lang="en-US" sz="17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Pol'y</a:t>
            </a:r>
            <a:r>
              <a:rPr lang="en-US" sz="17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&amp; Globalization</a:t>
            </a:r>
            <a:r>
              <a:rPr lang="en-US" sz="1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7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sz="1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18.</a:t>
            </a:r>
          </a:p>
          <a:p>
            <a:r>
              <a:rPr lang="en-US" sz="1700" dirty="0" err="1"/>
              <a:t>Blomström</a:t>
            </a:r>
            <a:r>
              <a:rPr lang="en-US" sz="1700" dirty="0"/>
              <a:t>, Magnus; Robert E. Lipsey; Mario </a:t>
            </a:r>
            <a:r>
              <a:rPr lang="en-US" sz="1700" dirty="0" err="1"/>
              <a:t>Zejan</a:t>
            </a:r>
            <a:r>
              <a:rPr lang="en-US" sz="1700" dirty="0"/>
              <a:t> (1992), What Explains Developing Country Growth?, NBER Working Paper 4132.</a:t>
            </a:r>
          </a:p>
          <a:p>
            <a:r>
              <a:rPr lang="en-US" sz="1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Maqbool-</a:t>
            </a:r>
            <a:r>
              <a:rPr lang="en-US" sz="17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ur</a:t>
            </a:r>
            <a:r>
              <a:rPr lang="en-US" sz="1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-Rahman, M. (2015). Impacts of globalization on economic growth-evidence from selected South Asian countries. </a:t>
            </a:r>
            <a:r>
              <a:rPr lang="en-US" sz="17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Journal of Management Sciences</a:t>
            </a:r>
            <a:r>
              <a:rPr lang="en-US" sz="1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7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sz="1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(1), 185-204.</a:t>
            </a:r>
          </a:p>
          <a:p>
            <a:r>
              <a:rPr lang="en-US" sz="17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Alimi</a:t>
            </a:r>
            <a:r>
              <a:rPr lang="en-US" sz="1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O. Y., &amp; </a:t>
            </a:r>
            <a:r>
              <a:rPr lang="en-US" sz="17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Atanda</a:t>
            </a:r>
            <a:r>
              <a:rPr lang="en-US" sz="1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 A. (2011). Globalization, business cycle and economic growth in Nigeria. </a:t>
            </a:r>
            <a:r>
              <a:rPr lang="en-US" sz="17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African Journal of Scientific Research</a:t>
            </a:r>
            <a:r>
              <a:rPr lang="en-US" sz="1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7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7</a:t>
            </a:r>
            <a:r>
              <a:rPr lang="en-US" sz="1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(1).</a:t>
            </a: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2273823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2CBE6-B357-16DC-C573-C7671325A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92116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907910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22D40-C330-EE23-6DD4-77AEAA0AF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ahnschrift Condensed" panose="020B0502040204020203" pitchFamily="34" charset="0"/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627DE-881B-2D25-DCC9-3CC0DCFA0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Panel Data Analysis</a:t>
            </a:r>
          </a:p>
          <a:p>
            <a:r>
              <a:rPr lang="en-US" sz="2400" dirty="0"/>
              <a:t>Developed and Developing Countries</a:t>
            </a:r>
          </a:p>
          <a:p>
            <a:r>
              <a:rPr lang="en-US" sz="2400" dirty="0"/>
              <a:t>Time Dimension (1970-2018)</a:t>
            </a:r>
          </a:p>
          <a:p>
            <a:r>
              <a:rPr lang="en-US" sz="2400" dirty="0"/>
              <a:t>Data Sources:</a:t>
            </a:r>
          </a:p>
          <a:p>
            <a:pPr lvl="1"/>
            <a:r>
              <a:rPr lang="en-US" dirty="0"/>
              <a:t>World Bank </a:t>
            </a:r>
          </a:p>
          <a:p>
            <a:pPr lvl="1"/>
            <a:r>
              <a:rPr lang="en-US" dirty="0"/>
              <a:t>United Nations Conference on Trade and Development (UNCOTD)</a:t>
            </a:r>
          </a:p>
          <a:p>
            <a:pPr lvl="1"/>
            <a:r>
              <a:rPr lang="en-US" dirty="0"/>
              <a:t>WDI</a:t>
            </a:r>
          </a:p>
        </p:txBody>
      </p:sp>
    </p:spTree>
    <p:extLst>
      <p:ext uri="{BB962C8B-B14F-4D97-AF65-F5344CB8AC3E}">
        <p14:creationId xmlns:p14="http://schemas.microsoft.com/office/powerpoint/2010/main" val="332329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7FC7F-84EC-1D57-FE78-F2373ECEB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35338"/>
          </a:xfrm>
        </p:spPr>
        <p:txBody>
          <a:bodyPr/>
          <a:lstStyle/>
          <a:p>
            <a:r>
              <a:rPr lang="en-US" b="1" dirty="0">
                <a:latin typeface="Bahnschrift Condensed" panose="020B0502040204020203" pitchFamily="34" charset="0"/>
              </a:rPr>
              <a:t>Variables and Theoretical Framework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8B9F19-FDE4-8227-3B3D-61774176A2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4783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𝐺𝑙𝑜𝑏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𝐼𝑛𝑓𝑙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𝐺𝐹𝐶𝐹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𝐺𝑜𝑣𝑠𝑝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𝐻𝐷𝐼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𝐸𝑥𝑝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𝐼𝑚𝑝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𝐹𝐷𝐼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𝑃𝑜𝑝𝑔𝑟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/>
                  <a:t> +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8B9F19-FDE4-8227-3B3D-61774176A2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4783"/>
                <a:ext cx="10515600" cy="4351338"/>
              </a:xfrm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3A1782E-579F-3AC6-4E89-3F4B2A6F1C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771533"/>
              </p:ext>
            </p:extLst>
          </p:nvPr>
        </p:nvGraphicFramePr>
        <p:xfrm>
          <a:off x="854242" y="2740970"/>
          <a:ext cx="10531644" cy="3878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766170707"/>
                    </a:ext>
                  </a:extLst>
                </a:gridCol>
                <a:gridCol w="2085474">
                  <a:extLst>
                    <a:ext uri="{9D8B030D-6E8A-4147-A177-3AD203B41FA5}">
                      <a16:colId xmlns:a16="http://schemas.microsoft.com/office/drawing/2014/main" val="174708460"/>
                    </a:ext>
                  </a:extLst>
                </a:gridCol>
                <a:gridCol w="5422231">
                  <a:extLst>
                    <a:ext uri="{9D8B030D-6E8A-4147-A177-3AD203B41FA5}">
                      <a16:colId xmlns:a16="http://schemas.microsoft.com/office/drawing/2014/main" val="208905839"/>
                    </a:ext>
                  </a:extLst>
                </a:gridCol>
                <a:gridCol w="1728539">
                  <a:extLst>
                    <a:ext uri="{9D8B030D-6E8A-4147-A177-3AD203B41FA5}">
                      <a16:colId xmlns:a16="http://schemas.microsoft.com/office/drawing/2014/main" val="4118646182"/>
                    </a:ext>
                  </a:extLst>
                </a:gridCol>
              </a:tblGrid>
              <a:tr h="67247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Measurement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Data 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943947"/>
                  </a:ext>
                </a:extLst>
              </a:tr>
              <a:tr h="672476">
                <a:tc>
                  <a:txBody>
                    <a:bodyPr/>
                    <a:lstStyle/>
                    <a:p>
                      <a:r>
                        <a:rPr lang="en-US" dirty="0"/>
                        <a:t>Glob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Globalization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Measured by KOF Globalization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World Bank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892857"/>
                  </a:ext>
                </a:extLst>
              </a:tr>
              <a:tr h="672476">
                <a:tc>
                  <a:txBody>
                    <a:bodyPr/>
                    <a:lstStyle/>
                    <a:p>
                      <a:r>
                        <a:rPr lang="en-US" dirty="0" err="1"/>
                        <a:t>Infl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Change in price levels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World Bank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42515"/>
                  </a:ext>
                </a:extLst>
              </a:tr>
              <a:tr h="672476">
                <a:tc>
                  <a:txBody>
                    <a:bodyPr/>
                    <a:lstStyle/>
                    <a:p>
                      <a:r>
                        <a:rPr lang="en-US" dirty="0"/>
                        <a:t>GFCF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Gross Fixed Capital 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Measures the net increase in fixed capital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United Nations Conference on Trade and 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929470"/>
                  </a:ext>
                </a:extLst>
              </a:tr>
              <a:tr h="672476">
                <a:tc>
                  <a:txBody>
                    <a:bodyPr/>
                    <a:lstStyle/>
                    <a:p>
                      <a:r>
                        <a:rPr lang="en-US" dirty="0" err="1"/>
                        <a:t>Govsp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Government Spending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Money spent by the government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World Bank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560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129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5702C-FC63-AE00-1821-AF43876FF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ahnschrift Condensed" panose="020B0502040204020203" pitchFamily="34" charset="0"/>
              </a:rPr>
              <a:t>Variables and Theoretical Framework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D787C82-24DC-A849-8E78-B76C28F69E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0297048"/>
              </p:ext>
            </p:extLst>
          </p:nvPr>
        </p:nvGraphicFramePr>
        <p:xfrm>
          <a:off x="838200" y="1576710"/>
          <a:ext cx="10515600" cy="491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979">
                  <a:extLst>
                    <a:ext uri="{9D8B030D-6E8A-4147-A177-3AD203B41FA5}">
                      <a16:colId xmlns:a16="http://schemas.microsoft.com/office/drawing/2014/main" val="4042961173"/>
                    </a:ext>
                  </a:extLst>
                </a:gridCol>
                <a:gridCol w="1860884">
                  <a:extLst>
                    <a:ext uri="{9D8B030D-6E8A-4147-A177-3AD203B41FA5}">
                      <a16:colId xmlns:a16="http://schemas.microsoft.com/office/drawing/2014/main" val="3205312358"/>
                    </a:ext>
                  </a:extLst>
                </a:gridCol>
                <a:gridCol w="5871411">
                  <a:extLst>
                    <a:ext uri="{9D8B030D-6E8A-4147-A177-3AD203B41FA5}">
                      <a16:colId xmlns:a16="http://schemas.microsoft.com/office/drawing/2014/main" val="1363141376"/>
                    </a:ext>
                  </a:extLst>
                </a:gridCol>
                <a:gridCol w="1648326">
                  <a:extLst>
                    <a:ext uri="{9D8B030D-6E8A-4147-A177-3AD203B41FA5}">
                      <a16:colId xmlns:a16="http://schemas.microsoft.com/office/drawing/2014/main" val="3746684303"/>
                    </a:ext>
                  </a:extLst>
                </a:gridCol>
              </a:tblGrid>
              <a:tr h="57099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</a:rPr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</a:rPr>
                        <a:t>Measurement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</a:rPr>
                        <a:t>Data Sources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546985"/>
                  </a:ext>
                </a:extLst>
              </a:tr>
              <a:tr h="993036">
                <a:tc>
                  <a:txBody>
                    <a:bodyPr/>
                    <a:lstStyle/>
                    <a:p>
                      <a:r>
                        <a:rPr lang="en-US" dirty="0"/>
                        <a:t>HDI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Human Development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Measures 3 key dimensions of human development; life expectancy, years of education and standard of Living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WDI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545785"/>
                  </a:ext>
                </a:extLst>
              </a:tr>
              <a:tr h="570991">
                <a:tc>
                  <a:txBody>
                    <a:bodyPr/>
                    <a:lstStyle/>
                    <a:p>
                      <a:r>
                        <a:rPr lang="en-US" dirty="0"/>
                        <a:t>Exp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of all goods and other market services provided to the rest of the world.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World Bank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712664"/>
                  </a:ext>
                </a:extLst>
              </a:tr>
              <a:tr h="681728">
                <a:tc>
                  <a:txBody>
                    <a:bodyPr/>
                    <a:lstStyle/>
                    <a:p>
                      <a:r>
                        <a:rPr lang="en-US" dirty="0"/>
                        <a:t>Imp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Import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alue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 all goods and other market services received from the rest of the world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World Bank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731517"/>
                  </a:ext>
                </a:extLst>
              </a:tr>
              <a:tr h="695125">
                <a:tc>
                  <a:txBody>
                    <a:bodyPr/>
                    <a:lstStyle/>
                    <a:p>
                      <a:r>
                        <a:rPr lang="en-US" dirty="0"/>
                        <a:t>FDI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Foreign Direct Investment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Foreign Direct Investment (FDI) stocks measure the total level of direct investment at a given point in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WDI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98433"/>
                  </a:ext>
                </a:extLst>
              </a:tr>
              <a:tr h="695125">
                <a:tc>
                  <a:txBody>
                    <a:bodyPr/>
                    <a:lstStyle/>
                    <a:p>
                      <a:r>
                        <a:rPr lang="en-US" dirty="0" err="1"/>
                        <a:t>Popgr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Population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Annual Percentage Increase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World Bank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610167"/>
                  </a:ext>
                </a:extLst>
              </a:tr>
              <a:tr h="570991">
                <a:tc>
                  <a:txBody>
                    <a:bodyPr/>
                    <a:lstStyle/>
                    <a:p>
                      <a:r>
                        <a:rPr lang="en-US" dirty="0"/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Exchange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Rate at which one currency can be exchanged for another between nations or economic zones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WDI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341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902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D4629-864E-A1E1-B435-706AF84F3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ahnschrift Condensed" panose="020B0502040204020203" pitchFamily="34" charset="0"/>
              </a:rPr>
              <a:t>Variables Dependent (Main)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048B0-C8BB-9E59-285D-CA39FA89C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667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2600" b="1" dirty="0"/>
              <a:t>Economic Growth (GDP)</a:t>
            </a:r>
          </a:p>
          <a:p>
            <a:pPr lvl="1"/>
            <a:r>
              <a:rPr lang="en-US" sz="2600" dirty="0"/>
              <a:t>"Economic growth is a quantitative phenomenon that actually shows the increase of value of goods and services produced in an economy and are usually measured as a percentage of increase in GDP”, </a:t>
            </a:r>
          </a:p>
          <a:p>
            <a:pPr lvl="1"/>
            <a:r>
              <a:rPr lang="en-US" sz="2600" dirty="0">
                <a:solidFill>
                  <a:schemeClr val="accent1"/>
                </a:solidFill>
              </a:rPr>
              <a:t>Expected Sign </a:t>
            </a:r>
            <a:r>
              <a:rPr lang="en-US" sz="2600" dirty="0"/>
              <a:t>(Majidi,2017)</a:t>
            </a:r>
          </a:p>
          <a:p>
            <a:pPr lvl="2"/>
            <a:r>
              <a:rPr lang="en-US" sz="2600" dirty="0"/>
              <a:t>Upper middle income</a:t>
            </a:r>
          </a:p>
          <a:p>
            <a:pPr lvl="3"/>
            <a:r>
              <a:rPr lang="en-US" sz="2600" dirty="0">
                <a:solidFill>
                  <a:schemeClr val="accent1"/>
                </a:solidFill>
              </a:rPr>
              <a:t>Political = (-)</a:t>
            </a:r>
          </a:p>
          <a:p>
            <a:pPr lvl="3"/>
            <a:r>
              <a:rPr lang="en-US" sz="2600" dirty="0">
                <a:solidFill>
                  <a:schemeClr val="accent1"/>
                </a:solidFill>
              </a:rPr>
              <a:t>Social = (-)</a:t>
            </a:r>
          </a:p>
          <a:p>
            <a:pPr lvl="3"/>
            <a:r>
              <a:rPr lang="en-US" sz="2600" dirty="0">
                <a:solidFill>
                  <a:schemeClr val="accent1"/>
                </a:solidFill>
              </a:rPr>
              <a:t>Economic = (-)</a:t>
            </a:r>
            <a:r>
              <a:rPr lang="en-US" sz="2600" dirty="0"/>
              <a:t> </a:t>
            </a:r>
          </a:p>
          <a:p>
            <a:pPr lvl="2"/>
            <a:r>
              <a:rPr lang="en-US" sz="2600" dirty="0"/>
              <a:t>Lower middle income</a:t>
            </a:r>
          </a:p>
          <a:p>
            <a:pPr lvl="3"/>
            <a:r>
              <a:rPr lang="en-US" sz="2600" dirty="0">
                <a:solidFill>
                  <a:schemeClr val="accent1"/>
                </a:solidFill>
              </a:rPr>
              <a:t>Political = (+)</a:t>
            </a:r>
          </a:p>
          <a:p>
            <a:pPr lvl="3"/>
            <a:r>
              <a:rPr lang="en-US" sz="2600" dirty="0">
                <a:solidFill>
                  <a:schemeClr val="accent1"/>
                </a:solidFill>
              </a:rPr>
              <a:t>Social = (-)</a:t>
            </a:r>
          </a:p>
          <a:p>
            <a:pPr lvl="3"/>
            <a:r>
              <a:rPr lang="en-US" sz="2600" dirty="0">
                <a:solidFill>
                  <a:schemeClr val="accent1"/>
                </a:solidFill>
              </a:rPr>
              <a:t>Economic = (-)</a:t>
            </a:r>
            <a:br>
              <a:rPr lang="en-US" sz="2400" dirty="0"/>
            </a:br>
            <a:endParaRPr lang="en-US" sz="2400" b="1" dirty="0"/>
          </a:p>
          <a:p>
            <a:endParaRPr lang="en-US" b="1" dirty="0"/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15060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F069A-DD12-6B6F-BD4E-C2147D86D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ahnschrift Condensed" panose="020B0502040204020203" pitchFamily="34" charset="0"/>
              </a:rPr>
              <a:t>Variables Independent (Major)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88027-EE89-EF14-00AE-56ABC8C7B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Globalization</a:t>
            </a:r>
          </a:p>
          <a:p>
            <a:pPr lvl="1"/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the process by which businesses or other organizations develop international influence or start operating on an international scale, using the KOF index of Globalization covering Economic, Social and Political Integration.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Expected Sign (-), </a:t>
            </a:r>
            <a:r>
              <a:rPr lang="en-US" dirty="0"/>
              <a:t>(</a:t>
            </a:r>
            <a:r>
              <a:rPr lang="en-US" dirty="0" err="1"/>
              <a:t>Suci</a:t>
            </a:r>
            <a:r>
              <a:rPr lang="en-US" dirty="0"/>
              <a:t> et al., 2016)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18935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AA2C0-50CA-1661-8C25-49C08E2D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ahnschrift Condensed" panose="020B0502040204020203" pitchFamily="34" charset="0"/>
              </a:rPr>
              <a:t>Variables Independent (Minor)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6F12E-94F1-CFC5-08A3-6C5A8B05B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Inflation</a:t>
            </a:r>
          </a:p>
          <a:p>
            <a:pPr lvl="1"/>
            <a:r>
              <a:rPr lang="en-US" dirty="0"/>
              <a:t>" Inflation as measured by the consumer price index reflects the annual percentage change in the cost to the average consumer of acquiring a basket of goods and services”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Expected Sign (-), </a:t>
            </a:r>
            <a:r>
              <a:rPr lang="en-US" dirty="0"/>
              <a:t>(Majidi,2017)</a:t>
            </a:r>
            <a:endParaRPr lang="en-US" b="1" dirty="0"/>
          </a:p>
          <a:p>
            <a:r>
              <a:rPr lang="en-US" sz="2400" b="1" dirty="0"/>
              <a:t>Gross Fixed Capital Formation</a:t>
            </a:r>
          </a:p>
          <a:p>
            <a:pPr lvl="1"/>
            <a:r>
              <a:rPr lang="en-US" b="0" i="0" dirty="0">
                <a:effectLst/>
              </a:rPr>
              <a:t>the total spending on </a:t>
            </a:r>
            <a:r>
              <a:rPr lang="en-US" i="0" u="none" strike="noStrike" dirty="0">
                <a:effectLst/>
              </a:rPr>
              <a:t>fixed investment </a:t>
            </a:r>
            <a:r>
              <a:rPr lang="en-US" b="0" i="0" dirty="0">
                <a:effectLst/>
              </a:rPr>
              <a:t>(plant, equipment, etc.) in an economy over a one-year period. Gross domestic fixed-capital formation is one component of </a:t>
            </a:r>
            <a:r>
              <a:rPr lang="en-US" i="0" dirty="0">
                <a:effectLst/>
              </a:rPr>
              <a:t>GNP</a:t>
            </a:r>
            <a:endParaRPr lang="en-US" dirty="0"/>
          </a:p>
          <a:p>
            <a:pPr lvl="1"/>
            <a:r>
              <a:rPr lang="en-US" dirty="0">
                <a:solidFill>
                  <a:schemeClr val="accent1"/>
                </a:solidFill>
              </a:rPr>
              <a:t>Expected Sign (+), </a:t>
            </a:r>
            <a:r>
              <a:rPr lang="en-US" dirty="0"/>
              <a:t>(Majidi,2017)</a:t>
            </a:r>
            <a:endParaRPr lang="en-US" b="1" dirty="0"/>
          </a:p>
          <a:p>
            <a:pPr lvl="1"/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954283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60CED-DBA8-F469-4F78-AF105CE4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ahnschrift Condensed" panose="020B0502040204020203" pitchFamily="34" charset="0"/>
              </a:rPr>
              <a:t>Variables Independent (Minor)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5DE78-9F8E-D593-BA43-392EB825A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Government Spending</a:t>
            </a:r>
          </a:p>
          <a:p>
            <a:pPr lvl="1"/>
            <a:r>
              <a:rPr lang="en-US" dirty="0">
                <a:solidFill>
                  <a:srgbClr val="3F4145"/>
                </a:solidFill>
                <a:latin typeface="Lato" panose="020F0502020204030203" pitchFamily="34" charset="0"/>
              </a:rPr>
              <a:t>E</a:t>
            </a:r>
            <a:r>
              <a:rPr lang="en-US" b="0" i="0" dirty="0">
                <a:solidFill>
                  <a:srgbClr val="3F4145"/>
                </a:solidFill>
                <a:effectLst/>
                <a:latin typeface="Lato" panose="020F0502020204030203" pitchFamily="34" charset="0"/>
              </a:rPr>
              <a:t>xpenditure refers to the money spent by the public sector on the provision of services such as education, social protection, healthcare, and defense, along with the acquisition of goods.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Expected Sign (+), </a:t>
            </a:r>
            <a:r>
              <a:rPr lang="en-US" dirty="0"/>
              <a:t>(</a:t>
            </a:r>
            <a:r>
              <a:rPr lang="en-US" dirty="0" err="1"/>
              <a:t>Suci</a:t>
            </a:r>
            <a:r>
              <a:rPr lang="en-US" dirty="0"/>
              <a:t> et al., 2016)</a:t>
            </a:r>
          </a:p>
          <a:p>
            <a:r>
              <a:rPr lang="en-US" sz="2400" b="1" dirty="0"/>
              <a:t>Human Development Index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The Human Development Index (HDI) is a measure of average achievement in key dimensions of human development: a long and healthy life, being knowledgeable and having a decent standard of living.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Expected Sign (-), </a:t>
            </a:r>
            <a:r>
              <a:rPr lang="en-US" dirty="0"/>
              <a:t>(</a:t>
            </a:r>
            <a:r>
              <a:rPr lang="en-US" dirty="0" err="1"/>
              <a:t>Suci</a:t>
            </a:r>
            <a:r>
              <a:rPr lang="en-US" dirty="0"/>
              <a:t> et al., 2016)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760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F2BB3-20DE-CD37-B2DF-BCE9C96FC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ahnschrift Condensed" panose="020B0502040204020203" pitchFamily="34" charset="0"/>
              </a:rPr>
              <a:t>Variables Independent (Minor)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6F96E-EA9D-280C-AC9A-F3E6FEE16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Trade Openness</a:t>
            </a:r>
          </a:p>
          <a:p>
            <a:r>
              <a:rPr lang="en-US" sz="2400" b="1" dirty="0"/>
              <a:t>Export</a:t>
            </a:r>
          </a:p>
          <a:p>
            <a:pPr lvl="1"/>
            <a:r>
              <a:rPr lang="en-US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value of all goods and other market services provided to the rest of the world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Expected Sign (+), </a:t>
            </a:r>
            <a:r>
              <a:rPr lang="en-US" dirty="0"/>
              <a:t>(Ullah et al.,2017)</a:t>
            </a:r>
          </a:p>
          <a:p>
            <a:r>
              <a:rPr lang="en-US" sz="2400" b="1" dirty="0"/>
              <a:t>Import</a:t>
            </a:r>
          </a:p>
          <a:p>
            <a:pPr lvl="1"/>
            <a:r>
              <a:rPr lang="en-US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value of all goods and other market services received from the rest of the world</a:t>
            </a:r>
            <a:endParaRPr lang="en-US" dirty="0"/>
          </a:p>
          <a:p>
            <a:pPr lvl="1"/>
            <a:r>
              <a:rPr lang="en-US" dirty="0">
                <a:solidFill>
                  <a:schemeClr val="accent1"/>
                </a:solidFill>
              </a:rPr>
              <a:t>Expected Sign (+), </a:t>
            </a:r>
            <a:r>
              <a:rPr lang="en-US" dirty="0"/>
              <a:t>(Ray,2012)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425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1555</TotalTime>
  <Words>1107</Words>
  <Application>Microsoft Office PowerPoint</Application>
  <PresentationFormat>Widescreen</PresentationFormat>
  <Paragraphs>128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Arial Narrow</vt:lpstr>
      <vt:lpstr>Bahnschrift Condensed</vt:lpstr>
      <vt:lpstr>Calibri</vt:lpstr>
      <vt:lpstr>Calibri Light</vt:lpstr>
      <vt:lpstr>Cambria Math</vt:lpstr>
      <vt:lpstr>Lato</vt:lpstr>
      <vt:lpstr>ProximaNova</vt:lpstr>
      <vt:lpstr>Roboto</vt:lpstr>
      <vt:lpstr>SourceSansPro</vt:lpstr>
      <vt:lpstr>Office Theme</vt:lpstr>
      <vt:lpstr>The Impact of Globalization on Economic Growth</vt:lpstr>
      <vt:lpstr>Data</vt:lpstr>
      <vt:lpstr>Variables and Theoretical Framework</vt:lpstr>
      <vt:lpstr>Variables and Theoretical Framework</vt:lpstr>
      <vt:lpstr>Variables Dependent (Main)</vt:lpstr>
      <vt:lpstr>Variables Independent (Major)</vt:lpstr>
      <vt:lpstr>Variables Independent (Minor)</vt:lpstr>
      <vt:lpstr>Variables Independent (Minor)</vt:lpstr>
      <vt:lpstr>Variables Independent (Minor)</vt:lpstr>
      <vt:lpstr>Variables Independent (Minor)</vt:lpstr>
      <vt:lpstr>Variables Independent (Minor)</vt:lpstr>
      <vt:lpstr>Hypothesis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Impact of Globalization on Economic Growth</dc:title>
  <dc:creator>Abdul Rehman</dc:creator>
  <cp:lastModifiedBy>Abdul Rehman</cp:lastModifiedBy>
  <cp:revision>13</cp:revision>
  <dcterms:created xsi:type="dcterms:W3CDTF">2022-10-07T14:29:02Z</dcterms:created>
  <dcterms:modified xsi:type="dcterms:W3CDTF">2022-10-09T19:21:08Z</dcterms:modified>
</cp:coreProperties>
</file>