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1" autoAdjust="0"/>
    <p:restoredTop sz="94615" autoAdjust="0"/>
  </p:normalViewPr>
  <p:slideViewPr>
    <p:cSldViewPr>
      <p:cViewPr>
        <p:scale>
          <a:sx n="98" d="100"/>
          <a:sy n="98" d="100"/>
        </p:scale>
        <p:origin x="-84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thesis%20data%203.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%20E5470\OneDrive\Desktop\Research%20methods\pie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Developing!$E$20</c:f>
              <c:strCache>
                <c:ptCount val="1"/>
                <c:pt idx="0">
                  <c:v>GDP growth (annual %)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Developing!$B$21:$D$22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Developing!$E$21:$E$22</c:f>
              <c:numCache>
                <c:formatCode>0.00</c:formatCode>
                <c:ptCount val="2"/>
                <c:pt idx="0">
                  <c:v>6.1036016874531498</c:v>
                </c:pt>
                <c:pt idx="1">
                  <c:v>4.2152767475584314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GDP</a:t>
            </a:r>
            <a:r>
              <a:rPr lang="en-US" baseline="0"/>
              <a:t> growth ( Developed)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'GDP Growth'!$A$3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Growth'!$B$3:$W$3</c:f>
              <c:numCache>
                <c:formatCode>0.00</c:formatCode>
                <c:ptCount val="22"/>
                <c:pt idx="0">
                  <c:v>3.9011713713596805</c:v>
                </c:pt>
                <c:pt idx="1">
                  <c:v>2.0414173381616081</c:v>
                </c:pt>
                <c:pt idx="2">
                  <c:v>3.9935898648165278</c:v>
                </c:pt>
                <c:pt idx="3">
                  <c:v>3.1113982078940978</c:v>
                </c:pt>
                <c:pt idx="4">
                  <c:v>4.2166332725260816</c:v>
                </c:pt>
                <c:pt idx="5">
                  <c:v>3.1537527104114247</c:v>
                </c:pt>
                <c:pt idx="6">
                  <c:v>2.7406357036578299</c:v>
                </c:pt>
                <c:pt idx="7">
                  <c:v>3.777916782664775</c:v>
                </c:pt>
                <c:pt idx="8">
                  <c:v>3.5682700322581979</c:v>
                </c:pt>
                <c:pt idx="9">
                  <c:v>1.8704869609140786</c:v>
                </c:pt>
                <c:pt idx="10">
                  <c:v>2.2065663101709276</c:v>
                </c:pt>
                <c:pt idx="11">
                  <c:v>2.3913851323057003</c:v>
                </c:pt>
                <c:pt idx="12">
                  <c:v>3.9020078063179966</c:v>
                </c:pt>
                <c:pt idx="13">
                  <c:v>2.5787542882534211</c:v>
                </c:pt>
                <c:pt idx="14">
                  <c:v>2.5790171117759684</c:v>
                </c:pt>
                <c:pt idx="15">
                  <c:v>2.152735905939096</c:v>
                </c:pt>
                <c:pt idx="16">
                  <c:v>2.7305479920989342</c:v>
                </c:pt>
                <c:pt idx="17">
                  <c:v>2.2821836424846538</c:v>
                </c:pt>
                <c:pt idx="18">
                  <c:v>2.8830451234768333</c:v>
                </c:pt>
                <c:pt idx="19">
                  <c:v>2.1713962244835017</c:v>
                </c:pt>
                <c:pt idx="20">
                  <c:v>-5.0885336083894117E-2</c:v>
                </c:pt>
                <c:pt idx="21">
                  <c:v>2.2362124394446141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'GDP Growth'!$A$5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Growth'!$B$5:$W$5</c:f>
              <c:numCache>
                <c:formatCode>0.00</c:formatCode>
                <c:ptCount val="22"/>
                <c:pt idx="0">
                  <c:v>5.1776356682411375</c:v>
                </c:pt>
                <c:pt idx="1">
                  <c:v>1.7899728799137335</c:v>
                </c:pt>
                <c:pt idx="2">
                  <c:v>3.0180505122497294</c:v>
                </c:pt>
                <c:pt idx="3">
                  <c:v>1.8015181359895678</c:v>
                </c:pt>
                <c:pt idx="4">
                  <c:v>3.0869808091513278</c:v>
                </c:pt>
                <c:pt idx="5">
                  <c:v>3.2042004282712924</c:v>
                </c:pt>
                <c:pt idx="6">
                  <c:v>2.6343038137838448</c:v>
                </c:pt>
                <c:pt idx="7">
                  <c:v>2.0694098880842802</c:v>
                </c:pt>
                <c:pt idx="8">
                  <c:v>1.007622695457556</c:v>
                </c:pt>
                <c:pt idx="9">
                  <c:v>-2.928400166845492</c:v>
                </c:pt>
                <c:pt idx="10">
                  <c:v>3.0894946198278603</c:v>
                </c:pt>
                <c:pt idx="11">
                  <c:v>3.1468813720705811</c:v>
                </c:pt>
                <c:pt idx="12">
                  <c:v>1.7622225494588122</c:v>
                </c:pt>
                <c:pt idx="13">
                  <c:v>2.3291225062101972</c:v>
                </c:pt>
                <c:pt idx="14">
                  <c:v>2.87003607545671</c:v>
                </c:pt>
                <c:pt idx="15">
                  <c:v>0.65917686355886929</c:v>
                </c:pt>
                <c:pt idx="16">
                  <c:v>1.0013944139040518</c:v>
                </c:pt>
                <c:pt idx="17">
                  <c:v>3.0398802252819479</c:v>
                </c:pt>
                <c:pt idx="18">
                  <c:v>2.7770405537955298</c:v>
                </c:pt>
                <c:pt idx="19">
                  <c:v>1.8795920277017757</c:v>
                </c:pt>
                <c:pt idx="20">
                  <c:v>-5.2330243028060579</c:v>
                </c:pt>
                <c:pt idx="21">
                  <c:v>4.5408873094212368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'GDP Growth'!$A$6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Growth'!$B$6:$W$6</c:f>
              <c:numCache>
                <c:formatCode>0.00</c:formatCode>
                <c:ptCount val="22"/>
                <c:pt idx="0">
                  <c:v>3.7468625954019799</c:v>
                </c:pt>
                <c:pt idx="1">
                  <c:v>0.82315299801443587</c:v>
                </c:pt>
                <c:pt idx="2">
                  <c:v>0.46634557149423017</c:v>
                </c:pt>
                <c:pt idx="3">
                  <c:v>0.39005855648510135</c:v>
                </c:pt>
                <c:pt idx="4">
                  <c:v>2.6682192674174701</c:v>
                </c:pt>
                <c:pt idx="5">
                  <c:v>2.3366413082194697</c:v>
                </c:pt>
                <c:pt idx="6">
                  <c:v>3.9130079783106027</c:v>
                </c:pt>
                <c:pt idx="7">
                  <c:v>0.90923892830237207</c:v>
                </c:pt>
                <c:pt idx="8">
                  <c:v>-0.51201674484910598</c:v>
                </c:pt>
                <c:pt idx="9">
                  <c:v>-4.9065477296515496</c:v>
                </c:pt>
                <c:pt idx="10">
                  <c:v>1.8709911471849665</c:v>
                </c:pt>
                <c:pt idx="11">
                  <c:v>1.3367777669032819</c:v>
                </c:pt>
                <c:pt idx="12">
                  <c:v>0.22649979180296498</c:v>
                </c:pt>
                <c:pt idx="13">
                  <c:v>0.93334097237122648</c:v>
                </c:pt>
                <c:pt idx="14">
                  <c:v>1.619393811030335</c:v>
                </c:pt>
                <c:pt idx="15">
                  <c:v>2.3425911075704704</c:v>
                </c:pt>
                <c:pt idx="16">
                  <c:v>3.2459569852439927</c:v>
                </c:pt>
                <c:pt idx="17">
                  <c:v>2.8217363412902614</c:v>
                </c:pt>
                <c:pt idx="18">
                  <c:v>1.9895373149643234</c:v>
                </c:pt>
                <c:pt idx="19">
                  <c:v>1.4934869585364794</c:v>
                </c:pt>
                <c:pt idx="20">
                  <c:v>-1.9946075685038096</c:v>
                </c:pt>
                <c:pt idx="21">
                  <c:v>4.8557075857023335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'GDP Growth'!$A$7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Growth'!$B$7:$W$7</c:f>
              <c:numCache>
                <c:formatCode>0.00</c:formatCode>
                <c:ptCount val="22"/>
                <c:pt idx="0">
                  <c:v>3.9236692270406337</c:v>
                </c:pt>
                <c:pt idx="1">
                  <c:v>1.9837214186329248</c:v>
                </c:pt>
                <c:pt idx="2">
                  <c:v>1.135531482146007</c:v>
                </c:pt>
                <c:pt idx="3">
                  <c:v>0.8231607566841177</c:v>
                </c:pt>
                <c:pt idx="4">
                  <c:v>2.8297529286989089</c:v>
                </c:pt>
                <c:pt idx="5">
                  <c:v>1.663219980300795</c:v>
                </c:pt>
                <c:pt idx="6">
                  <c:v>2.4493236011188486</c:v>
                </c:pt>
                <c:pt idx="7">
                  <c:v>2.4247362433730473</c:v>
                </c:pt>
                <c:pt idx="8">
                  <c:v>0.2549459601240045</c:v>
                </c:pt>
                <c:pt idx="9">
                  <c:v>-2.8733138284963076</c:v>
                </c:pt>
                <c:pt idx="10">
                  <c:v>1.9494376231266273</c:v>
                </c:pt>
                <c:pt idx="11">
                  <c:v>2.1927006326665435</c:v>
                </c:pt>
                <c:pt idx="12">
                  <c:v>0.31313475107717181</c:v>
                </c:pt>
                <c:pt idx="13">
                  <c:v>0.57632667477179211</c:v>
                </c:pt>
                <c:pt idx="14">
                  <c:v>0.9561830523715571</c:v>
                </c:pt>
                <c:pt idx="15">
                  <c:v>1.1129123405746952</c:v>
                </c:pt>
                <c:pt idx="16">
                  <c:v>1.0954644037204844</c:v>
                </c:pt>
                <c:pt idx="17">
                  <c:v>2.2914199941702122</c:v>
                </c:pt>
                <c:pt idx="18">
                  <c:v>1.8650660708199922</c:v>
                </c:pt>
                <c:pt idx="19">
                  <c:v>1.8429718144589629</c:v>
                </c:pt>
                <c:pt idx="20">
                  <c:v>-7.7845864916787093</c:v>
                </c:pt>
                <c:pt idx="21">
                  <c:v>6.8165891364987345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'GDP Growth'!$A$8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Growth'!$B$8:$W$8</c:f>
              <c:numCache>
                <c:formatCode>0.00</c:formatCode>
                <c:ptCount val="22"/>
                <c:pt idx="0">
                  <c:v>2.9125029636670803</c:v>
                </c:pt>
                <c:pt idx="1">
                  <c:v>1.6814684809707927</c:v>
                </c:pt>
                <c:pt idx="2">
                  <c:v>-0.19797383477136066</c:v>
                </c:pt>
                <c:pt idx="3">
                  <c:v>-0.70011668611435596</c:v>
                </c:pt>
                <c:pt idx="4">
                  <c:v>1.1750881316098685</c:v>
                </c:pt>
                <c:pt idx="5">
                  <c:v>0.73170716355419074</c:v>
                </c:pt>
                <c:pt idx="6">
                  <c:v>3.8164419129879974</c:v>
                </c:pt>
                <c:pt idx="7">
                  <c:v>2.9764551313159728</c:v>
                </c:pt>
                <c:pt idx="8">
                  <c:v>0.95987913356484</c:v>
                </c:pt>
                <c:pt idx="9">
                  <c:v>-5.6938363364028532</c:v>
                </c:pt>
                <c:pt idx="10">
                  <c:v>4.1798824987365748</c:v>
                </c:pt>
                <c:pt idx="11">
                  <c:v>3.9251927046341137</c:v>
                </c:pt>
                <c:pt idx="12">
                  <c:v>0.41849759421759813</c:v>
                </c:pt>
                <c:pt idx="13">
                  <c:v>0.43759130314467143</c:v>
                </c:pt>
                <c:pt idx="14">
                  <c:v>2.2095434313487203</c:v>
                </c:pt>
                <c:pt idx="15">
                  <c:v>1.4919315276077185</c:v>
                </c:pt>
                <c:pt idx="16">
                  <c:v>2.2299998678201547</c:v>
                </c:pt>
                <c:pt idx="17">
                  <c:v>2.6802311140589126</c:v>
                </c:pt>
                <c:pt idx="18">
                  <c:v>0.98123260600473827</c:v>
                </c:pt>
                <c:pt idx="19">
                  <c:v>1.0566038982828871</c:v>
                </c:pt>
                <c:pt idx="20">
                  <c:v>-3.6967887053804276</c:v>
                </c:pt>
                <c:pt idx="21">
                  <c:v>2.6269872667252372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59200"/>
        <c:axId val="46396928"/>
      </c:lineChart>
      <c:catAx>
        <c:axId val="4625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6396928"/>
        <c:crosses val="autoZero"/>
        <c:auto val="1"/>
        <c:lblAlgn val="ctr"/>
        <c:lblOffset val="100"/>
        <c:noMultiLvlLbl val="0"/>
      </c:catAx>
      <c:valAx>
        <c:axId val="46396928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46259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GDP</a:t>
            </a:r>
            <a:r>
              <a:rPr lang="en-US" baseline="0"/>
              <a:t> Growth (Developing)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'GDP Growth'!$A$4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Growth'!$B$4:$W$4</c:f>
              <c:numCache>
                <c:formatCode>0.00</c:formatCode>
                <c:ptCount val="22"/>
                <c:pt idx="0">
                  <c:v>5.2932947189253241</c:v>
                </c:pt>
                <c:pt idx="1">
                  <c:v>5.0772877752672798</c:v>
                </c:pt>
                <c:pt idx="2">
                  <c:v>3.8331239399322499</c:v>
                </c:pt>
                <c:pt idx="3">
                  <c:v>4.7395673996304453</c:v>
                </c:pt>
                <c:pt idx="4">
                  <c:v>5.2395329102985215</c:v>
                </c:pt>
                <c:pt idx="5">
                  <c:v>6.5359449407607144</c:v>
                </c:pt>
                <c:pt idx="6">
                  <c:v>6.6719049809357074</c:v>
                </c:pt>
                <c:pt idx="7">
                  <c:v>7.0585993573326675</c:v>
                </c:pt>
                <c:pt idx="8">
                  <c:v>6.0137897590338554</c:v>
                </c:pt>
                <c:pt idx="9">
                  <c:v>5.0451247936724002</c:v>
                </c:pt>
                <c:pt idx="10">
                  <c:v>5.5717881884980613</c:v>
                </c:pt>
                <c:pt idx="11">
                  <c:v>6.4643791229193113</c:v>
                </c:pt>
                <c:pt idx="12">
                  <c:v>6.5214587805532602</c:v>
                </c:pt>
                <c:pt idx="13">
                  <c:v>6.0136056584178021</c:v>
                </c:pt>
                <c:pt idx="14">
                  <c:v>6.061059358920204</c:v>
                </c:pt>
                <c:pt idx="15">
                  <c:v>6.5526398787838218</c:v>
                </c:pt>
                <c:pt idx="16">
                  <c:v>7.1134782132536287</c:v>
                </c:pt>
                <c:pt idx="17">
                  <c:v>6.5902499979405746</c:v>
                </c:pt>
                <c:pt idx="18">
                  <c:v>7.3194126301413576</c:v>
                </c:pt>
                <c:pt idx="19">
                  <c:v>7.8819151511772247</c:v>
                </c:pt>
                <c:pt idx="20">
                  <c:v>3.4480214548276251</c:v>
                </c:pt>
                <c:pt idx="21">
                  <c:v>6.9386750891015936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'GDP Growth'!$A$9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Growth'!$B$9:$W$9</c:f>
              <c:numCache>
                <c:formatCode>0.00</c:formatCode>
                <c:ptCount val="22"/>
                <c:pt idx="0">
                  <c:v>3.8409911568128479</c:v>
                </c:pt>
                <c:pt idx="1">
                  <c:v>4.8239662639064136</c:v>
                </c:pt>
                <c:pt idx="2">
                  <c:v>3.8039753213758019</c:v>
                </c:pt>
                <c:pt idx="3">
                  <c:v>7.8603814755325914</c:v>
                </c:pt>
                <c:pt idx="4">
                  <c:v>7.9229366128650298</c:v>
                </c:pt>
                <c:pt idx="5">
                  <c:v>7.92343062149763</c:v>
                </c:pt>
                <c:pt idx="6">
                  <c:v>8.0607325730327233</c:v>
                </c:pt>
                <c:pt idx="7">
                  <c:v>7.6608150650492775</c:v>
                </c:pt>
                <c:pt idx="8">
                  <c:v>3.0866980595328926</c:v>
                </c:pt>
                <c:pt idx="9">
                  <c:v>7.8618888330349819</c:v>
                </c:pt>
                <c:pt idx="10">
                  <c:v>8.4975847015810615</c:v>
                </c:pt>
                <c:pt idx="11">
                  <c:v>5.2413150014066332</c:v>
                </c:pt>
                <c:pt idx="12">
                  <c:v>5.4563887529736519</c:v>
                </c:pt>
                <c:pt idx="13">
                  <c:v>6.3861064009482504</c:v>
                </c:pt>
                <c:pt idx="14">
                  <c:v>7.4102276050885365</c:v>
                </c:pt>
                <c:pt idx="15">
                  <c:v>7.996253785714714</c:v>
                </c:pt>
                <c:pt idx="16">
                  <c:v>8.2563055017908624</c:v>
                </c:pt>
                <c:pt idx="17">
                  <c:v>6.7953834189791138</c:v>
                </c:pt>
                <c:pt idx="18">
                  <c:v>6.4538513449776929</c:v>
                </c:pt>
                <c:pt idx="19">
                  <c:v>3.7379185195578515</c:v>
                </c:pt>
                <c:pt idx="20">
                  <c:v>-6.5960805223217562</c:v>
                </c:pt>
                <c:pt idx="21">
                  <c:v>8.6812287308311937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'GDP Growth'!$A$10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Growth'!$B$10:$W$10</c:f>
              <c:numCache>
                <c:formatCode>0.00</c:formatCode>
                <c:ptCount val="22"/>
                <c:pt idx="0">
                  <c:v>4.9200677470169012</c:v>
                </c:pt>
                <c:pt idx="1">
                  <c:v>3.6434664472149194</c:v>
                </c:pt>
                <c:pt idx="2">
                  <c:v>4.4994753908576257</c:v>
                </c:pt>
                <c:pt idx="3">
                  <c:v>4.7803691216765571</c:v>
                </c:pt>
                <c:pt idx="4">
                  <c:v>5.0308739450168503</c:v>
                </c:pt>
                <c:pt idx="5">
                  <c:v>5.6925713038338444</c:v>
                </c:pt>
                <c:pt idx="6">
                  <c:v>5.5009517852034833</c:v>
                </c:pt>
                <c:pt idx="7">
                  <c:v>6.3450222266721426</c:v>
                </c:pt>
                <c:pt idx="8">
                  <c:v>6.0137036000912332</c:v>
                </c:pt>
                <c:pt idx="9">
                  <c:v>4.6288711825615252</c:v>
                </c:pt>
                <c:pt idx="10">
                  <c:v>6.2238541806236611</c:v>
                </c:pt>
                <c:pt idx="11">
                  <c:v>6.1697842077100802</c:v>
                </c:pt>
                <c:pt idx="12">
                  <c:v>6.0300506530561506</c:v>
                </c:pt>
                <c:pt idx="13">
                  <c:v>5.5572636889100977</c:v>
                </c:pt>
                <c:pt idx="14">
                  <c:v>5.0066684257549952</c:v>
                </c:pt>
                <c:pt idx="15">
                  <c:v>4.8763223002212328</c:v>
                </c:pt>
                <c:pt idx="16">
                  <c:v>5.0330691828017677</c:v>
                </c:pt>
                <c:pt idx="17">
                  <c:v>5.0697859013491637</c:v>
                </c:pt>
                <c:pt idx="18">
                  <c:v>5.1742915395502393</c:v>
                </c:pt>
                <c:pt idx="19">
                  <c:v>5.0192876804628241</c:v>
                </c:pt>
                <c:pt idx="20">
                  <c:v>-2.0650049409290432</c:v>
                </c:pt>
                <c:pt idx="21">
                  <c:v>3.6912401119128901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'GDP Growth'!$A$11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Growth'!$B$11:$W$11</c:f>
              <c:numCache>
                <c:formatCode>0.00</c:formatCode>
                <c:ptCount val="22"/>
                <c:pt idx="0">
                  <c:v>5.8455274757822195</c:v>
                </c:pt>
                <c:pt idx="1">
                  <c:v>2.3921727120783203</c:v>
                </c:pt>
                <c:pt idx="2">
                  <c:v>8.0788292797520711</c:v>
                </c:pt>
                <c:pt idx="3">
                  <c:v>8.6392983972004629</c:v>
                </c:pt>
                <c:pt idx="4">
                  <c:v>4.3366659785105526</c:v>
                </c:pt>
                <c:pt idx="5">
                  <c:v>3.1898040872886213</c:v>
                </c:pt>
                <c:pt idx="6">
                  <c:v>4.9997952618117125</c:v>
                </c:pt>
                <c:pt idx="7">
                  <c:v>8.1557735235853386</c:v>
                </c:pt>
                <c:pt idx="8">
                  <c:v>0.25085655349408853</c:v>
                </c:pt>
                <c:pt idx="9">
                  <c:v>1.0073854579047463</c:v>
                </c:pt>
                <c:pt idx="10">
                  <c:v>5.7979383016960355</c:v>
                </c:pt>
                <c:pt idx="11">
                  <c:v>2.6457179180625587</c:v>
                </c:pt>
                <c:pt idx="12">
                  <c:v>-3.7471713986413988</c:v>
                </c:pt>
                <c:pt idx="13">
                  <c:v>-1.5219792049416299</c:v>
                </c:pt>
                <c:pt idx="14">
                  <c:v>4.9847750670949438</c:v>
                </c:pt>
                <c:pt idx="15">
                  <c:v>-1.4248849393749055</c:v>
                </c:pt>
                <c:pt idx="16">
                  <c:v>8.815086642518196</c:v>
                </c:pt>
                <c:pt idx="17">
                  <c:v>2.7585052457887542</c:v>
                </c:pt>
                <c:pt idx="18">
                  <c:v>-2.253863606860989</c:v>
                </c:pt>
                <c:pt idx="19">
                  <c:v>-2.6582066619527183</c:v>
                </c:pt>
                <c:pt idx="20">
                  <c:v>3.3302884592659439</c:v>
                </c:pt>
                <c:pt idx="21">
                  <c:v>4.7197777315716394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'GDP Growth'!$A$12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'GDP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'GDP Growth'!$B$12:$W$12</c:f>
              <c:numCache>
                <c:formatCode>0.00</c:formatCode>
                <c:ptCount val="22"/>
                <c:pt idx="0">
                  <c:v>4.2600880116879125</c:v>
                </c:pt>
                <c:pt idx="1">
                  <c:v>3.554418215804219</c:v>
                </c:pt>
                <c:pt idx="2">
                  <c:v>2.5083377239821374</c:v>
                </c:pt>
                <c:pt idx="3">
                  <c:v>5.7770339920034814</c:v>
                </c:pt>
                <c:pt idx="4">
                  <c:v>7.5468600151923511</c:v>
                </c:pt>
                <c:pt idx="5">
                  <c:v>6.5187780739394299</c:v>
                </c:pt>
                <c:pt idx="6">
                  <c:v>5.898984441576431</c:v>
                </c:pt>
                <c:pt idx="7">
                  <c:v>4.8328172769172397</c:v>
                </c:pt>
                <c:pt idx="8">
                  <c:v>1.7014054655524831</c:v>
                </c:pt>
                <c:pt idx="9">
                  <c:v>2.8316585191978163</c:v>
                </c:pt>
                <c:pt idx="10">
                  <c:v>1.6066886289878539</c:v>
                </c:pt>
                <c:pt idx="11">
                  <c:v>2.7484059174901887</c:v>
                </c:pt>
                <c:pt idx="12">
                  <c:v>3.5070334199996438</c:v>
                </c:pt>
                <c:pt idx="13">
                  <c:v>4.3964566335307609</c:v>
                </c:pt>
                <c:pt idx="14">
                  <c:v>4.6747079815483232</c:v>
                </c:pt>
                <c:pt idx="15">
                  <c:v>4.7311474753207108</c:v>
                </c:pt>
                <c:pt idx="16">
                  <c:v>5.5267358447660371</c:v>
                </c:pt>
                <c:pt idx="17">
                  <c:v>4.4326259068397462</c:v>
                </c:pt>
                <c:pt idx="18">
                  <c:v>6.1517026109951871</c:v>
                </c:pt>
                <c:pt idx="19">
                  <c:v>2.4976369294336536</c:v>
                </c:pt>
                <c:pt idx="20">
                  <c:v>-1.2740874433870886</c:v>
                </c:pt>
                <c:pt idx="21">
                  <c:v>6.4870867738484321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600512"/>
        <c:axId val="151602304"/>
      </c:lineChart>
      <c:catAx>
        <c:axId val="15160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1602304"/>
        <c:crosses val="autoZero"/>
        <c:auto val="1"/>
        <c:lblAlgn val="ctr"/>
        <c:lblOffset val="100"/>
        <c:noMultiLvlLbl val="0"/>
      </c:catAx>
      <c:valAx>
        <c:axId val="15160230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151600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Population</a:t>
            </a:r>
            <a:r>
              <a:rPr lang="en-US" baseline="0"/>
              <a:t> growth (Developed)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'Population Growth'!$A$2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Growth'!$B$2:$W$2</c:f>
              <c:numCache>
                <c:formatCode>0.00</c:formatCode>
                <c:ptCount val="22"/>
                <c:pt idx="0">
                  <c:v>1.14447285147721</c:v>
                </c:pt>
                <c:pt idx="1">
                  <c:v>1.2839680912734901</c:v>
                </c:pt>
                <c:pt idx="2">
                  <c:v>1.1375387361946001</c:v>
                </c:pt>
                <c:pt idx="3">
                  <c:v>1.15019273319182</c:v>
                </c:pt>
                <c:pt idx="4">
                  <c:v>1.06919812205752</c:v>
                </c:pt>
                <c:pt idx="5">
                  <c:v>1.2172907305240599</c:v>
                </c:pt>
                <c:pt idx="6">
                  <c:v>1.3494508309889299</c:v>
                </c:pt>
                <c:pt idx="7">
                  <c:v>1.8249967952925401</c:v>
                </c:pt>
                <c:pt idx="8">
                  <c:v>2.0039114052427198</c:v>
                </c:pt>
                <c:pt idx="9">
                  <c:v>2.0608331627724299</c:v>
                </c:pt>
                <c:pt idx="10">
                  <c:v>1.55570626204128</c:v>
                </c:pt>
                <c:pt idx="11">
                  <c:v>1.3895273156180299</c:v>
                </c:pt>
                <c:pt idx="12">
                  <c:v>1.74582000067359</c:v>
                </c:pt>
                <c:pt idx="13">
                  <c:v>1.721151439989</c:v>
                </c:pt>
                <c:pt idx="14">
                  <c:v>1.4915664891284699</c:v>
                </c:pt>
                <c:pt idx="15">
                  <c:v>1.43921665259925</c:v>
                </c:pt>
                <c:pt idx="16">
                  <c:v>1.5619404981039899</c:v>
                </c:pt>
                <c:pt idx="17">
                  <c:v>1.6533905350306799</c:v>
                </c:pt>
                <c:pt idx="18">
                  <c:v>1.5029929822136201</c:v>
                </c:pt>
                <c:pt idx="19">
                  <c:v>1.48520844681971</c:v>
                </c:pt>
                <c:pt idx="20">
                  <c:v>1.23570107988933</c:v>
                </c:pt>
                <c:pt idx="21">
                  <c:v>0.127728295728263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'Population Growth'!$A$4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Growth'!$B$4:$W$4</c:f>
              <c:numCache>
                <c:formatCode>0.00</c:formatCode>
                <c:ptCount val="22"/>
                <c:pt idx="0">
                  <c:v>0.93128155345242902</c:v>
                </c:pt>
                <c:pt idx="1">
                  <c:v>1.0863509656271699</c:v>
                </c:pt>
                <c:pt idx="2">
                  <c:v>1.0874479271867401</c:v>
                </c:pt>
                <c:pt idx="3">
                  <c:v>0.90137273909595494</c:v>
                </c:pt>
                <c:pt idx="4">
                  <c:v>0.93302077749518297</c:v>
                </c:pt>
                <c:pt idx="5">
                  <c:v>0.94446692745073402</c:v>
                </c:pt>
                <c:pt idx="6">
                  <c:v>1.01033450270045</c:v>
                </c:pt>
                <c:pt idx="7">
                  <c:v>0.97113514136805501</c:v>
                </c:pt>
                <c:pt idx="8">
                  <c:v>1.08290711607014</c:v>
                </c:pt>
                <c:pt idx="9">
                  <c:v>1.1417580991216201</c:v>
                </c:pt>
                <c:pt idx="10">
                  <c:v>1.11186407517168</c:v>
                </c:pt>
                <c:pt idx="11">
                  <c:v>0.97869778657034101</c:v>
                </c:pt>
                <c:pt idx="12">
                  <c:v>1.08581726304756</c:v>
                </c:pt>
                <c:pt idx="13">
                  <c:v>1.0565912591778901</c:v>
                </c:pt>
                <c:pt idx="14">
                  <c:v>1.0053375786737799</c:v>
                </c:pt>
                <c:pt idx="15">
                  <c:v>0.74633947796981304</c:v>
                </c:pt>
                <c:pt idx="16">
                  <c:v>1.1323486546660599</c:v>
                </c:pt>
                <c:pt idx="17">
                  <c:v>1.19952071057872</c:v>
                </c:pt>
                <c:pt idx="18">
                  <c:v>1.41245586917998</c:v>
                </c:pt>
                <c:pt idx="19">
                  <c:v>1.43613682316886</c:v>
                </c:pt>
                <c:pt idx="20">
                  <c:v>1.1527970771773599</c:v>
                </c:pt>
                <c:pt idx="21">
                  <c:v>0.54770700629800595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'Population Growth'!$A$5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Growth'!$B$5:$W$5</c:f>
              <c:numCache>
                <c:formatCode>0.00</c:formatCode>
                <c:ptCount val="22"/>
                <c:pt idx="0">
                  <c:v>0.334233618829261</c:v>
                </c:pt>
                <c:pt idx="1">
                  <c:v>0.35831567895548599</c:v>
                </c:pt>
                <c:pt idx="2">
                  <c:v>0.31948712534099599</c:v>
                </c:pt>
                <c:pt idx="3">
                  <c:v>0.27201044403156599</c:v>
                </c:pt>
                <c:pt idx="4">
                  <c:v>0.258432282052875</c:v>
                </c:pt>
                <c:pt idx="5">
                  <c:v>0.27548173340930798</c:v>
                </c:pt>
                <c:pt idx="6">
                  <c:v>0.32864515891992901</c:v>
                </c:pt>
                <c:pt idx="7">
                  <c:v>0.44346605432137398</c:v>
                </c:pt>
                <c:pt idx="8">
                  <c:v>0.58754759025897796</c:v>
                </c:pt>
                <c:pt idx="9">
                  <c:v>0.53507906207942901</c:v>
                </c:pt>
                <c:pt idx="10">
                  <c:v>0.44419715450953101</c:v>
                </c:pt>
                <c:pt idx="11">
                  <c:v>0.41173785519501899</c:v>
                </c:pt>
                <c:pt idx="12">
                  <c:v>0.37627224261995501</c:v>
                </c:pt>
                <c:pt idx="13">
                  <c:v>0.41690136075209699</c:v>
                </c:pt>
                <c:pt idx="14">
                  <c:v>0.50705328301016295</c:v>
                </c:pt>
                <c:pt idx="15">
                  <c:v>0.706423849687002</c:v>
                </c:pt>
                <c:pt idx="16">
                  <c:v>0.78039264413516696</c:v>
                </c:pt>
                <c:pt idx="17">
                  <c:v>0.64335090373735604</c:v>
                </c:pt>
                <c:pt idx="18">
                  <c:v>0.49583892587912898</c:v>
                </c:pt>
                <c:pt idx="19">
                  <c:v>0.358130915892652</c:v>
                </c:pt>
                <c:pt idx="20">
                  <c:v>0.29164117747663298</c:v>
                </c:pt>
                <c:pt idx="21">
                  <c:v>0.43341448940972199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'Population Growth'!$A$6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Growth'!$B$6:$W$6</c:f>
              <c:numCache>
                <c:formatCode>0.00</c:formatCode>
                <c:ptCount val="22"/>
                <c:pt idx="0">
                  <c:v>0.68678258685703197</c:v>
                </c:pt>
                <c:pt idx="1">
                  <c:v>0.72943078950882101</c:v>
                </c:pt>
                <c:pt idx="2">
                  <c:v>0.72874620687396696</c:v>
                </c:pt>
                <c:pt idx="3">
                  <c:v>0.71044808965296902</c:v>
                </c:pt>
                <c:pt idx="4">
                  <c:v>0.73509806756324203</c:v>
                </c:pt>
                <c:pt idx="5">
                  <c:v>0.74991832502453104</c:v>
                </c:pt>
                <c:pt idx="6">
                  <c:v>0.69370661211417695</c:v>
                </c:pt>
                <c:pt idx="7">
                  <c:v>0.616493932446319</c:v>
                </c:pt>
                <c:pt idx="8">
                  <c:v>0.55756375763195898</c:v>
                </c:pt>
                <c:pt idx="9">
                  <c:v>0.51310287617849104</c:v>
                </c:pt>
                <c:pt idx="10">
                  <c:v>0.49282112569030501</c:v>
                </c:pt>
                <c:pt idx="11">
                  <c:v>0.48269478175834701</c:v>
                </c:pt>
                <c:pt idx="12">
                  <c:v>0.48395348976888303</c:v>
                </c:pt>
                <c:pt idx="13">
                  <c:v>0.51653966130754603</c:v>
                </c:pt>
                <c:pt idx="14">
                  <c:v>0.46824634207038002</c:v>
                </c:pt>
                <c:pt idx="15">
                  <c:v>0.35556924005829799</c:v>
                </c:pt>
                <c:pt idx="16">
                  <c:v>0.263868788565368</c:v>
                </c:pt>
                <c:pt idx="17">
                  <c:v>0.29020211635109</c:v>
                </c:pt>
                <c:pt idx="18">
                  <c:v>0.358494581816163</c:v>
                </c:pt>
                <c:pt idx="19">
                  <c:v>0.34137414315750902</c:v>
                </c:pt>
                <c:pt idx="20">
                  <c:v>0.27135050766999302</c:v>
                </c:pt>
                <c:pt idx="21">
                  <c:v>0.26385475706460598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'Population Growth'!$A$7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Growth'!$B$7:$W$7</c:f>
              <c:numCache>
                <c:formatCode>0.00</c:formatCode>
                <c:ptCount val="22"/>
                <c:pt idx="0">
                  <c:v>0.135431600393084</c:v>
                </c:pt>
                <c:pt idx="1">
                  <c:v>0.16822536133733501</c:v>
                </c:pt>
                <c:pt idx="2">
                  <c:v>0.16812831940693099</c:v>
                </c:pt>
                <c:pt idx="3">
                  <c:v>5.5363303587324102E-2</c:v>
                </c:pt>
                <c:pt idx="4">
                  <c:v>-2.1709727650009E-2</c:v>
                </c:pt>
                <c:pt idx="5">
                  <c:v>-5.6778261835203098E-2</c:v>
                </c:pt>
                <c:pt idx="6">
                  <c:v>-0.11279749764493099</c:v>
                </c:pt>
                <c:pt idx="7">
                  <c:v>-0.133718572600486</c:v>
                </c:pt>
                <c:pt idx="8">
                  <c:v>-0.190142844695674</c:v>
                </c:pt>
                <c:pt idx="9">
                  <c:v>-0.25338341016340199</c:v>
                </c:pt>
                <c:pt idx="10">
                  <c:v>-0.153198446937304</c:v>
                </c:pt>
                <c:pt idx="11">
                  <c:v>-1.8537146287573001</c:v>
                </c:pt>
                <c:pt idx="12">
                  <c:v>0.18772780056729299</c:v>
                </c:pt>
                <c:pt idx="13">
                  <c:v>0.27290021468153802</c:v>
                </c:pt>
                <c:pt idx="14">
                  <c:v>0.41687735916829199</c:v>
                </c:pt>
                <c:pt idx="15">
                  <c:v>0.86570264395025098</c:v>
                </c:pt>
                <c:pt idx="16">
                  <c:v>0.80721853857387105</c:v>
                </c:pt>
                <c:pt idx="17">
                  <c:v>0.37372455989583803</c:v>
                </c:pt>
                <c:pt idx="18">
                  <c:v>0.30052670199206499</c:v>
                </c:pt>
                <c:pt idx="19">
                  <c:v>0.22551987421288</c:v>
                </c:pt>
                <c:pt idx="20">
                  <c:v>8.1693158649459502E-2</c:v>
                </c:pt>
                <c:pt idx="21">
                  <c:v>4.2327057255213699E-2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607168"/>
        <c:axId val="151608704"/>
      </c:lineChart>
      <c:catAx>
        <c:axId val="151607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608704"/>
        <c:crosses val="autoZero"/>
        <c:auto val="1"/>
        <c:lblAlgn val="ctr"/>
        <c:lblOffset val="100"/>
        <c:noMultiLvlLbl val="0"/>
      </c:catAx>
      <c:valAx>
        <c:axId val="15160870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1607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Population</a:t>
            </a:r>
            <a:r>
              <a:rPr lang="en-US" baseline="0"/>
              <a:t> growth (Developing)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'Population Growth'!$A$3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Growth'!$B$3:$W$3</c:f>
              <c:numCache>
                <c:formatCode>0.00</c:formatCode>
                <c:ptCount val="22"/>
                <c:pt idx="0">
                  <c:v>1.9055240489196801</c:v>
                </c:pt>
                <c:pt idx="1">
                  <c:v>1.89925268099487</c:v>
                </c:pt>
                <c:pt idx="2">
                  <c:v>1.85802653007171</c:v>
                </c:pt>
                <c:pt idx="3">
                  <c:v>1.74653680101613</c:v>
                </c:pt>
                <c:pt idx="4">
                  <c:v>1.66119164263389</c:v>
                </c:pt>
                <c:pt idx="5">
                  <c:v>1.5179751109649899</c:v>
                </c:pt>
                <c:pt idx="6">
                  <c:v>1.2105899405381899</c:v>
                </c:pt>
                <c:pt idx="7">
                  <c:v>1.0511171942369899</c:v>
                </c:pt>
                <c:pt idx="8">
                  <c:v>0.88783301709736895</c:v>
                </c:pt>
                <c:pt idx="9">
                  <c:v>0.88009347559995699</c:v>
                </c:pt>
                <c:pt idx="10">
                  <c:v>1.1415513368568999</c:v>
                </c:pt>
                <c:pt idx="11">
                  <c:v>1.2189386912729501</c:v>
                </c:pt>
                <c:pt idx="12">
                  <c:v>1.24357124646827</c:v>
                </c:pt>
                <c:pt idx="13">
                  <c:v>1.2671572972187799</c:v>
                </c:pt>
                <c:pt idx="14">
                  <c:v>1.2459602080877901</c:v>
                </c:pt>
                <c:pt idx="15">
                  <c:v>1.1910611272382401</c:v>
                </c:pt>
                <c:pt idx="16">
                  <c:v>1.2307953544705399</c:v>
                </c:pt>
                <c:pt idx="17">
                  <c:v>1.2497240657795701</c:v>
                </c:pt>
                <c:pt idx="18">
                  <c:v>1.16137846270492</c:v>
                </c:pt>
                <c:pt idx="19">
                  <c:v>1.1131724900166999</c:v>
                </c:pt>
                <c:pt idx="20">
                  <c:v>1.1442097400165601</c:v>
                </c:pt>
                <c:pt idx="21">
                  <c:v>1.14931847631384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'Population Growth'!$A$8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Growth'!$B$8:$W$8</c:f>
              <c:numCache>
                <c:formatCode>0.00</c:formatCode>
                <c:ptCount val="22"/>
                <c:pt idx="0">
                  <c:v>1.82218400218023</c:v>
                </c:pt>
                <c:pt idx="1">
                  <c:v>1.80844642123748</c:v>
                </c:pt>
                <c:pt idx="2">
                  <c:v>1.77676787418134</c:v>
                </c:pt>
                <c:pt idx="3">
                  <c:v>1.72426903226703</c:v>
                </c:pt>
                <c:pt idx="4">
                  <c:v>1.6728108702287601</c:v>
                </c:pt>
                <c:pt idx="5">
                  <c:v>1.6041291692792601</c:v>
                </c:pt>
                <c:pt idx="6">
                  <c:v>1.5243079604101399</c:v>
                </c:pt>
                <c:pt idx="7">
                  <c:v>1.46637175001498</c:v>
                </c:pt>
                <c:pt idx="8">
                  <c:v>1.4223915088357699</c:v>
                </c:pt>
                <c:pt idx="9">
                  <c:v>1.3911949303375399</c:v>
                </c:pt>
                <c:pt idx="10">
                  <c:v>1.3775958115976701</c:v>
                </c:pt>
                <c:pt idx="11">
                  <c:v>1.3615880845334301</c:v>
                </c:pt>
                <c:pt idx="12">
                  <c:v>1.33219204981494</c:v>
                </c:pt>
                <c:pt idx="13">
                  <c:v>1.29754883539168</c:v>
                </c:pt>
                <c:pt idx="14">
                  <c:v>1.2403621838268899</c:v>
                </c:pt>
                <c:pt idx="15">
                  <c:v>1.1877953200506799</c:v>
                </c:pt>
                <c:pt idx="16">
                  <c:v>1.18504622906796</c:v>
                </c:pt>
                <c:pt idx="17">
                  <c:v>1.1556244906764599</c:v>
                </c:pt>
                <c:pt idx="18">
                  <c:v>1.0875277215785499</c:v>
                </c:pt>
                <c:pt idx="19">
                  <c:v>1.02531077187097</c:v>
                </c:pt>
                <c:pt idx="20">
                  <c:v>0.95522085775158005</c:v>
                </c:pt>
                <c:pt idx="21">
                  <c:v>0.79721609389812598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'Population Growth'!$A$9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Growth'!$B$9:$W$9</c:f>
              <c:numCache>
                <c:formatCode>0.00</c:formatCode>
                <c:ptCount val="22"/>
                <c:pt idx="0">
                  <c:v>1.4470884840890299</c:v>
                </c:pt>
                <c:pt idx="1">
                  <c:v>1.4100988547982001</c:v>
                </c:pt>
                <c:pt idx="2">
                  <c:v>1.37351928060869</c:v>
                </c:pt>
                <c:pt idx="3">
                  <c:v>1.33804389134874</c:v>
                </c:pt>
                <c:pt idx="4">
                  <c:v>1.2732264886851199</c:v>
                </c:pt>
                <c:pt idx="5">
                  <c:v>1.2607482956028599</c:v>
                </c:pt>
                <c:pt idx="6">
                  <c:v>1.2993088987366299</c:v>
                </c:pt>
                <c:pt idx="7">
                  <c:v>1.3118475961456599</c:v>
                </c:pt>
                <c:pt idx="8">
                  <c:v>1.3021705350789501</c:v>
                </c:pt>
                <c:pt idx="9">
                  <c:v>1.2715320899429201</c:v>
                </c:pt>
                <c:pt idx="10">
                  <c:v>1.2515172914041199</c:v>
                </c:pt>
                <c:pt idx="11">
                  <c:v>1.2557380886131499</c:v>
                </c:pt>
                <c:pt idx="12">
                  <c:v>1.2559414583581101</c:v>
                </c:pt>
                <c:pt idx="13">
                  <c:v>1.21281780987831</c:v>
                </c:pt>
                <c:pt idx="14">
                  <c:v>1.15950664180271</c:v>
                </c:pt>
                <c:pt idx="15">
                  <c:v>1.1108549322781001</c:v>
                </c:pt>
                <c:pt idx="16">
                  <c:v>1.0589420586891301</c:v>
                </c:pt>
                <c:pt idx="17">
                  <c:v>1.0064395244609201</c:v>
                </c:pt>
                <c:pt idx="18">
                  <c:v>0.96620643586613897</c:v>
                </c:pt>
                <c:pt idx="19">
                  <c:v>0.93768927363529397</c:v>
                </c:pt>
                <c:pt idx="20">
                  <c:v>0.84038926812804804</c:v>
                </c:pt>
                <c:pt idx="21">
                  <c:v>0.694717688319757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'Population Growth'!$A$10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Growth'!$B$10:$W$10</c:f>
              <c:numCache>
                <c:formatCode>0.00</c:formatCode>
                <c:ptCount val="22"/>
                <c:pt idx="0">
                  <c:v>1.6453919487084501</c:v>
                </c:pt>
                <c:pt idx="1">
                  <c:v>1.7100319119575</c:v>
                </c:pt>
                <c:pt idx="2">
                  <c:v>0.97352473440778498</c:v>
                </c:pt>
                <c:pt idx="3">
                  <c:v>0.92782093066919902</c:v>
                </c:pt>
                <c:pt idx="4">
                  <c:v>1.6158639463862301</c:v>
                </c:pt>
                <c:pt idx="5">
                  <c:v>1.6100400109898301</c:v>
                </c:pt>
                <c:pt idx="6">
                  <c:v>1.54559660977253</c:v>
                </c:pt>
                <c:pt idx="7">
                  <c:v>1.4536370817991</c:v>
                </c:pt>
                <c:pt idx="8">
                  <c:v>1.3718850263898801</c:v>
                </c:pt>
                <c:pt idx="9">
                  <c:v>1.3604702660444801</c:v>
                </c:pt>
                <c:pt idx="10">
                  <c:v>1.4044242809357399</c:v>
                </c:pt>
                <c:pt idx="11">
                  <c:v>1.2775500339357799</c:v>
                </c:pt>
                <c:pt idx="12">
                  <c:v>1.27742540846959</c:v>
                </c:pt>
                <c:pt idx="13">
                  <c:v>1.4565059032144301</c:v>
                </c:pt>
                <c:pt idx="14">
                  <c:v>1.897214219374</c:v>
                </c:pt>
                <c:pt idx="15">
                  <c:v>2.2617849255827598</c:v>
                </c:pt>
                <c:pt idx="16">
                  <c:v>1.83580791714073</c:v>
                </c:pt>
                <c:pt idx="17">
                  <c:v>1.4288255268813701</c:v>
                </c:pt>
                <c:pt idx="18">
                  <c:v>1.30788220910804</c:v>
                </c:pt>
                <c:pt idx="19">
                  <c:v>1.0995932626289</c:v>
                </c:pt>
                <c:pt idx="20">
                  <c:v>0.83517614833256004</c:v>
                </c:pt>
                <c:pt idx="21">
                  <c:v>0.72282250547577598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'Population Growth'!$A$11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'Population Growth'!$B$1:$W$1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'Population Growth'!$B$11:$W$11</c:f>
              <c:numCache>
                <c:formatCode>0.00</c:formatCode>
                <c:ptCount val="22"/>
                <c:pt idx="0">
                  <c:v>3.07555291166784</c:v>
                </c:pt>
                <c:pt idx="1">
                  <c:v>3.0920791843797502</c:v>
                </c:pt>
                <c:pt idx="2">
                  <c:v>2.5088597595402899</c:v>
                </c:pt>
                <c:pt idx="3">
                  <c:v>2.1893881210377</c:v>
                </c:pt>
                <c:pt idx="4">
                  <c:v>2.2351492073230701</c:v>
                </c:pt>
                <c:pt idx="5">
                  <c:v>2.1584921550439899</c:v>
                </c:pt>
                <c:pt idx="6">
                  <c:v>2.0985131417675</c:v>
                </c:pt>
                <c:pt idx="7">
                  <c:v>2.1415239715630099</c:v>
                </c:pt>
                <c:pt idx="8">
                  <c:v>2.1788892169985199</c:v>
                </c:pt>
                <c:pt idx="9">
                  <c:v>2.2291625346925001</c:v>
                </c:pt>
                <c:pt idx="10">
                  <c:v>2.25257934512803</c:v>
                </c:pt>
                <c:pt idx="11">
                  <c:v>2.1108345776843498</c:v>
                </c:pt>
                <c:pt idx="12">
                  <c:v>1.7979754297027</c:v>
                </c:pt>
                <c:pt idx="13">
                  <c:v>1.5368976490592501</c:v>
                </c:pt>
                <c:pt idx="14">
                  <c:v>1.4091829734208601</c:v>
                </c:pt>
                <c:pt idx="15">
                  <c:v>1.29655172364692</c:v>
                </c:pt>
                <c:pt idx="16">
                  <c:v>1.20405567252781</c:v>
                </c:pt>
                <c:pt idx="17">
                  <c:v>1.3281354335773801</c:v>
                </c:pt>
                <c:pt idx="18">
                  <c:v>1.5371724033626</c:v>
                </c:pt>
                <c:pt idx="19">
                  <c:v>1.6079813474836999</c:v>
                </c:pt>
                <c:pt idx="20">
                  <c:v>1.73302782045863</c:v>
                </c:pt>
                <c:pt idx="21">
                  <c:v>1.8340620824079299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399296"/>
        <c:axId val="153400832"/>
      </c:lineChart>
      <c:catAx>
        <c:axId val="153399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3400832"/>
        <c:crosses val="autoZero"/>
        <c:auto val="1"/>
        <c:lblAlgn val="ctr"/>
        <c:lblOffset val="100"/>
        <c:noMultiLvlLbl val="0"/>
      </c:catAx>
      <c:valAx>
        <c:axId val="15340083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53399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Unemployment</a:t>
            </a:r>
            <a:r>
              <a:rPr lang="en-US" baseline="0"/>
              <a:t> (Developed)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Unemployment!$A$2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Unemployment!$B$2:$W$2</c:f>
              <c:numCache>
                <c:formatCode>0.00</c:formatCode>
                <c:ptCount val="22"/>
                <c:pt idx="0">
                  <c:v>6.2800002098083496</c:v>
                </c:pt>
                <c:pt idx="1">
                  <c:v>6.7399997711181596</c:v>
                </c:pt>
                <c:pt idx="2">
                  <c:v>6.3699998855590803</c:v>
                </c:pt>
                <c:pt idx="3">
                  <c:v>5.9299998283386204</c:v>
                </c:pt>
                <c:pt idx="4">
                  <c:v>5.3899998664856001</c:v>
                </c:pt>
                <c:pt idx="5">
                  <c:v>5.0300002098083496</c:v>
                </c:pt>
                <c:pt idx="6">
                  <c:v>4.7800002098083496</c:v>
                </c:pt>
                <c:pt idx="7">
                  <c:v>4.3800001144409197</c:v>
                </c:pt>
                <c:pt idx="8">
                  <c:v>4.2300000190734899</c:v>
                </c:pt>
                <c:pt idx="9">
                  <c:v>5.5599999427795401</c:v>
                </c:pt>
                <c:pt idx="10">
                  <c:v>5.21000003814697</c:v>
                </c:pt>
                <c:pt idx="11">
                  <c:v>5.0799999237060502</c:v>
                </c:pt>
                <c:pt idx="12">
                  <c:v>5.2199997901916504</c:v>
                </c:pt>
                <c:pt idx="13">
                  <c:v>5.6599998474121103</c:v>
                </c:pt>
                <c:pt idx="14">
                  <c:v>6.0799999237060502</c:v>
                </c:pt>
                <c:pt idx="15">
                  <c:v>6.0500001907348597</c:v>
                </c:pt>
                <c:pt idx="16">
                  <c:v>5.71000003814697</c:v>
                </c:pt>
                <c:pt idx="17">
                  <c:v>5.5900001525878897</c:v>
                </c:pt>
                <c:pt idx="18">
                  <c:v>5.3000001907348597</c:v>
                </c:pt>
                <c:pt idx="19">
                  <c:v>5.1599998474121103</c:v>
                </c:pt>
                <c:pt idx="20">
                  <c:v>6.46000003814697</c:v>
                </c:pt>
                <c:pt idx="21">
                  <c:v>5.11199998855591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Unemployment!$A$4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Unemployment!$B$4:$W$4</c:f>
              <c:numCache>
                <c:formatCode>0.00</c:formatCode>
                <c:ptCount val="22"/>
                <c:pt idx="0">
                  <c:v>6.8299999237060502</c:v>
                </c:pt>
                <c:pt idx="1">
                  <c:v>7.2199997901916504</c:v>
                </c:pt>
                <c:pt idx="2">
                  <c:v>7.6599998474121103</c:v>
                </c:pt>
                <c:pt idx="3">
                  <c:v>7.5700001716613796</c:v>
                </c:pt>
                <c:pt idx="4">
                  <c:v>7.1900000572204599</c:v>
                </c:pt>
                <c:pt idx="5">
                  <c:v>6.7600002288818404</c:v>
                </c:pt>
                <c:pt idx="6">
                  <c:v>6.3200001716613796</c:v>
                </c:pt>
                <c:pt idx="7">
                  <c:v>6.03999996185303</c:v>
                </c:pt>
                <c:pt idx="8">
                  <c:v>6.1399998664856001</c:v>
                </c:pt>
                <c:pt idx="9">
                  <c:v>8.3400001525878906</c:v>
                </c:pt>
                <c:pt idx="10">
                  <c:v>8.0600004196166992</c:v>
                </c:pt>
                <c:pt idx="11">
                  <c:v>7.5100002288818404</c:v>
                </c:pt>
                <c:pt idx="12">
                  <c:v>7.28999996185303</c:v>
                </c:pt>
                <c:pt idx="13">
                  <c:v>7.0700001716613796</c:v>
                </c:pt>
                <c:pt idx="14">
                  <c:v>6.9099998474121103</c:v>
                </c:pt>
                <c:pt idx="15">
                  <c:v>6.9099998474121103</c:v>
                </c:pt>
                <c:pt idx="16">
                  <c:v>7</c:v>
                </c:pt>
                <c:pt idx="17">
                  <c:v>6.3400001525878897</c:v>
                </c:pt>
                <c:pt idx="18">
                  <c:v>5.8299999237060502</c:v>
                </c:pt>
                <c:pt idx="19">
                  <c:v>5.6599998474121103</c:v>
                </c:pt>
                <c:pt idx="20">
                  <c:v>9.4600000381469709</c:v>
                </c:pt>
                <c:pt idx="21">
                  <c:v>7.5100002288818404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Unemployment!$A$5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Unemployment!$B$5:$W$5</c:f>
              <c:numCache>
                <c:formatCode>0.00</c:formatCode>
                <c:ptCount val="22"/>
                <c:pt idx="0">
                  <c:v>4.4800000190734899</c:v>
                </c:pt>
                <c:pt idx="1">
                  <c:v>4.1599998474121103</c:v>
                </c:pt>
                <c:pt idx="2">
                  <c:v>4.2699999809265101</c:v>
                </c:pt>
                <c:pt idx="3">
                  <c:v>5.4000000953674299</c:v>
                </c:pt>
                <c:pt idx="4">
                  <c:v>5.1999998092651403</c:v>
                </c:pt>
                <c:pt idx="5">
                  <c:v>4.8299999237060502</c:v>
                </c:pt>
                <c:pt idx="6">
                  <c:v>3.9000000953674299</c:v>
                </c:pt>
                <c:pt idx="7">
                  <c:v>3.7999999523162802</c:v>
                </c:pt>
                <c:pt idx="8">
                  <c:v>3.6800000667571999</c:v>
                </c:pt>
                <c:pt idx="9">
                  <c:v>6.4099998474121103</c:v>
                </c:pt>
                <c:pt idx="10">
                  <c:v>7.75</c:v>
                </c:pt>
                <c:pt idx="11">
                  <c:v>7.7699999809265101</c:v>
                </c:pt>
                <c:pt idx="12">
                  <c:v>7.8000001907348597</c:v>
                </c:pt>
                <c:pt idx="13">
                  <c:v>7.3800001144409197</c:v>
                </c:pt>
                <c:pt idx="14">
                  <c:v>6.9299998283386204</c:v>
                </c:pt>
                <c:pt idx="15">
                  <c:v>6.2800002098083496</c:v>
                </c:pt>
                <c:pt idx="16">
                  <c:v>5.9899997711181596</c:v>
                </c:pt>
                <c:pt idx="17">
                  <c:v>5.8299999237060502</c:v>
                </c:pt>
                <c:pt idx="18">
                  <c:v>5.1300001144409197</c:v>
                </c:pt>
                <c:pt idx="19">
                  <c:v>5.0199999809265101</c:v>
                </c:pt>
                <c:pt idx="20">
                  <c:v>5.6399998664856001</c:v>
                </c:pt>
                <c:pt idx="21">
                  <c:v>4.7979998588562003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Unemployment!$A$6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Unemployment!$B$6:$W$6</c:f>
              <c:numCache>
                <c:formatCode>0.00</c:formatCode>
                <c:ptCount val="22"/>
                <c:pt idx="0">
                  <c:v>10.2200002670288</c:v>
                </c:pt>
                <c:pt idx="1">
                  <c:v>8.6099996566772496</c:v>
                </c:pt>
                <c:pt idx="2">
                  <c:v>8.6999998092651403</c:v>
                </c:pt>
                <c:pt idx="3">
                  <c:v>8.3100004196166992</c:v>
                </c:pt>
                <c:pt idx="4">
                  <c:v>8.9099998474121094</c:v>
                </c:pt>
                <c:pt idx="5">
                  <c:v>8.4899997711181605</c:v>
                </c:pt>
                <c:pt idx="6">
                  <c:v>8.4499998092651403</c:v>
                </c:pt>
                <c:pt idx="7">
                  <c:v>7.6599998474121103</c:v>
                </c:pt>
                <c:pt idx="8">
                  <c:v>7.0599999427795401</c:v>
                </c:pt>
                <c:pt idx="9">
                  <c:v>8.7399997711181605</c:v>
                </c:pt>
                <c:pt idx="10">
                  <c:v>8.8699998855590803</c:v>
                </c:pt>
                <c:pt idx="11">
                  <c:v>8.8100004196166992</c:v>
                </c:pt>
                <c:pt idx="12">
                  <c:v>9.3999996185302699</c:v>
                </c:pt>
                <c:pt idx="13">
                  <c:v>9.9200000762939506</c:v>
                </c:pt>
                <c:pt idx="14">
                  <c:v>10.289999961853001</c:v>
                </c:pt>
                <c:pt idx="15">
                  <c:v>10.3500003814697</c:v>
                </c:pt>
                <c:pt idx="16">
                  <c:v>10.050000190734901</c:v>
                </c:pt>
                <c:pt idx="17">
                  <c:v>9.4099998474121094</c:v>
                </c:pt>
                <c:pt idx="18">
                  <c:v>9.0200004577636701</c:v>
                </c:pt>
                <c:pt idx="19">
                  <c:v>8.4099998474121094</c:v>
                </c:pt>
                <c:pt idx="20">
                  <c:v>8.0100002288818395</c:v>
                </c:pt>
                <c:pt idx="21">
                  <c:v>8.0629997253418004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Unemployment!$A$7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Unemployment!$B$7:$W$7</c:f>
              <c:numCache>
                <c:formatCode>0.00</c:formatCode>
                <c:ptCount val="22"/>
                <c:pt idx="0">
                  <c:v>7.9200000762939498</c:v>
                </c:pt>
                <c:pt idx="1">
                  <c:v>7.7699999809265101</c:v>
                </c:pt>
                <c:pt idx="2">
                  <c:v>8.4799995422363299</c:v>
                </c:pt>
                <c:pt idx="3">
                  <c:v>9.7799997329711896</c:v>
                </c:pt>
                <c:pt idx="4">
                  <c:v>10.7299995422363</c:v>
                </c:pt>
                <c:pt idx="5">
                  <c:v>11.170000076293899</c:v>
                </c:pt>
                <c:pt idx="6">
                  <c:v>10.25</c:v>
                </c:pt>
                <c:pt idx="7">
                  <c:v>8.6599998474121094</c:v>
                </c:pt>
                <c:pt idx="8">
                  <c:v>7.5199999809265101</c:v>
                </c:pt>
                <c:pt idx="9">
                  <c:v>7.7399997711181596</c:v>
                </c:pt>
                <c:pt idx="10">
                  <c:v>6.9699997901916504</c:v>
                </c:pt>
                <c:pt idx="11">
                  <c:v>5.8200001716613796</c:v>
                </c:pt>
                <c:pt idx="12">
                  <c:v>5.3800001144409197</c:v>
                </c:pt>
                <c:pt idx="13">
                  <c:v>5.2300000190734899</c:v>
                </c:pt>
                <c:pt idx="14">
                  <c:v>4.9800000190734899</c:v>
                </c:pt>
                <c:pt idx="15">
                  <c:v>4.6199998855590803</c:v>
                </c:pt>
                <c:pt idx="16">
                  <c:v>4.1199998855590803</c:v>
                </c:pt>
                <c:pt idx="17">
                  <c:v>3.75</c:v>
                </c:pt>
                <c:pt idx="18">
                  <c:v>3.3800001144409202</c:v>
                </c:pt>
                <c:pt idx="19">
                  <c:v>3.1400001049041699</c:v>
                </c:pt>
                <c:pt idx="20">
                  <c:v>3.8099999427795401</c:v>
                </c:pt>
                <c:pt idx="21">
                  <c:v>3.5350000858306898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731456"/>
        <c:axId val="153732992"/>
      </c:lineChart>
      <c:catAx>
        <c:axId val="15373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3732992"/>
        <c:crosses val="autoZero"/>
        <c:auto val="1"/>
        <c:lblAlgn val="ctr"/>
        <c:lblOffset val="100"/>
        <c:noMultiLvlLbl val="0"/>
      </c:catAx>
      <c:valAx>
        <c:axId val="15373299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153731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Unemployment</a:t>
            </a:r>
            <a:r>
              <a:rPr lang="en-US" baseline="0"/>
              <a:t> (Developing)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Unemployment!$A$3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Unemployment!$B$3:$W$3</c:f>
              <c:numCache>
                <c:formatCode>0.00</c:formatCode>
                <c:ptCount val="22"/>
                <c:pt idx="0">
                  <c:v>3.2699999809265101</c:v>
                </c:pt>
                <c:pt idx="1">
                  <c:v>3.6170001029968302</c:v>
                </c:pt>
                <c:pt idx="2">
                  <c:v>3.89800000190735</c:v>
                </c:pt>
                <c:pt idx="3">
                  <c:v>4.3200001716613796</c:v>
                </c:pt>
                <c:pt idx="4">
                  <c:v>4.2610001564025897</c:v>
                </c:pt>
                <c:pt idx="5">
                  <c:v>4.25</c:v>
                </c:pt>
                <c:pt idx="6">
                  <c:v>3.5899999141693102</c:v>
                </c:pt>
                <c:pt idx="7">
                  <c:v>4.1269998550415004</c:v>
                </c:pt>
                <c:pt idx="8">
                  <c:v>4.5669999122619602</c:v>
                </c:pt>
                <c:pt idx="9">
                  <c:v>5</c:v>
                </c:pt>
                <c:pt idx="10">
                  <c:v>3.3800001144409202</c:v>
                </c:pt>
                <c:pt idx="11">
                  <c:v>3.7709999084472701</c:v>
                </c:pt>
                <c:pt idx="12">
                  <c:v>4.1189999580383301</c:v>
                </c:pt>
                <c:pt idx="13">
                  <c:v>4.4299998283386204</c:v>
                </c:pt>
                <c:pt idx="14">
                  <c:v>4.3839998245239302</c:v>
                </c:pt>
                <c:pt idx="15">
                  <c:v>4.3660001754760698</c:v>
                </c:pt>
                <c:pt idx="16">
                  <c:v>4.3499999046325701</c:v>
                </c:pt>
                <c:pt idx="17">
                  <c:v>4.3699998855590803</c:v>
                </c:pt>
                <c:pt idx="18">
                  <c:v>4.4130001068115199</c:v>
                </c:pt>
                <c:pt idx="19">
                  <c:v>4.4380002021789604</c:v>
                </c:pt>
                <c:pt idx="20">
                  <c:v>5.4130001068115199</c:v>
                </c:pt>
                <c:pt idx="21">
                  <c:v>5.2290000915527299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Unemployment!$A$8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Unemployment!$B$8:$W$8</c:f>
              <c:numCache>
                <c:formatCode>0.00</c:formatCode>
                <c:ptCount val="22"/>
                <c:pt idx="0">
                  <c:v>5.5609998703002903</c:v>
                </c:pt>
                <c:pt idx="1">
                  <c:v>5.5760002136230504</c:v>
                </c:pt>
                <c:pt idx="2">
                  <c:v>5.5300002098083496</c:v>
                </c:pt>
                <c:pt idx="3">
                  <c:v>5.6430001258850098</c:v>
                </c:pt>
                <c:pt idx="4">
                  <c:v>5.6290001869201696</c:v>
                </c:pt>
                <c:pt idx="5">
                  <c:v>5.6129999160766602</c:v>
                </c:pt>
                <c:pt idx="6">
                  <c:v>5.6009998321533203</c:v>
                </c:pt>
                <c:pt idx="7">
                  <c:v>5.57200002670288</c:v>
                </c:pt>
                <c:pt idx="8">
                  <c:v>5.4140000343322798</c:v>
                </c:pt>
                <c:pt idx="9">
                  <c:v>5.5440001487731898</c:v>
                </c:pt>
                <c:pt idx="10">
                  <c:v>5.5460000038146999</c:v>
                </c:pt>
                <c:pt idx="11">
                  <c:v>5.4260001182556197</c:v>
                </c:pt>
                <c:pt idx="12">
                  <c:v>5.4140000343322798</c:v>
                </c:pt>
                <c:pt idx="13">
                  <c:v>5.4239997863769496</c:v>
                </c:pt>
                <c:pt idx="14">
                  <c:v>5.4359998703002903</c:v>
                </c:pt>
                <c:pt idx="15">
                  <c:v>5.4349999427795401</c:v>
                </c:pt>
                <c:pt idx="16">
                  <c:v>5.4229998588562003</c:v>
                </c:pt>
                <c:pt idx="17">
                  <c:v>5.3579998016357404</c:v>
                </c:pt>
                <c:pt idx="18">
                  <c:v>5.3299999237060502</c:v>
                </c:pt>
                <c:pt idx="19">
                  <c:v>5.2699999809265101</c:v>
                </c:pt>
                <c:pt idx="20">
                  <c:v>7.9970002174377397</c:v>
                </c:pt>
                <c:pt idx="21">
                  <c:v>5.9780001640319798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Unemployment!$A$9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Unemployment!$B$9:$W$9</c:f>
              <c:numCache>
                <c:formatCode>0.00</c:formatCode>
                <c:ptCount val="22"/>
                <c:pt idx="0">
                  <c:v>6.0799999237060502</c:v>
                </c:pt>
                <c:pt idx="1">
                  <c:v>6.0799999237060502</c:v>
                </c:pt>
                <c:pt idx="2">
                  <c:v>6.5999999046325701</c:v>
                </c:pt>
                <c:pt idx="3">
                  <c:v>6.6599998474121103</c:v>
                </c:pt>
                <c:pt idx="4">
                  <c:v>7.3000001907348597</c:v>
                </c:pt>
                <c:pt idx="5">
                  <c:v>7.9400000572204599</c:v>
                </c:pt>
                <c:pt idx="6">
                  <c:v>7.5500001907348597</c:v>
                </c:pt>
                <c:pt idx="7">
                  <c:v>8.0600004196166992</c:v>
                </c:pt>
                <c:pt idx="8">
                  <c:v>7.21000003814697</c:v>
                </c:pt>
                <c:pt idx="9">
                  <c:v>6.1100001335143999</c:v>
                </c:pt>
                <c:pt idx="10">
                  <c:v>5.6100001335143999</c:v>
                </c:pt>
                <c:pt idx="11">
                  <c:v>5.1500000953674299</c:v>
                </c:pt>
                <c:pt idx="12">
                  <c:v>4.4699997901916504</c:v>
                </c:pt>
                <c:pt idx="13">
                  <c:v>4.3400001525878897</c:v>
                </c:pt>
                <c:pt idx="14">
                  <c:v>4.0500001907348597</c:v>
                </c:pt>
                <c:pt idx="15">
                  <c:v>4.5100002288818404</c:v>
                </c:pt>
                <c:pt idx="16">
                  <c:v>4.3000001907348597</c:v>
                </c:pt>
                <c:pt idx="17">
                  <c:v>3.8800001144409202</c:v>
                </c:pt>
                <c:pt idx="18">
                  <c:v>4.4000000953674299</c:v>
                </c:pt>
                <c:pt idx="19">
                  <c:v>3.6199998855590798</c:v>
                </c:pt>
                <c:pt idx="20">
                  <c:v>4.2800002098083496</c:v>
                </c:pt>
                <c:pt idx="21">
                  <c:v>4.4130001068115199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Unemployment!$A$10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Unemployment!$B$10:$W$10</c:f>
              <c:numCache>
                <c:formatCode>0.00</c:formatCode>
                <c:ptCount val="22"/>
                <c:pt idx="0">
                  <c:v>11.5740003585815</c:v>
                </c:pt>
                <c:pt idx="1">
                  <c:v>12.2810001373291</c:v>
                </c:pt>
                <c:pt idx="2">
                  <c:v>12.800000190734901</c:v>
                </c:pt>
                <c:pt idx="3">
                  <c:v>11.5100002288818</c:v>
                </c:pt>
                <c:pt idx="4">
                  <c:v>10.300000190734901</c:v>
                </c:pt>
                <c:pt idx="5">
                  <c:v>11.810000419616699</c:v>
                </c:pt>
                <c:pt idx="6">
                  <c:v>11.5200004577637</c:v>
                </c:pt>
                <c:pt idx="7">
                  <c:v>10.7700004577637</c:v>
                </c:pt>
                <c:pt idx="8">
                  <c:v>10.6300001144409</c:v>
                </c:pt>
                <c:pt idx="9">
                  <c:v>12.1099996566772</c:v>
                </c:pt>
                <c:pt idx="10">
                  <c:v>13.680000305175801</c:v>
                </c:pt>
                <c:pt idx="11">
                  <c:v>12.4899997711182</c:v>
                </c:pt>
                <c:pt idx="12">
                  <c:v>12.2700004577637</c:v>
                </c:pt>
                <c:pt idx="13">
                  <c:v>10.6000003814697</c:v>
                </c:pt>
                <c:pt idx="14">
                  <c:v>10.680000305175801</c:v>
                </c:pt>
                <c:pt idx="15">
                  <c:v>11.170000076293899</c:v>
                </c:pt>
                <c:pt idx="16">
                  <c:v>12.6199998855591</c:v>
                </c:pt>
                <c:pt idx="17">
                  <c:v>12.2299995422363</c:v>
                </c:pt>
                <c:pt idx="18">
                  <c:v>12.189999580383301</c:v>
                </c:pt>
                <c:pt idx="19">
                  <c:v>10.7399997711182</c:v>
                </c:pt>
                <c:pt idx="20">
                  <c:v>12.168999671936</c:v>
                </c:pt>
                <c:pt idx="21">
                  <c:v>11.461000442504901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Unemployment!$A$11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Unemployment!$B$1:$W$1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Unemployment!$B$11:$W$11</c:f>
              <c:numCache>
                <c:formatCode>0.00</c:formatCode>
                <c:ptCount val="22"/>
                <c:pt idx="0">
                  <c:v>0.57899999618530296</c:v>
                </c:pt>
                <c:pt idx="1">
                  <c:v>0.56499999761581399</c:v>
                </c:pt>
                <c:pt idx="2">
                  <c:v>0.54799997806549094</c:v>
                </c:pt>
                <c:pt idx="3">
                  <c:v>0.58999997377395597</c:v>
                </c:pt>
                <c:pt idx="4">
                  <c:v>0.61299997568130504</c:v>
                </c:pt>
                <c:pt idx="5">
                  <c:v>0.59299999475479104</c:v>
                </c:pt>
                <c:pt idx="6">
                  <c:v>0.57999998331069902</c:v>
                </c:pt>
                <c:pt idx="7">
                  <c:v>0.40000000596046398</c:v>
                </c:pt>
                <c:pt idx="8">
                  <c:v>0.41999998688697798</c:v>
                </c:pt>
                <c:pt idx="9">
                  <c:v>0.54000002145767201</c:v>
                </c:pt>
                <c:pt idx="10">
                  <c:v>0.64999997615814198</c:v>
                </c:pt>
                <c:pt idx="11">
                  <c:v>0.80000001192092896</c:v>
                </c:pt>
                <c:pt idx="12">
                  <c:v>1.8470000028610201</c:v>
                </c:pt>
                <c:pt idx="13">
                  <c:v>2.9500000476837198</c:v>
                </c:pt>
                <c:pt idx="14">
                  <c:v>1.83000004291534</c:v>
                </c:pt>
                <c:pt idx="15">
                  <c:v>3.5699999332428001</c:v>
                </c:pt>
                <c:pt idx="16">
                  <c:v>3.7790000438690199</c:v>
                </c:pt>
                <c:pt idx="17">
                  <c:v>3.9159998893737802</c:v>
                </c:pt>
                <c:pt idx="18">
                  <c:v>4.0799999237060502</c:v>
                </c:pt>
                <c:pt idx="19">
                  <c:v>3.5420000553131099</c:v>
                </c:pt>
                <c:pt idx="20">
                  <c:v>4.30299997329712</c:v>
                </c:pt>
                <c:pt idx="21">
                  <c:v>4.3520002365112296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69024"/>
        <c:axId val="153971328"/>
      </c:lineChart>
      <c:catAx>
        <c:axId val="15396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3971328"/>
        <c:crosses val="autoZero"/>
        <c:auto val="1"/>
        <c:lblAlgn val="ctr"/>
        <c:lblOffset val="100"/>
        <c:noMultiLvlLbl val="0"/>
      </c:catAx>
      <c:valAx>
        <c:axId val="153971328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153969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FDI</a:t>
            </a:r>
            <a:r>
              <a:rPr lang="en-US" baseline="0"/>
              <a:t> ( Developing)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FDI!$A$3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FDI!$B$3:$W$3</c:f>
              <c:numCache>
                <c:formatCode>0.00</c:formatCode>
                <c:ptCount val="22"/>
                <c:pt idx="0">
                  <c:v>0.52536208923608885</c:v>
                </c:pt>
                <c:pt idx="1">
                  <c:v>0.14544390456992448</c:v>
                </c:pt>
                <c:pt idx="2">
                  <c:v>9.5579367646467128E-2</c:v>
                </c:pt>
                <c:pt idx="3">
                  <c:v>0.44596078329809158</c:v>
                </c:pt>
                <c:pt idx="4">
                  <c:v>0.68947233558734067</c:v>
                </c:pt>
                <c:pt idx="5">
                  <c:v>1.171208960466686</c:v>
                </c:pt>
                <c:pt idx="6">
                  <c:v>0.63565718787801773</c:v>
                </c:pt>
                <c:pt idx="7">
                  <c:v>0.81775442420332378</c:v>
                </c:pt>
                <c:pt idx="8">
                  <c:v>1.4497483960094044</c:v>
                </c:pt>
                <c:pt idx="9">
                  <c:v>0.87949454236012115</c:v>
                </c:pt>
                <c:pt idx="10">
                  <c:v>1.0689348611106355</c:v>
                </c:pt>
                <c:pt idx="11">
                  <c:v>0.98316653391939068</c:v>
                </c:pt>
                <c:pt idx="12">
                  <c:v>1.1881028498083952</c:v>
                </c:pt>
                <c:pt idx="13">
                  <c:v>1.7354185400651527</c:v>
                </c:pt>
                <c:pt idx="14">
                  <c:v>1.4687128773733205</c:v>
                </c:pt>
                <c:pt idx="15">
                  <c:v>1.4512876466367808</c:v>
                </c:pt>
                <c:pt idx="16">
                  <c:v>0.87948943569977833</c:v>
                </c:pt>
                <c:pt idx="17">
                  <c:v>0.6162952065933972</c:v>
                </c:pt>
                <c:pt idx="18">
                  <c:v>0.75351098264949157</c:v>
                </c:pt>
                <c:pt idx="19">
                  <c:v>0.54323359396491833</c:v>
                </c:pt>
                <c:pt idx="20">
                  <c:v>0.40794422359398719</c:v>
                </c:pt>
                <c:pt idx="21">
                  <c:v>0.33356278896191227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FDI!$A$8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FDI!$B$8:$W$8</c:f>
              <c:numCache>
                <c:formatCode>0.00</c:formatCode>
                <c:ptCount val="22"/>
                <c:pt idx="0">
                  <c:v>0.76521264899579222</c:v>
                </c:pt>
                <c:pt idx="1">
                  <c:v>1.0563783050965738</c:v>
                </c:pt>
                <c:pt idx="2">
                  <c:v>1.0115718054396434</c:v>
                </c:pt>
                <c:pt idx="3">
                  <c:v>0.60588925471674804</c:v>
                </c:pt>
                <c:pt idx="4">
                  <c:v>0.76560140457358228</c:v>
                </c:pt>
                <c:pt idx="5">
                  <c:v>0.88610072012519425</c:v>
                </c:pt>
                <c:pt idx="6">
                  <c:v>2.1301684253349382</c:v>
                </c:pt>
                <c:pt idx="7">
                  <c:v>2.0733957461669301</c:v>
                </c:pt>
                <c:pt idx="8">
                  <c:v>3.6205218971965611</c:v>
                </c:pt>
                <c:pt idx="9">
                  <c:v>2.6515931268301247</c:v>
                </c:pt>
                <c:pt idx="10">
                  <c:v>1.6350342737800547</c:v>
                </c:pt>
                <c:pt idx="11">
                  <c:v>2.002065551899832</c:v>
                </c:pt>
                <c:pt idx="12">
                  <c:v>1.3129343370407525</c:v>
                </c:pt>
                <c:pt idx="13">
                  <c:v>1.5162759653650846</c:v>
                </c:pt>
                <c:pt idx="14">
                  <c:v>1.6956587856678358</c:v>
                </c:pt>
                <c:pt idx="15">
                  <c:v>2.0921157576856637</c:v>
                </c:pt>
                <c:pt idx="16">
                  <c:v>1.9373631981293933</c:v>
                </c:pt>
                <c:pt idx="17">
                  <c:v>1.5073165808980975</c:v>
                </c:pt>
                <c:pt idx="18">
                  <c:v>1.5582147934450452</c:v>
                </c:pt>
                <c:pt idx="19">
                  <c:v>1.7873817389300803</c:v>
                </c:pt>
                <c:pt idx="20">
                  <c:v>2.4126646803285943</c:v>
                </c:pt>
                <c:pt idx="21">
                  <c:v>1.4081587711650156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FDI!$A$9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FDI!$B$9:$W$9</c:f>
              <c:numCache>
                <c:formatCode>0.00</c:formatCode>
                <c:ptCount val="22"/>
                <c:pt idx="0">
                  <c:v>-2.7574399335090289</c:v>
                </c:pt>
                <c:pt idx="1">
                  <c:v>-1.8556861930052306</c:v>
                </c:pt>
                <c:pt idx="2">
                  <c:v>7.4151638318115942E-2</c:v>
                </c:pt>
                <c:pt idx="3">
                  <c:v>-0.25425632038100493</c:v>
                </c:pt>
                <c:pt idx="4">
                  <c:v>0.73824397988756252</c:v>
                </c:pt>
                <c:pt idx="5">
                  <c:v>2.9161148430466235</c:v>
                </c:pt>
                <c:pt idx="6">
                  <c:v>1.3479426455457966</c:v>
                </c:pt>
                <c:pt idx="7">
                  <c:v>1.603010571887896</c:v>
                </c:pt>
                <c:pt idx="8">
                  <c:v>1.8263290240399834</c:v>
                </c:pt>
                <c:pt idx="9">
                  <c:v>0.90391941965406208</c:v>
                </c:pt>
                <c:pt idx="10">
                  <c:v>2.0251791383417745</c:v>
                </c:pt>
                <c:pt idx="11">
                  <c:v>2.302984285150615</c:v>
                </c:pt>
                <c:pt idx="12">
                  <c:v>2.3097803266510968</c:v>
                </c:pt>
                <c:pt idx="13">
                  <c:v>2.5513563340105772</c:v>
                </c:pt>
                <c:pt idx="14">
                  <c:v>2.8199726050716918</c:v>
                </c:pt>
                <c:pt idx="15">
                  <c:v>2.2976163874552276</c:v>
                </c:pt>
                <c:pt idx="16">
                  <c:v>0.48737247129563566</c:v>
                </c:pt>
                <c:pt idx="17">
                  <c:v>2.019489201295221</c:v>
                </c:pt>
                <c:pt idx="18">
                  <c:v>1.8142897969351688</c:v>
                </c:pt>
                <c:pt idx="19">
                  <c:v>2.2333620489789814</c:v>
                </c:pt>
                <c:pt idx="20">
                  <c:v>1.8112097997482743</c:v>
                </c:pt>
                <c:pt idx="21">
                  <c:v>1.784575663630912</c:v>
                </c:pt>
              </c:numCache>
            </c:numRef>
          </c:val>
          <c:smooth val="0"/>
        </c:ser>
        <c:ser>
          <c:idx val="9"/>
          <c:order val="3"/>
          <c:tx>
            <c:strRef>
              <c:f>FDI!$A$10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FDI!$B$10:$W$10</c:f>
              <c:numCache>
                <c:formatCode>0.00</c:formatCode>
                <c:ptCount val="22"/>
                <c:pt idx="0">
                  <c:v>3.5586634045693184E-2</c:v>
                </c:pt>
                <c:pt idx="1">
                  <c:v>0.32166045066495702</c:v>
                </c:pt>
                <c:pt idx="2">
                  <c:v>2.7361149814526411</c:v>
                </c:pt>
                <c:pt idx="3">
                  <c:v>1.8740344256310684</c:v>
                </c:pt>
                <c:pt idx="4">
                  <c:v>1.5982135118448291</c:v>
                </c:pt>
                <c:pt idx="5">
                  <c:v>1.275850911277489</c:v>
                </c:pt>
                <c:pt idx="6">
                  <c:v>0.87027712037703786</c:v>
                </c:pt>
                <c:pt idx="7">
                  <c:v>0.57670701791359713</c:v>
                </c:pt>
                <c:pt idx="8">
                  <c:v>0.48018780361919922</c:v>
                </c:pt>
                <c:pt idx="9">
                  <c:v>0.71648492319901613</c:v>
                </c:pt>
                <c:pt idx="10">
                  <c:v>0.74957175997653513</c:v>
                </c:pt>
                <c:pt idx="11">
                  <c:v>0.68303665637171829</c:v>
                </c:pt>
                <c:pt idx="12">
                  <c:v>0.72383188882829563</c:v>
                </c:pt>
                <c:pt idx="13">
                  <c:v>0.61893186525586996</c:v>
                </c:pt>
                <c:pt idx="14">
                  <c:v>0.45733551239990949</c:v>
                </c:pt>
                <c:pt idx="15">
                  <c:v>0.50218890910481284</c:v>
                </c:pt>
                <c:pt idx="16">
                  <c:v>0.73631750742672086</c:v>
                </c:pt>
                <c:pt idx="17">
                  <c:v>1.0313787661286047</c:v>
                </c:pt>
                <c:pt idx="18">
                  <c:v>0.71544423297288684</c:v>
                </c:pt>
                <c:pt idx="19">
                  <c:v>0.53145995310626259</c:v>
                </c:pt>
                <c:pt idx="20">
                  <c:v>0.55978342881217669</c:v>
                </c:pt>
                <c:pt idx="21">
                  <c:v>0.39614898404595233</c:v>
                </c:pt>
              </c:numCache>
            </c:numRef>
          </c:val>
          <c:smooth val="0"/>
        </c:ser>
        <c:ser>
          <c:idx val="10"/>
          <c:order val="4"/>
          <c:tx>
            <c:strRef>
              <c:f>FDI!$A$11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FDI!$B$11:$W$11</c:f>
              <c:numCache>
                <c:formatCode>0.00</c:formatCode>
                <c:ptCount val="22"/>
                <c:pt idx="0">
                  <c:v>0.3755284980674663</c:v>
                </c:pt>
                <c:pt idx="1">
                  <c:v>0.4755649926894866</c:v>
                </c:pt>
                <c:pt idx="2">
                  <c:v>1.0337277405427727</c:v>
                </c:pt>
                <c:pt idx="3">
                  <c:v>0.58194947729194724</c:v>
                </c:pt>
                <c:pt idx="4">
                  <c:v>1.0374937638273778</c:v>
                </c:pt>
                <c:pt idx="5">
                  <c:v>1.8333219331385029</c:v>
                </c:pt>
                <c:pt idx="6">
                  <c:v>3.1129779824151429</c:v>
                </c:pt>
                <c:pt idx="7">
                  <c:v>3.6683228161344861</c:v>
                </c:pt>
                <c:pt idx="8">
                  <c:v>3.1973600016996042</c:v>
                </c:pt>
                <c:pt idx="9">
                  <c:v>1.3904022672624476</c:v>
                </c:pt>
                <c:pt idx="10">
                  <c:v>1.1413048580896907</c:v>
                </c:pt>
                <c:pt idx="11">
                  <c:v>0.62082310012234332</c:v>
                </c:pt>
                <c:pt idx="12">
                  <c:v>0.38282651684832764</c:v>
                </c:pt>
                <c:pt idx="13">
                  <c:v>0.57651079507303093</c:v>
                </c:pt>
                <c:pt idx="14">
                  <c:v>0.77221850421583382</c:v>
                </c:pt>
                <c:pt idx="15">
                  <c:v>0.6183559727442538</c:v>
                </c:pt>
                <c:pt idx="16">
                  <c:v>0.82135036803153461</c:v>
                </c:pt>
                <c:pt idx="17">
                  <c:v>0.73583687414491661</c:v>
                </c:pt>
                <c:pt idx="18">
                  <c:v>0.4877456708772</c:v>
                </c:pt>
                <c:pt idx="19">
                  <c:v>0.69614644470696552</c:v>
                </c:pt>
                <c:pt idx="20">
                  <c:v>0.68469516006898468</c:v>
                </c:pt>
                <c:pt idx="21">
                  <c:v>0.60356763363540922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39968"/>
        <c:axId val="153942272"/>
      </c:lineChart>
      <c:catAx>
        <c:axId val="15393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3942272"/>
        <c:crosses val="autoZero"/>
        <c:auto val="1"/>
        <c:lblAlgn val="ctr"/>
        <c:lblOffset val="100"/>
        <c:noMultiLvlLbl val="0"/>
      </c:catAx>
      <c:valAx>
        <c:axId val="15394227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153939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FDI</a:t>
            </a:r>
            <a:r>
              <a:rPr lang="en-US" baseline="0"/>
              <a:t> ( Developed)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FDI!$A$2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FDI!$B$2:$W$2</c:f>
              <c:numCache>
                <c:formatCode>0.00</c:formatCode>
                <c:ptCount val="22"/>
                <c:pt idx="0">
                  <c:v>3.581323117721559</c:v>
                </c:pt>
                <c:pt idx="1">
                  <c:v>2.825069870674076</c:v>
                </c:pt>
                <c:pt idx="2">
                  <c:v>3.7050135609231032</c:v>
                </c:pt>
                <c:pt idx="3">
                  <c:v>1.9219861407525394</c:v>
                </c:pt>
                <c:pt idx="4">
                  <c:v>6.9845078218295109</c:v>
                </c:pt>
                <c:pt idx="5">
                  <c:v>-3.6088180824292118</c:v>
                </c:pt>
                <c:pt idx="6">
                  <c:v>4.084882034404977</c:v>
                </c:pt>
                <c:pt idx="7">
                  <c:v>5.2011554595225684</c:v>
                </c:pt>
                <c:pt idx="8">
                  <c:v>4.2779645313745904</c:v>
                </c:pt>
                <c:pt idx="9">
                  <c:v>3.0887827406104491</c:v>
                </c:pt>
                <c:pt idx="10">
                  <c:v>3.0655080431100221</c:v>
                </c:pt>
                <c:pt idx="11">
                  <c:v>4.6878302982878033</c:v>
                </c:pt>
                <c:pt idx="12">
                  <c:v>3.7203904030307684</c:v>
                </c:pt>
                <c:pt idx="13">
                  <c:v>3.4550974624954782</c:v>
                </c:pt>
                <c:pt idx="14">
                  <c:v>4.3066971661368099</c:v>
                </c:pt>
                <c:pt idx="15">
                  <c:v>3.4719579264340861</c:v>
                </c:pt>
                <c:pt idx="16">
                  <c:v>3.5613968521199442</c:v>
                </c:pt>
                <c:pt idx="17">
                  <c:v>3.633473120403595</c:v>
                </c:pt>
                <c:pt idx="18">
                  <c:v>4.2935739521804193</c:v>
                </c:pt>
                <c:pt idx="19">
                  <c:v>2.8085344364481717</c:v>
                </c:pt>
                <c:pt idx="20">
                  <c:v>1.4093500993684853</c:v>
                </c:pt>
                <c:pt idx="21">
                  <c:v>1.8759090608165174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FDI!$A$4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FDI!$B$4:$W$4</c:f>
              <c:numCache>
                <c:formatCode>0.00</c:formatCode>
                <c:ptCount val="22"/>
                <c:pt idx="0">
                  <c:v>9.1710242867151113</c:v>
                </c:pt>
                <c:pt idx="1">
                  <c:v>3.8419212929247779</c:v>
                </c:pt>
                <c:pt idx="2">
                  <c:v>3.2191476780714519</c:v>
                </c:pt>
                <c:pt idx="3">
                  <c:v>0.78296755545321561</c:v>
                </c:pt>
                <c:pt idx="4">
                  <c:v>0.14146589604803417</c:v>
                </c:pt>
                <c:pt idx="5">
                  <c:v>2.1781638091759392</c:v>
                </c:pt>
                <c:pt idx="6">
                  <c:v>4.8741012895510476</c:v>
                </c:pt>
                <c:pt idx="7">
                  <c:v>8.2005590488621429</c:v>
                </c:pt>
                <c:pt idx="8">
                  <c:v>4.5151371416977035</c:v>
                </c:pt>
                <c:pt idx="9">
                  <c:v>1.5241311807692715</c:v>
                </c:pt>
                <c:pt idx="10">
                  <c:v>1.8372563874088144</c:v>
                </c:pt>
                <c:pt idx="11">
                  <c:v>2.1378331076083494</c:v>
                </c:pt>
                <c:pt idx="12">
                  <c:v>2.7001690089567414</c:v>
                </c:pt>
                <c:pt idx="13">
                  <c:v>3.6298039835700577</c:v>
                </c:pt>
                <c:pt idx="14">
                  <c:v>3.5539033701100222</c:v>
                </c:pt>
                <c:pt idx="15">
                  <c:v>3.853894537061533</c:v>
                </c:pt>
                <c:pt idx="16">
                  <c:v>2.238350121409034</c:v>
                </c:pt>
                <c:pt idx="17">
                  <c:v>1.5375207195393437</c:v>
                </c:pt>
                <c:pt idx="18">
                  <c:v>2.4693120725486337</c:v>
                </c:pt>
                <c:pt idx="19">
                  <c:v>2.7868584402793153</c:v>
                </c:pt>
                <c:pt idx="20">
                  <c:v>1.6140852617554342</c:v>
                </c:pt>
                <c:pt idx="21">
                  <c:v>3.0265154024579388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FDI!$A$5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FDI!$B$5:$W$5</c:f>
              <c:numCache>
                <c:formatCode>0.00</c:formatCode>
                <c:ptCount val="22"/>
                <c:pt idx="0">
                  <c:v>21.938093643481434</c:v>
                </c:pt>
                <c:pt idx="1">
                  <c:v>5.6352469901612707</c:v>
                </c:pt>
                <c:pt idx="2">
                  <c:v>2.4803085163899259</c:v>
                </c:pt>
                <c:pt idx="3">
                  <c:v>0.54325846316720261</c:v>
                </c:pt>
                <c:pt idx="4">
                  <c:v>-3.5024308050685646</c:v>
                </c:pt>
                <c:pt idx="5">
                  <c:v>4.8577005820330008</c:v>
                </c:pt>
                <c:pt idx="6">
                  <c:v>0.84318706518409015</c:v>
                </c:pt>
                <c:pt idx="7">
                  <c:v>3.6971141162747236</c:v>
                </c:pt>
                <c:pt idx="8">
                  <c:v>0.62010675344792243</c:v>
                </c:pt>
                <c:pt idx="9">
                  <c:v>1.1739024205971125</c:v>
                </c:pt>
                <c:pt idx="10">
                  <c:v>-3.6546690830177191</c:v>
                </c:pt>
                <c:pt idx="11">
                  <c:v>3.9415031875865791</c:v>
                </c:pt>
                <c:pt idx="12">
                  <c:v>-4.9976703255542816</c:v>
                </c:pt>
                <c:pt idx="13">
                  <c:v>0.19801218055208089</c:v>
                </c:pt>
                <c:pt idx="14">
                  <c:v>1.8633052830187562</c:v>
                </c:pt>
                <c:pt idx="15">
                  <c:v>0.61147518333310191</c:v>
                </c:pt>
                <c:pt idx="16">
                  <c:v>2.4923742603071579</c:v>
                </c:pt>
                <c:pt idx="17">
                  <c:v>1.0861329474786836</c:v>
                </c:pt>
                <c:pt idx="18">
                  <c:v>2.4560009671849579</c:v>
                </c:pt>
                <c:pt idx="19">
                  <c:v>-1.0971854649001154</c:v>
                </c:pt>
                <c:pt idx="20">
                  <c:v>0.44555785795905101</c:v>
                </c:pt>
                <c:pt idx="21">
                  <c:v>3.6926623486619481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FDI!$A$6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FDI!$B$6:$W$6</c:f>
              <c:numCache>
                <c:formatCode>0.00</c:formatCode>
                <c:ptCount val="22"/>
                <c:pt idx="0">
                  <c:v>3.0307469717710487</c:v>
                </c:pt>
                <c:pt idx="1">
                  <c:v>3.639660784203691</c:v>
                </c:pt>
                <c:pt idx="2">
                  <c:v>3.4334728714582519</c:v>
                </c:pt>
                <c:pt idx="3">
                  <c:v>2.296002832849863</c:v>
                </c:pt>
                <c:pt idx="4">
                  <c:v>1.679938591328124</c:v>
                </c:pt>
                <c:pt idx="5">
                  <c:v>3.8752473513807373</c:v>
                </c:pt>
                <c:pt idx="6">
                  <c:v>3.4025348564368429</c:v>
                </c:pt>
                <c:pt idx="7">
                  <c:v>3.1488338734758625</c:v>
                </c:pt>
                <c:pt idx="8">
                  <c:v>2.3204913889766319</c:v>
                </c:pt>
                <c:pt idx="9">
                  <c:v>0.68210649164685189</c:v>
                </c:pt>
                <c:pt idx="10">
                  <c:v>1.4701957269739714</c:v>
                </c:pt>
                <c:pt idx="11">
                  <c:v>1.5428754083732394</c:v>
                </c:pt>
                <c:pt idx="12">
                  <c:v>1.2275966210614946</c:v>
                </c:pt>
                <c:pt idx="13">
                  <c:v>1.1234234241604186</c:v>
                </c:pt>
                <c:pt idx="14">
                  <c:v>0.20325456271803513</c:v>
                </c:pt>
                <c:pt idx="15">
                  <c:v>1.7557237414165789</c:v>
                </c:pt>
                <c:pt idx="16">
                  <c:v>1.3264916981271808</c:v>
                </c:pt>
                <c:pt idx="17">
                  <c:v>1.3821203899638728</c:v>
                </c:pt>
                <c:pt idx="18">
                  <c:v>2.7765781436235457</c:v>
                </c:pt>
                <c:pt idx="19">
                  <c:v>1.9604940018061456</c:v>
                </c:pt>
                <c:pt idx="20">
                  <c:v>0.55798804553516357</c:v>
                </c:pt>
                <c:pt idx="21">
                  <c:v>2.9895610331873792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FDI!$A$7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FDI!$B$1:$W$1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FDI!$B$7:$W$7</c:f>
              <c:numCache>
                <c:formatCode>0.00</c:formatCode>
                <c:ptCount val="22"/>
                <c:pt idx="0">
                  <c:v>12.731503590186971</c:v>
                </c:pt>
                <c:pt idx="1">
                  <c:v>2.9267553994044975</c:v>
                </c:pt>
                <c:pt idx="2">
                  <c:v>2.4666151929252487</c:v>
                </c:pt>
                <c:pt idx="3">
                  <c:v>2.6143452236524678</c:v>
                </c:pt>
                <c:pt idx="4">
                  <c:v>-0.72515470706569518</c:v>
                </c:pt>
                <c:pt idx="5">
                  <c:v>2.1017930813248595</c:v>
                </c:pt>
                <c:pt idx="6">
                  <c:v>2.9199603597495432</c:v>
                </c:pt>
                <c:pt idx="7">
                  <c:v>1.4843386474680129</c:v>
                </c:pt>
                <c:pt idx="8">
                  <c:v>0.8265034113556684</c:v>
                </c:pt>
                <c:pt idx="9">
                  <c:v>1.6621980335209463</c:v>
                </c:pt>
                <c:pt idx="10">
                  <c:v>2.5307620231603787</c:v>
                </c:pt>
                <c:pt idx="11">
                  <c:v>2.6014193042025267</c:v>
                </c:pt>
                <c:pt idx="12">
                  <c:v>1.8554134076652233</c:v>
                </c:pt>
                <c:pt idx="13">
                  <c:v>1.7997646038352113</c:v>
                </c:pt>
                <c:pt idx="14">
                  <c:v>0.50110172371128903</c:v>
                </c:pt>
                <c:pt idx="15">
                  <c:v>1.8591473081138801</c:v>
                </c:pt>
                <c:pt idx="16">
                  <c:v>1.8648567112625196</c:v>
                </c:pt>
                <c:pt idx="17">
                  <c:v>2.966954511595858</c:v>
                </c:pt>
                <c:pt idx="18">
                  <c:v>4.1985359870814882</c:v>
                </c:pt>
                <c:pt idx="19">
                  <c:v>1.8435054630760646</c:v>
                </c:pt>
                <c:pt idx="20">
                  <c:v>3.6707116458121498</c:v>
                </c:pt>
                <c:pt idx="21">
                  <c:v>1.7290010013549895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97312"/>
        <c:axId val="184709888"/>
      </c:lineChart>
      <c:catAx>
        <c:axId val="15439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709888"/>
        <c:crosses val="autoZero"/>
        <c:auto val="1"/>
        <c:lblAlgn val="ctr"/>
        <c:lblOffset val="100"/>
        <c:noMultiLvlLbl val="0"/>
      </c:catAx>
      <c:valAx>
        <c:axId val="184709888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154397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Laborforce</a:t>
            </a:r>
            <a:r>
              <a:rPr lang="en-US" baseline="0"/>
              <a:t> Total (Developed)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Laborforce!$A$2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Laborforce!$B$2:$W$2</c:f>
              <c:numCache>
                <c:formatCode>0</c:formatCode>
                <c:ptCount val="22"/>
                <c:pt idx="0">
                  <c:v>9523255</c:v>
                </c:pt>
                <c:pt idx="1">
                  <c:v>9692915</c:v>
                </c:pt>
                <c:pt idx="2">
                  <c:v>9837966</c:v>
                </c:pt>
                <c:pt idx="3">
                  <c:v>10013838</c:v>
                </c:pt>
                <c:pt idx="4">
                  <c:v>10126070</c:v>
                </c:pt>
                <c:pt idx="5">
                  <c:v>10426942</c:v>
                </c:pt>
                <c:pt idx="6">
                  <c:v>10650659</c:v>
                </c:pt>
                <c:pt idx="7">
                  <c:v>10937240</c:v>
                </c:pt>
                <c:pt idx="8">
                  <c:v>11228764</c:v>
                </c:pt>
                <c:pt idx="9">
                  <c:v>11471850</c:v>
                </c:pt>
                <c:pt idx="10">
                  <c:v>11661196</c:v>
                </c:pt>
                <c:pt idx="11">
                  <c:v>11842238</c:v>
                </c:pt>
                <c:pt idx="12">
                  <c:v>12006302</c:v>
                </c:pt>
                <c:pt idx="13">
                  <c:v>12176891</c:v>
                </c:pt>
                <c:pt idx="14">
                  <c:v>12316359</c:v>
                </c:pt>
                <c:pt idx="15">
                  <c:v>12554514</c:v>
                </c:pt>
                <c:pt idx="16">
                  <c:v>12728417</c:v>
                </c:pt>
                <c:pt idx="17">
                  <c:v>13006679</c:v>
                </c:pt>
                <c:pt idx="18">
                  <c:v>13308365</c:v>
                </c:pt>
                <c:pt idx="19">
                  <c:v>13590353</c:v>
                </c:pt>
                <c:pt idx="20">
                  <c:v>13590200</c:v>
                </c:pt>
                <c:pt idx="21">
                  <c:v>13786254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Laborforce!$A$4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Laborforce!$B$4:$W$4</c:f>
              <c:numCache>
                <c:formatCode>0</c:formatCode>
                <c:ptCount val="22"/>
                <c:pt idx="0">
                  <c:v>16308540</c:v>
                </c:pt>
                <c:pt idx="1">
                  <c:v>16585665</c:v>
                </c:pt>
                <c:pt idx="2">
                  <c:v>17068694</c:v>
                </c:pt>
                <c:pt idx="3">
                  <c:v>17463546</c:v>
                </c:pt>
                <c:pt idx="4">
                  <c:v>17673741</c:v>
                </c:pt>
                <c:pt idx="5">
                  <c:v>17819057</c:v>
                </c:pt>
                <c:pt idx="6">
                  <c:v>18035497</c:v>
                </c:pt>
                <c:pt idx="7">
                  <c:v>18382598</c:v>
                </c:pt>
                <c:pt idx="8">
                  <c:v>18662574</c:v>
                </c:pt>
                <c:pt idx="9">
                  <c:v>18787384</c:v>
                </c:pt>
                <c:pt idx="10">
                  <c:v>18985431</c:v>
                </c:pt>
                <c:pt idx="11">
                  <c:v>19146806</c:v>
                </c:pt>
                <c:pt idx="12">
                  <c:v>19316264</c:v>
                </c:pt>
                <c:pt idx="13">
                  <c:v>19522292</c:v>
                </c:pt>
                <c:pt idx="14">
                  <c:v>19586757</c:v>
                </c:pt>
                <c:pt idx="15">
                  <c:v>19690128</c:v>
                </c:pt>
                <c:pt idx="16">
                  <c:v>19877599</c:v>
                </c:pt>
                <c:pt idx="17">
                  <c:v>20144986</c:v>
                </c:pt>
                <c:pt idx="18">
                  <c:v>20344109</c:v>
                </c:pt>
                <c:pt idx="19">
                  <c:v>20758436</c:v>
                </c:pt>
                <c:pt idx="20">
                  <c:v>20487246</c:v>
                </c:pt>
                <c:pt idx="21">
                  <c:v>21017306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Laborforce!$A$5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Laborforce!$B$5:$W$5</c:f>
              <c:numCache>
                <c:formatCode>0</c:formatCode>
                <c:ptCount val="22"/>
                <c:pt idx="0">
                  <c:v>2853060</c:v>
                </c:pt>
                <c:pt idx="1">
                  <c:v>2841508</c:v>
                </c:pt>
                <c:pt idx="2">
                  <c:v>2868928</c:v>
                </c:pt>
                <c:pt idx="3">
                  <c:v>2868194</c:v>
                </c:pt>
                <c:pt idx="4">
                  <c:v>2895623</c:v>
                </c:pt>
                <c:pt idx="5">
                  <c:v>2893154</c:v>
                </c:pt>
                <c:pt idx="6">
                  <c:v>2917717</c:v>
                </c:pt>
                <c:pt idx="7">
                  <c:v>2924753</c:v>
                </c:pt>
                <c:pt idx="8">
                  <c:v>2918711</c:v>
                </c:pt>
                <c:pt idx="9">
                  <c:v>2909159</c:v>
                </c:pt>
                <c:pt idx="10">
                  <c:v>2888564</c:v>
                </c:pt>
                <c:pt idx="11">
                  <c:v>2887130</c:v>
                </c:pt>
                <c:pt idx="12">
                  <c:v>2871734</c:v>
                </c:pt>
                <c:pt idx="13">
                  <c:v>2850392</c:v>
                </c:pt>
                <c:pt idx="14">
                  <c:v>2865028</c:v>
                </c:pt>
                <c:pt idx="15">
                  <c:v>2895364</c:v>
                </c:pt>
                <c:pt idx="16">
                  <c:v>2939677</c:v>
                </c:pt>
                <c:pt idx="17">
                  <c:v>2966464</c:v>
                </c:pt>
                <c:pt idx="18">
                  <c:v>2990219</c:v>
                </c:pt>
                <c:pt idx="19">
                  <c:v>3032098</c:v>
                </c:pt>
                <c:pt idx="20">
                  <c:v>3028252</c:v>
                </c:pt>
                <c:pt idx="21">
                  <c:v>3050671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Laborforce!$A$6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Laborforce!$B$6:$W$6</c:f>
              <c:numCache>
                <c:formatCode>0</c:formatCode>
                <c:ptCount val="22"/>
                <c:pt idx="0">
                  <c:v>27582518</c:v>
                </c:pt>
                <c:pt idx="1">
                  <c:v>27705599</c:v>
                </c:pt>
                <c:pt idx="2">
                  <c:v>28044216</c:v>
                </c:pt>
                <c:pt idx="3">
                  <c:v>28620674</c:v>
                </c:pt>
                <c:pt idx="4">
                  <c:v>28778198</c:v>
                </c:pt>
                <c:pt idx="5">
                  <c:v>29016874</c:v>
                </c:pt>
                <c:pt idx="6">
                  <c:v>29193292</c:v>
                </c:pt>
                <c:pt idx="7">
                  <c:v>29457032</c:v>
                </c:pt>
                <c:pt idx="8">
                  <c:v>29670796</c:v>
                </c:pt>
                <c:pt idx="9">
                  <c:v>29922457</c:v>
                </c:pt>
                <c:pt idx="10">
                  <c:v>30022646</c:v>
                </c:pt>
                <c:pt idx="11">
                  <c:v>30031229</c:v>
                </c:pt>
                <c:pt idx="12">
                  <c:v>30288027</c:v>
                </c:pt>
                <c:pt idx="13">
                  <c:v>30432522</c:v>
                </c:pt>
                <c:pt idx="14">
                  <c:v>30411866</c:v>
                </c:pt>
                <c:pt idx="15">
                  <c:v>30494746</c:v>
                </c:pt>
                <c:pt idx="16">
                  <c:v>30513474</c:v>
                </c:pt>
                <c:pt idx="17">
                  <c:v>30547529</c:v>
                </c:pt>
                <c:pt idx="18">
                  <c:v>30691326</c:v>
                </c:pt>
                <c:pt idx="19">
                  <c:v>30652293</c:v>
                </c:pt>
                <c:pt idx="20">
                  <c:v>30379166</c:v>
                </c:pt>
                <c:pt idx="21">
                  <c:v>31132290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Laborforce!$A$7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Laborforce!$B$7:$W$7</c:f>
              <c:numCache>
                <c:formatCode>0</c:formatCode>
                <c:ptCount val="22"/>
                <c:pt idx="0">
                  <c:v>39865801</c:v>
                </c:pt>
                <c:pt idx="1">
                  <c:v>40029198</c:v>
                </c:pt>
                <c:pt idx="2">
                  <c:v>40056637</c:v>
                </c:pt>
                <c:pt idx="3">
                  <c:v>40236914</c:v>
                </c:pt>
                <c:pt idx="4">
                  <c:v>40039825</c:v>
                </c:pt>
                <c:pt idx="5">
                  <c:v>41239998</c:v>
                </c:pt>
                <c:pt idx="6">
                  <c:v>41693115</c:v>
                </c:pt>
                <c:pt idx="7">
                  <c:v>41861248</c:v>
                </c:pt>
                <c:pt idx="8">
                  <c:v>41917491</c:v>
                </c:pt>
                <c:pt idx="9">
                  <c:v>41978630</c:v>
                </c:pt>
                <c:pt idx="10">
                  <c:v>41949334</c:v>
                </c:pt>
                <c:pt idx="11">
                  <c:v>41729225</c:v>
                </c:pt>
                <c:pt idx="12">
                  <c:v>41853628</c:v>
                </c:pt>
                <c:pt idx="13">
                  <c:v>42212987</c:v>
                </c:pt>
                <c:pt idx="14">
                  <c:v>42458390</c:v>
                </c:pt>
                <c:pt idx="15">
                  <c:v>42660627</c:v>
                </c:pt>
                <c:pt idx="16">
                  <c:v>43574366</c:v>
                </c:pt>
                <c:pt idx="17">
                  <c:v>43819028</c:v>
                </c:pt>
                <c:pt idx="18">
                  <c:v>43935037</c:v>
                </c:pt>
                <c:pt idx="19">
                  <c:v>44433742</c:v>
                </c:pt>
                <c:pt idx="20">
                  <c:v>44182576</c:v>
                </c:pt>
                <c:pt idx="21">
                  <c:v>43967641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887168"/>
        <c:axId val="224119040"/>
      </c:lineChart>
      <c:catAx>
        <c:axId val="18688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24119040"/>
        <c:crosses val="autoZero"/>
        <c:auto val="1"/>
        <c:lblAlgn val="ctr"/>
        <c:lblOffset val="100"/>
        <c:noMultiLvlLbl val="0"/>
      </c:catAx>
      <c:valAx>
        <c:axId val="224119040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" sourceLinked="1"/>
        <c:majorTickMark val="none"/>
        <c:minorTickMark val="none"/>
        <c:tickLblPos val="nextTo"/>
        <c:crossAx val="186887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Laborforce</a:t>
            </a:r>
            <a:r>
              <a:rPr lang="en-US" baseline="0"/>
              <a:t> Total (Developing)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Laborforce!$A$3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Laborforce!$B$3:$W$3</c:f>
              <c:numCache>
                <c:formatCode>0</c:formatCode>
                <c:ptCount val="22"/>
                <c:pt idx="0">
                  <c:v>47489412</c:v>
                </c:pt>
                <c:pt idx="1">
                  <c:v>48705401</c:v>
                </c:pt>
                <c:pt idx="2">
                  <c:v>49879497</c:v>
                </c:pt>
                <c:pt idx="3">
                  <c:v>51003249</c:v>
                </c:pt>
                <c:pt idx="4">
                  <c:v>52103505</c:v>
                </c:pt>
                <c:pt idx="5">
                  <c:v>53147726</c:v>
                </c:pt>
                <c:pt idx="6">
                  <c:v>53950191</c:v>
                </c:pt>
                <c:pt idx="7">
                  <c:v>54599226</c:v>
                </c:pt>
                <c:pt idx="8">
                  <c:v>55151452</c:v>
                </c:pt>
                <c:pt idx="9">
                  <c:v>55755783</c:v>
                </c:pt>
                <c:pt idx="10">
                  <c:v>56625230</c:v>
                </c:pt>
                <c:pt idx="11">
                  <c:v>57602724</c:v>
                </c:pt>
                <c:pt idx="12">
                  <c:v>58662412</c:v>
                </c:pt>
                <c:pt idx="13">
                  <c:v>59781775</c:v>
                </c:pt>
                <c:pt idx="14">
                  <c:v>60904128</c:v>
                </c:pt>
                <c:pt idx="15">
                  <c:v>62009867</c:v>
                </c:pt>
                <c:pt idx="16">
                  <c:v>63166278</c:v>
                </c:pt>
                <c:pt idx="17">
                  <c:v>67164740</c:v>
                </c:pt>
                <c:pt idx="18">
                  <c:v>68602526</c:v>
                </c:pt>
                <c:pt idx="19">
                  <c:v>69947900</c:v>
                </c:pt>
                <c:pt idx="20">
                  <c:v>69331239</c:v>
                </c:pt>
                <c:pt idx="21">
                  <c:v>70961067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Laborforce!$A$8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Laborforce!$B$8:$W$8</c:f>
              <c:numCache>
                <c:formatCode>0</c:formatCode>
                <c:ptCount val="22"/>
                <c:pt idx="0">
                  <c:v>393669902</c:v>
                </c:pt>
                <c:pt idx="1">
                  <c:v>403997453</c:v>
                </c:pt>
                <c:pt idx="2">
                  <c:v>414481817</c:v>
                </c:pt>
                <c:pt idx="3">
                  <c:v>425040267</c:v>
                </c:pt>
                <c:pt idx="4">
                  <c:v>435711012</c:v>
                </c:pt>
                <c:pt idx="5">
                  <c:v>446362766</c:v>
                </c:pt>
                <c:pt idx="6">
                  <c:v>449357551</c:v>
                </c:pt>
                <c:pt idx="7">
                  <c:v>452058848</c:v>
                </c:pt>
                <c:pt idx="8">
                  <c:v>454417652</c:v>
                </c:pt>
                <c:pt idx="9">
                  <c:v>456466561</c:v>
                </c:pt>
                <c:pt idx="10">
                  <c:v>458370817</c:v>
                </c:pt>
                <c:pt idx="11">
                  <c:v>459271453</c:v>
                </c:pt>
                <c:pt idx="12">
                  <c:v>459896475</c:v>
                </c:pt>
                <c:pt idx="13">
                  <c:v>463479881</c:v>
                </c:pt>
                <c:pt idx="14">
                  <c:v>466876048</c:v>
                </c:pt>
                <c:pt idx="15">
                  <c:v>470101297</c:v>
                </c:pt>
                <c:pt idx="16">
                  <c:v>473321642</c:v>
                </c:pt>
                <c:pt idx="17">
                  <c:v>476375095</c:v>
                </c:pt>
                <c:pt idx="18">
                  <c:v>478922986</c:v>
                </c:pt>
                <c:pt idx="19">
                  <c:v>488759055</c:v>
                </c:pt>
                <c:pt idx="20">
                  <c:v>463517213</c:v>
                </c:pt>
                <c:pt idx="21">
                  <c:v>476670190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Laborforce!$A$9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Laborforce!$B$9:$W$9</c:f>
              <c:numCache>
                <c:formatCode>0</c:formatCode>
                <c:ptCount val="22"/>
                <c:pt idx="0">
                  <c:v>100650985</c:v>
                </c:pt>
                <c:pt idx="1">
                  <c:v>101677750</c:v>
                </c:pt>
                <c:pt idx="2">
                  <c:v>101821406</c:v>
                </c:pt>
                <c:pt idx="3">
                  <c:v>103208206</c:v>
                </c:pt>
                <c:pt idx="4">
                  <c:v>105014965</c:v>
                </c:pt>
                <c:pt idx="5">
                  <c:v>104711526</c:v>
                </c:pt>
                <c:pt idx="6">
                  <c:v>106146818</c:v>
                </c:pt>
                <c:pt idx="7">
                  <c:v>111277712</c:v>
                </c:pt>
                <c:pt idx="8">
                  <c:v>113275274</c:v>
                </c:pt>
                <c:pt idx="9">
                  <c:v>114480692</c:v>
                </c:pt>
                <c:pt idx="10">
                  <c:v>117183520</c:v>
                </c:pt>
                <c:pt idx="11">
                  <c:v>119580342</c:v>
                </c:pt>
                <c:pt idx="12">
                  <c:v>122341616</c:v>
                </c:pt>
                <c:pt idx="13">
                  <c:v>122963175</c:v>
                </c:pt>
                <c:pt idx="14">
                  <c:v>124478020</c:v>
                </c:pt>
                <c:pt idx="15">
                  <c:v>126141824</c:v>
                </c:pt>
                <c:pt idx="16">
                  <c:v>127339753</c:v>
                </c:pt>
                <c:pt idx="17">
                  <c:v>129896351</c:v>
                </c:pt>
                <c:pt idx="18">
                  <c:v>133327296</c:v>
                </c:pt>
                <c:pt idx="19">
                  <c:v>136142053</c:v>
                </c:pt>
                <c:pt idx="20">
                  <c:v>136026106</c:v>
                </c:pt>
                <c:pt idx="21">
                  <c:v>138119194</c:v>
                </c:pt>
              </c:numCache>
            </c:numRef>
          </c:val>
          <c:smooth val="0"/>
        </c:ser>
        <c:ser>
          <c:idx val="9"/>
          <c:order val="3"/>
          <c:tx>
            <c:strRef>
              <c:f>Laborforce!$A$10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Laborforce!$B$10:$W$10</c:f>
              <c:numCache>
                <c:formatCode>0</c:formatCode>
                <c:ptCount val="22"/>
                <c:pt idx="0">
                  <c:v>19362018</c:v>
                </c:pt>
                <c:pt idx="1">
                  <c:v>20310913</c:v>
                </c:pt>
                <c:pt idx="2">
                  <c:v>21067247</c:v>
                </c:pt>
                <c:pt idx="3">
                  <c:v>21807454</c:v>
                </c:pt>
                <c:pt idx="4">
                  <c:v>22728486</c:v>
                </c:pt>
                <c:pt idx="5">
                  <c:v>23637284</c:v>
                </c:pt>
                <c:pt idx="6">
                  <c:v>23912566</c:v>
                </c:pt>
                <c:pt idx="7">
                  <c:v>24076472</c:v>
                </c:pt>
                <c:pt idx="8">
                  <c:v>23395022</c:v>
                </c:pt>
                <c:pt idx="9">
                  <c:v>24401195</c:v>
                </c:pt>
                <c:pt idx="10">
                  <c:v>24374966</c:v>
                </c:pt>
                <c:pt idx="11">
                  <c:v>23747703</c:v>
                </c:pt>
                <c:pt idx="12">
                  <c:v>24358271</c:v>
                </c:pt>
                <c:pt idx="13">
                  <c:v>24633773</c:v>
                </c:pt>
                <c:pt idx="14">
                  <c:v>24780719</c:v>
                </c:pt>
                <c:pt idx="15">
                  <c:v>25883065</c:v>
                </c:pt>
                <c:pt idx="16">
                  <c:v>27040336</c:v>
                </c:pt>
                <c:pt idx="17">
                  <c:v>28100799</c:v>
                </c:pt>
                <c:pt idx="18">
                  <c:v>28610020</c:v>
                </c:pt>
                <c:pt idx="19">
                  <c:v>28702960</c:v>
                </c:pt>
                <c:pt idx="20">
                  <c:v>27169143</c:v>
                </c:pt>
                <c:pt idx="21">
                  <c:v>27682072</c:v>
                </c:pt>
              </c:numCache>
            </c:numRef>
          </c:val>
          <c:smooth val="0"/>
        </c:ser>
        <c:ser>
          <c:idx val="10"/>
          <c:order val="4"/>
          <c:tx>
            <c:strRef>
              <c:f>Laborforce!$A$11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Laborforce!$B$1:$W$1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Laborforce!$B$11:$W$11</c:f>
              <c:numCache>
                <c:formatCode>0</c:formatCode>
                <c:ptCount val="22"/>
                <c:pt idx="0">
                  <c:v>44418607</c:v>
                </c:pt>
                <c:pt idx="1">
                  <c:v>46217130</c:v>
                </c:pt>
                <c:pt idx="2">
                  <c:v>47679898</c:v>
                </c:pt>
                <c:pt idx="3">
                  <c:v>49107668</c:v>
                </c:pt>
                <c:pt idx="4">
                  <c:v>50663081</c:v>
                </c:pt>
                <c:pt idx="5">
                  <c:v>51747303</c:v>
                </c:pt>
                <c:pt idx="6">
                  <c:v>52830351</c:v>
                </c:pt>
                <c:pt idx="7">
                  <c:v>54353925</c:v>
                </c:pt>
                <c:pt idx="8">
                  <c:v>55924959</c:v>
                </c:pt>
                <c:pt idx="9">
                  <c:v>58053613</c:v>
                </c:pt>
                <c:pt idx="10">
                  <c:v>60255359</c:v>
                </c:pt>
                <c:pt idx="11">
                  <c:v>61545907</c:v>
                </c:pt>
                <c:pt idx="12">
                  <c:v>63271853</c:v>
                </c:pt>
                <c:pt idx="13">
                  <c:v>64802509</c:v>
                </c:pt>
                <c:pt idx="14">
                  <c:v>65271548</c:v>
                </c:pt>
                <c:pt idx="15">
                  <c:v>67587825</c:v>
                </c:pt>
                <c:pt idx="16">
                  <c:v>68081286</c:v>
                </c:pt>
                <c:pt idx="17">
                  <c:v>68740241</c:v>
                </c:pt>
                <c:pt idx="18">
                  <c:v>69627365</c:v>
                </c:pt>
                <c:pt idx="19">
                  <c:v>71015168</c:v>
                </c:pt>
                <c:pt idx="20">
                  <c:v>71079412</c:v>
                </c:pt>
                <c:pt idx="21">
                  <c:v>73133159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572608"/>
        <c:axId val="229575296"/>
      </c:lineChart>
      <c:catAx>
        <c:axId val="22957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29575296"/>
        <c:crosses val="autoZero"/>
        <c:auto val="1"/>
        <c:lblAlgn val="ctr"/>
        <c:lblOffset val="100"/>
        <c:noMultiLvlLbl val="0"/>
      </c:catAx>
      <c:valAx>
        <c:axId val="229575296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" sourceLinked="1"/>
        <c:majorTickMark val="none"/>
        <c:minorTickMark val="none"/>
        <c:tickLblPos val="nextTo"/>
        <c:crossAx val="229572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Developing!$H$20</c:f>
              <c:strCache>
                <c:ptCount val="1"/>
                <c:pt idx="0">
                  <c:v>Population growth (annual %)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Developing!$H$21:$H$22</c:f>
              <c:numCache>
                <c:formatCode>0.00</c:formatCode>
                <c:ptCount val="2"/>
                <c:pt idx="0">
                  <c:v>1.0396273692830857</c:v>
                </c:pt>
                <c:pt idx="1">
                  <c:v>0.28300632115116209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Gross</a:t>
            </a:r>
            <a:r>
              <a:rPr lang="en-US" baseline="0"/>
              <a:t> Savings as a % of GDP (Developed)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Savings!$A$2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Savings!$B$2:$W$2</c:f>
              <c:numCache>
                <c:formatCode>0.00</c:formatCode>
                <c:ptCount val="22"/>
                <c:pt idx="0">
                  <c:v>24.114111393016792</c:v>
                </c:pt>
                <c:pt idx="1">
                  <c:v>23.495535411149589</c:v>
                </c:pt>
                <c:pt idx="2">
                  <c:v>24.424827454849915</c:v>
                </c:pt>
                <c:pt idx="3">
                  <c:v>23.862019648832554</c:v>
                </c:pt>
                <c:pt idx="4">
                  <c:v>24.391862161598851</c:v>
                </c:pt>
                <c:pt idx="5">
                  <c:v>24.758521222238318</c:v>
                </c:pt>
                <c:pt idx="6">
                  <c:v>25.669834138215485</c:v>
                </c:pt>
                <c:pt idx="7">
                  <c:v>25.878171506702298</c:v>
                </c:pt>
                <c:pt idx="8">
                  <c:v>26.064132474750945</c:v>
                </c:pt>
                <c:pt idx="9">
                  <c:v>27.647885727062043</c:v>
                </c:pt>
                <c:pt idx="10">
                  <c:v>25.86492354010722</c:v>
                </c:pt>
                <c:pt idx="11">
                  <c:v>27.495500221023221</c:v>
                </c:pt>
                <c:pt idx="12">
                  <c:v>27.554833566194898</c:v>
                </c:pt>
                <c:pt idx="13">
                  <c:v>26.579728707749702</c:v>
                </c:pt>
                <c:pt idx="14">
                  <c:v>26.455385566218375</c:v>
                </c:pt>
                <c:pt idx="15">
                  <c:v>24.79392350790517</c:v>
                </c:pt>
                <c:pt idx="16">
                  <c:v>23.138172397857545</c:v>
                </c:pt>
                <c:pt idx="17">
                  <c:v>24.618495952986873</c:v>
                </c:pt>
                <c:pt idx="18">
                  <c:v>24.916817492341131</c:v>
                </c:pt>
                <c:pt idx="19">
                  <c:v>25.778570265378892</c:v>
                </c:pt>
                <c:pt idx="20">
                  <c:v>26.029075444904219</c:v>
                </c:pt>
                <c:pt idx="21">
                  <c:v>27.042629393405846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Savings!$A$4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Savings!$B$4:$W$4</c:f>
              <c:numCache>
                <c:formatCode>0.00</c:formatCode>
                <c:ptCount val="22"/>
                <c:pt idx="0">
                  <c:v>26.35898678465874</c:v>
                </c:pt>
                <c:pt idx="1">
                  <c:v>25.3965147417947</c:v>
                </c:pt>
                <c:pt idx="2">
                  <c:v>24.209696511732137</c:v>
                </c:pt>
                <c:pt idx="3">
                  <c:v>24.428209145784553</c:v>
                </c:pt>
                <c:pt idx="4">
                  <c:v>25.864175533268853</c:v>
                </c:pt>
                <c:pt idx="5">
                  <c:v>26.618049161034996</c:v>
                </c:pt>
                <c:pt idx="6">
                  <c:v>26.332209433011666</c:v>
                </c:pt>
                <c:pt idx="7">
                  <c:v>26.021322718456446</c:v>
                </c:pt>
                <c:pt idx="8">
                  <c:v>25.819231883358277</c:v>
                </c:pt>
                <c:pt idx="9">
                  <c:v>20.462486015067451</c:v>
                </c:pt>
                <c:pt idx="10">
                  <c:v>21.526176348072021</c:v>
                </c:pt>
                <c:pt idx="11">
                  <c:v>22.951383349971223</c:v>
                </c:pt>
                <c:pt idx="12">
                  <c:v>22.921839640324979</c:v>
                </c:pt>
                <c:pt idx="13">
                  <c:v>23.334800018294136</c:v>
                </c:pt>
                <c:pt idx="14">
                  <c:v>23.937125575906926</c:v>
                </c:pt>
                <c:pt idx="15">
                  <c:v>21.313205810568707</c:v>
                </c:pt>
                <c:pt idx="16">
                  <c:v>20.467649749473349</c:v>
                </c:pt>
                <c:pt idx="17">
                  <c:v>21.32043626184867</c:v>
                </c:pt>
                <c:pt idx="18">
                  <c:v>21.492374552259903</c:v>
                </c:pt>
                <c:pt idx="19">
                  <c:v>21.41925691841886</c:v>
                </c:pt>
                <c:pt idx="20">
                  <c:v>20.193051907680204</c:v>
                </c:pt>
                <c:pt idx="21">
                  <c:v>23.798046551141155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Savings!$A$5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Savings!$B$5:$W$5</c:f>
              <c:numCache>
                <c:formatCode>0.00</c:formatCode>
                <c:ptCount val="22"/>
                <c:pt idx="0">
                  <c:v>29.062151382176875</c:v>
                </c:pt>
                <c:pt idx="1">
                  <c:v>28.965621712963856</c:v>
                </c:pt>
                <c:pt idx="2">
                  <c:v>28.195037931528038</c:v>
                </c:pt>
                <c:pt idx="3">
                  <c:v>27.716838720111355</c:v>
                </c:pt>
                <c:pt idx="4">
                  <c:v>27.340431329572247</c:v>
                </c:pt>
                <c:pt idx="5">
                  <c:v>27.710941780711469</c:v>
                </c:pt>
                <c:pt idx="6">
                  <c:v>28.391648510294935</c:v>
                </c:pt>
                <c:pt idx="7">
                  <c:v>28.175050484767223</c:v>
                </c:pt>
                <c:pt idx="8">
                  <c:v>27.507456255533619</c:v>
                </c:pt>
                <c:pt idx="9">
                  <c:v>23.585446025559889</c:v>
                </c:pt>
                <c:pt idx="10">
                  <c:v>25.021921427902988</c:v>
                </c:pt>
                <c:pt idx="11">
                  <c:v>25.521450898014407</c:v>
                </c:pt>
                <c:pt idx="12">
                  <c:v>25.486412798746994</c:v>
                </c:pt>
                <c:pt idx="13">
                  <c:v>26.298306662647462</c:v>
                </c:pt>
                <c:pt idx="14">
                  <c:v>27.053385731870122</c:v>
                </c:pt>
                <c:pt idx="15">
                  <c:v>27.419334900345021</c:v>
                </c:pt>
                <c:pt idx="16">
                  <c:v>28.458533175716084</c:v>
                </c:pt>
                <c:pt idx="17">
                  <c:v>29.228425389219666</c:v>
                </c:pt>
                <c:pt idx="18">
                  <c:v>28.743900297503245</c:v>
                </c:pt>
                <c:pt idx="19">
                  <c:v>28.922623751753246</c:v>
                </c:pt>
                <c:pt idx="20">
                  <c:v>29.01004372255467</c:v>
                </c:pt>
                <c:pt idx="21">
                  <c:v>30.105770204806916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Savings!$A$6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Savings!$B$6:$W$6</c:f>
              <c:numCache>
                <c:formatCode>0.00</c:formatCode>
                <c:ptCount val="22"/>
                <c:pt idx="0">
                  <c:v>23.816757237493956</c:v>
                </c:pt>
                <c:pt idx="1">
                  <c:v>23.737290339357692</c:v>
                </c:pt>
                <c:pt idx="2">
                  <c:v>23.305658228940271</c:v>
                </c:pt>
                <c:pt idx="3">
                  <c:v>22.612233283823908</c:v>
                </c:pt>
                <c:pt idx="4">
                  <c:v>22.902326793304535</c:v>
                </c:pt>
                <c:pt idx="5">
                  <c:v>22.538075377780796</c:v>
                </c:pt>
                <c:pt idx="6">
                  <c:v>23.004451476096921</c:v>
                </c:pt>
                <c:pt idx="7">
                  <c:v>23.450570733918489</c:v>
                </c:pt>
                <c:pt idx="8">
                  <c:v>22.9715214969032</c:v>
                </c:pt>
                <c:pt idx="9">
                  <c:v>20.541751746261923</c:v>
                </c:pt>
                <c:pt idx="10">
                  <c:v>20.655052977288001</c:v>
                </c:pt>
                <c:pt idx="11">
                  <c:v>21.272959318761604</c:v>
                </c:pt>
                <c:pt idx="12">
                  <c:v>21.330627478691156</c:v>
                </c:pt>
                <c:pt idx="13">
                  <c:v>21.252613725085478</c:v>
                </c:pt>
                <c:pt idx="14">
                  <c:v>21.564403551085817</c:v>
                </c:pt>
                <c:pt idx="15">
                  <c:v>22.145874878094933</c:v>
                </c:pt>
                <c:pt idx="16">
                  <c:v>22.004324727891721</c:v>
                </c:pt>
                <c:pt idx="17">
                  <c:v>22.371609086025764</c:v>
                </c:pt>
                <c:pt idx="18">
                  <c:v>22.846639411062299</c:v>
                </c:pt>
                <c:pt idx="19">
                  <c:v>23.407277955887569</c:v>
                </c:pt>
                <c:pt idx="20">
                  <c:v>21.757357488890783</c:v>
                </c:pt>
                <c:pt idx="21">
                  <c:v>23.084486598663663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Savings!$A$7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Savings!$B$7:$W$7</c:f>
              <c:numCache>
                <c:formatCode>0.00</c:formatCode>
                <c:ptCount val="22"/>
                <c:pt idx="0">
                  <c:v>24.656226144925061</c:v>
                </c:pt>
                <c:pt idx="1">
                  <c:v>24.587027166358272</c:v>
                </c:pt>
                <c:pt idx="2">
                  <c:v>25.026659145087621</c:v>
                </c:pt>
                <c:pt idx="3">
                  <c:v>24.210899948905077</c:v>
                </c:pt>
                <c:pt idx="4">
                  <c:v>25.039601859873063</c:v>
                </c:pt>
                <c:pt idx="5">
                  <c:v>24.685553967775345</c:v>
                </c:pt>
                <c:pt idx="6">
                  <c:v>25.986801281298739</c:v>
                </c:pt>
                <c:pt idx="7">
                  <c:v>28.15102718489328</c:v>
                </c:pt>
                <c:pt idx="8">
                  <c:v>27.519762496612987</c:v>
                </c:pt>
                <c:pt idx="9">
                  <c:v>23.567564694385727</c:v>
                </c:pt>
                <c:pt idx="10">
                  <c:v>25.328107939479022</c:v>
                </c:pt>
                <c:pt idx="11">
                  <c:v>26.543384962651658</c:v>
                </c:pt>
                <c:pt idx="12">
                  <c:v>25.81617376543997</c:v>
                </c:pt>
                <c:pt idx="13">
                  <c:v>25.81222544329237</c:v>
                </c:pt>
                <c:pt idx="14">
                  <c:v>26.988723897753321</c:v>
                </c:pt>
                <c:pt idx="15">
                  <c:v>27.338195348591292</c:v>
                </c:pt>
                <c:pt idx="16">
                  <c:v>27.344309256908065</c:v>
                </c:pt>
                <c:pt idx="17">
                  <c:v>28.051151458759289</c:v>
                </c:pt>
                <c:pt idx="18">
                  <c:v>28.017441946842176</c:v>
                </c:pt>
                <c:pt idx="19">
                  <c:v>27.773359898193629</c:v>
                </c:pt>
                <c:pt idx="20">
                  <c:v>27.717938703776028</c:v>
                </c:pt>
                <c:pt idx="21">
                  <c:v>28.608648573610051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571584"/>
        <c:axId val="229667584"/>
      </c:lineChart>
      <c:catAx>
        <c:axId val="22957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29667584"/>
        <c:crosses val="autoZero"/>
        <c:auto val="1"/>
        <c:lblAlgn val="ctr"/>
        <c:lblOffset val="100"/>
        <c:noMultiLvlLbl val="0"/>
      </c:catAx>
      <c:valAx>
        <c:axId val="22966758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229571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Gross Savings as a % of GDP (Developing)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607195975503061"/>
          <c:y val="0.254757217847769"/>
          <c:w val="0.56663692038495184"/>
          <c:h val="0.57942366579177607"/>
        </c:manualLayout>
      </c:layout>
      <c:lineChart>
        <c:grouping val="standard"/>
        <c:varyColors val="0"/>
        <c:ser>
          <c:idx val="2"/>
          <c:order val="0"/>
          <c:tx>
            <c:strRef>
              <c:f>Savings!$A$3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Savings!$B$3:$W$3</c:f>
              <c:numCache>
                <c:formatCode>0.00</c:formatCode>
                <c:ptCount val="22"/>
                <c:pt idx="0">
                  <c:v>20.018778160723478</c:v>
                </c:pt>
                <c:pt idx="1">
                  <c:v>20.631502349512765</c:v>
                </c:pt>
                <c:pt idx="2">
                  <c:v>20.838938731145817</c:v>
                </c:pt>
                <c:pt idx="3">
                  <c:v>20.185622309587558</c:v>
                </c:pt>
                <c:pt idx="4">
                  <c:v>21.187913194571269</c:v>
                </c:pt>
                <c:pt idx="5">
                  <c:v>21.055713750845577</c:v>
                </c:pt>
                <c:pt idx="6">
                  <c:v>21.436613236007435</c:v>
                </c:pt>
                <c:pt idx="7">
                  <c:v>20.747383798135939</c:v>
                </c:pt>
                <c:pt idx="8">
                  <c:v>19.189412046340742</c:v>
                </c:pt>
                <c:pt idx="9">
                  <c:v>20.332413578305076</c:v>
                </c:pt>
                <c:pt idx="10">
                  <c:v>20.810023850880214</c:v>
                </c:pt>
                <c:pt idx="11">
                  <c:v>20.622083666728976</c:v>
                </c:pt>
                <c:pt idx="12">
                  <c:v>21.223762632399914</c:v>
                </c:pt>
                <c:pt idx="13">
                  <c:v>22.036094374414752</c:v>
                </c:pt>
                <c:pt idx="14">
                  <c:v>22.089942325313334</c:v>
                </c:pt>
                <c:pt idx="15">
                  <c:v>22.158470138223173</c:v>
                </c:pt>
                <c:pt idx="16">
                  <c:v>27.270259465037718</c:v>
                </c:pt>
                <c:pt idx="17">
                  <c:v>27.065751033254127</c:v>
                </c:pt>
                <c:pt idx="18">
                  <c:v>26.451181304251008</c:v>
                </c:pt>
                <c:pt idx="19">
                  <c:v>26.884389011857579</c:v>
                </c:pt>
                <c:pt idx="20">
                  <c:v>27.077604752229917</c:v>
                </c:pt>
                <c:pt idx="21">
                  <c:v>25.341817799453448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Savings!$A$8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Savings!$B$8:$W$8</c:f>
              <c:numCache>
                <c:formatCode>0.00</c:formatCode>
                <c:ptCount val="22"/>
                <c:pt idx="0">
                  <c:v>24.313183393306719</c:v>
                </c:pt>
                <c:pt idx="1">
                  <c:v>24.091692683892635</c:v>
                </c:pt>
                <c:pt idx="2">
                  <c:v>25.65625817567642</c:v>
                </c:pt>
                <c:pt idx="3">
                  <c:v>27.620032475856522</c:v>
                </c:pt>
                <c:pt idx="4">
                  <c:v>31.243749712313694</c:v>
                </c:pt>
                <c:pt idx="5">
                  <c:v>32.255129866907943</c:v>
                </c:pt>
                <c:pt idx="6">
                  <c:v>34.087584126973169</c:v>
                </c:pt>
                <c:pt idx="7">
                  <c:v>34.3773731959201</c:v>
                </c:pt>
                <c:pt idx="8">
                  <c:v>32.784702862024147</c:v>
                </c:pt>
                <c:pt idx="9">
                  <c:v>32.580444114861947</c:v>
                </c:pt>
                <c:pt idx="10">
                  <c:v>34.267534370483965</c:v>
                </c:pt>
                <c:pt idx="11">
                  <c:v>32.708319830078686</c:v>
                </c:pt>
                <c:pt idx="12">
                  <c:v>32.855189992461455</c:v>
                </c:pt>
                <c:pt idx="13">
                  <c:v>32.059073767195571</c:v>
                </c:pt>
                <c:pt idx="14">
                  <c:v>31.431426090593632</c:v>
                </c:pt>
                <c:pt idx="15">
                  <c:v>30.564428213006799</c:v>
                </c:pt>
                <c:pt idx="16">
                  <c:v>30.396170692470641</c:v>
                </c:pt>
                <c:pt idx="17">
                  <c:v>30.507651368957106</c:v>
                </c:pt>
                <c:pt idx="18">
                  <c:v>29.888458661754807</c:v>
                </c:pt>
                <c:pt idx="19">
                  <c:v>28.079272616674743</c:v>
                </c:pt>
                <c:pt idx="20">
                  <c:v>27.144512186557971</c:v>
                </c:pt>
                <c:pt idx="21">
                  <c:v>29.306873334303368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Savings!$A$9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Savings!$B$9:$W$9</c:f>
              <c:numCache>
                <c:formatCode>0.00</c:formatCode>
                <c:ptCount val="22"/>
                <c:pt idx="0">
                  <c:v>31.81763398387028</c:v>
                </c:pt>
                <c:pt idx="1">
                  <c:v>29.960779240027165</c:v>
                </c:pt>
                <c:pt idx="2">
                  <c:v>25.120304633782649</c:v>
                </c:pt>
                <c:pt idx="3">
                  <c:v>23.732493820004482</c:v>
                </c:pt>
                <c:pt idx="4">
                  <c:v>24.909650129439239</c:v>
                </c:pt>
                <c:pt idx="5">
                  <c:v>27.528002119179636</c:v>
                </c:pt>
                <c:pt idx="6">
                  <c:v>28.703774489874391</c:v>
                </c:pt>
                <c:pt idx="7">
                  <c:v>28.110840784053593</c:v>
                </c:pt>
                <c:pt idx="8">
                  <c:v>30.954966351849013</c:v>
                </c:pt>
                <c:pt idx="9">
                  <c:v>31.708065544235058</c:v>
                </c:pt>
                <c:pt idx="10">
                  <c:v>34.776909209661163</c:v>
                </c:pt>
                <c:pt idx="11">
                  <c:v>35.517966275623024</c:v>
                </c:pt>
                <c:pt idx="12">
                  <c:v>34.361965138961068</c:v>
                </c:pt>
                <c:pt idx="13">
                  <c:v>33.652817678691711</c:v>
                </c:pt>
                <c:pt idx="14">
                  <c:v>33.435857695397623</c:v>
                </c:pt>
                <c:pt idx="15">
                  <c:v>32.800568332668654</c:v>
                </c:pt>
                <c:pt idx="16">
                  <c:v>32.645389095789348</c:v>
                </c:pt>
                <c:pt idx="17">
                  <c:v>33.603855873774748</c:v>
                </c:pt>
                <c:pt idx="18">
                  <c:v>33.998872563572711</c:v>
                </c:pt>
                <c:pt idx="19">
                  <c:v>33.261064133222689</c:v>
                </c:pt>
                <c:pt idx="20">
                  <c:v>31.498023373647555</c:v>
                </c:pt>
                <c:pt idx="21">
                  <c:v>35.209358139389295</c:v>
                </c:pt>
              </c:numCache>
            </c:numRef>
          </c:val>
          <c:smooth val="0"/>
        </c:ser>
        <c:ser>
          <c:idx val="9"/>
          <c:order val="3"/>
          <c:tx>
            <c:strRef>
              <c:f>Savings!$A$10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Savings!$B$10:$W$10</c:f>
              <c:numCache>
                <c:formatCode>0.00</c:formatCode>
                <c:ptCount val="22"/>
                <c:pt idx="0">
                  <c:v>37.340719025772458</c:v>
                </c:pt>
                <c:pt idx="1">
                  <c:v>36.907651930215557</c:v>
                </c:pt>
                <c:pt idx="2">
                  <c:v>41.688326854363915</c:v>
                </c:pt>
                <c:pt idx="3">
                  <c:v>44.138180940220309</c:v>
                </c:pt>
                <c:pt idx="4">
                  <c:v>46.085569725626982</c:v>
                </c:pt>
                <c:pt idx="5">
                  <c:v>46.720393404531428</c:v>
                </c:pt>
                <c:pt idx="6">
                  <c:v>46.097479384307597</c:v>
                </c:pt>
                <c:pt idx="7">
                  <c:v>49.09766232242626</c:v>
                </c:pt>
                <c:pt idx="8">
                  <c:v>48.28689012162701</c:v>
                </c:pt>
                <c:pt idx="9">
                  <c:v>44.322096417251345</c:v>
                </c:pt>
                <c:pt idx="10">
                  <c:v>46.273451376651934</c:v>
                </c:pt>
                <c:pt idx="11">
                  <c:v>44.52622051226502</c:v>
                </c:pt>
                <c:pt idx="12">
                  <c:v>38.8665005148573</c:v>
                </c:pt>
                <c:pt idx="13">
                  <c:v>40.179409571226302</c:v>
                </c:pt>
                <c:pt idx="14">
                  <c:v>39.830944614914507</c:v>
                </c:pt>
                <c:pt idx="15">
                  <c:v>31.009585797062549</c:v>
                </c:pt>
                <c:pt idx="16">
                  <c:v>33.180983256731459</c:v>
                </c:pt>
                <c:pt idx="17">
                  <c:v>35.021554640376209</c:v>
                </c:pt>
                <c:pt idx="18">
                  <c:v>35.869386291738607</c:v>
                </c:pt>
                <c:pt idx="19">
                  <c:v>35.623156905777648</c:v>
                </c:pt>
                <c:pt idx="20">
                  <c:v>39.298951638330962</c:v>
                </c:pt>
                <c:pt idx="21">
                  <c:v>42.622286486383807</c:v>
                </c:pt>
              </c:numCache>
            </c:numRef>
          </c:val>
          <c:smooth val="0"/>
        </c:ser>
        <c:ser>
          <c:idx val="10"/>
          <c:order val="4"/>
          <c:tx>
            <c:strRef>
              <c:f>Savings!$A$11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Savings!$B$1:$W$1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Savings!$B$11:$W$11</c:f>
              <c:numCache>
                <c:formatCode>0.00</c:formatCode>
                <c:ptCount val="22"/>
                <c:pt idx="0">
                  <c:v>16.454521181516771</c:v>
                </c:pt>
                <c:pt idx="1">
                  <c:v>16.442625976157743</c:v>
                </c:pt>
                <c:pt idx="2">
                  <c:v>16.033536095260914</c:v>
                </c:pt>
                <c:pt idx="3">
                  <c:v>17.208942740744806</c:v>
                </c:pt>
                <c:pt idx="4">
                  <c:v>17.374206625857852</c:v>
                </c:pt>
                <c:pt idx="5">
                  <c:v>14.188499499171648</c:v>
                </c:pt>
                <c:pt idx="6">
                  <c:v>11.918195361336682</c:v>
                </c:pt>
                <c:pt idx="7">
                  <c:v>12.225867568794342</c:v>
                </c:pt>
                <c:pt idx="8">
                  <c:v>8.3762652555441122</c:v>
                </c:pt>
                <c:pt idx="9">
                  <c:v>10.269137034632662</c:v>
                </c:pt>
                <c:pt idx="10">
                  <c:v>9.9681670728908518</c:v>
                </c:pt>
                <c:pt idx="11">
                  <c:v>9.1140618194790672</c:v>
                </c:pt>
                <c:pt idx="12">
                  <c:v>7.063783752774798</c:v>
                </c:pt>
                <c:pt idx="13">
                  <c:v>8.1780392523484053</c:v>
                </c:pt>
                <c:pt idx="14">
                  <c:v>8.2191945914794129</c:v>
                </c:pt>
                <c:pt idx="15">
                  <c:v>9.2611816663189988</c:v>
                </c:pt>
                <c:pt idx="16">
                  <c:v>8.7076019351414882</c:v>
                </c:pt>
                <c:pt idx="17">
                  <c:v>7.3040762252917268</c:v>
                </c:pt>
                <c:pt idx="18">
                  <c:v>6.6058345268833918</c:v>
                </c:pt>
                <c:pt idx="19">
                  <c:v>5.3757944268330711</c:v>
                </c:pt>
                <c:pt idx="20">
                  <c:v>6.6963790740630778</c:v>
                </c:pt>
                <c:pt idx="21">
                  <c:v>5.7111579667290462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689600"/>
        <c:axId val="229937152"/>
      </c:lineChart>
      <c:catAx>
        <c:axId val="22968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29937152"/>
        <c:crosses val="autoZero"/>
        <c:auto val="1"/>
        <c:lblAlgn val="ctr"/>
        <c:lblOffset val="100"/>
        <c:noMultiLvlLbl val="0"/>
      </c:catAx>
      <c:valAx>
        <c:axId val="22993715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229689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Age</a:t>
            </a:r>
            <a:r>
              <a:rPr lang="en-US" baseline="0"/>
              <a:t> dependency ratio (Developed)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ADR!$A$2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ADR!$B$2:$W$2</c:f>
              <c:numCache>
                <c:formatCode>0.00</c:formatCode>
                <c:ptCount val="22"/>
                <c:pt idx="0">
                  <c:v>49.489672347186684</c:v>
                </c:pt>
                <c:pt idx="1">
                  <c:v>49.308506913459063</c:v>
                </c:pt>
                <c:pt idx="2">
                  <c:v>49.086046231700543</c:v>
                </c:pt>
                <c:pt idx="3">
                  <c:v>48.860268827686852</c:v>
                </c:pt>
                <c:pt idx="4">
                  <c:v>48.66810302359174</c:v>
                </c:pt>
                <c:pt idx="5">
                  <c:v>48.494407994576235</c:v>
                </c:pt>
                <c:pt idx="6">
                  <c:v>48.352315245893415</c:v>
                </c:pt>
                <c:pt idx="7">
                  <c:v>48.243438535794027</c:v>
                </c:pt>
                <c:pt idx="8">
                  <c:v>48.159186843804342</c:v>
                </c:pt>
                <c:pt idx="9">
                  <c:v>48.194076131927908</c:v>
                </c:pt>
                <c:pt idx="10">
                  <c:v>48.417631961458405</c:v>
                </c:pt>
                <c:pt idx="11">
                  <c:v>48.828004044066894</c:v>
                </c:pt>
                <c:pt idx="12">
                  <c:v>49.390235087173295</c:v>
                </c:pt>
                <c:pt idx="13">
                  <c:v>49.984637166048046</c:v>
                </c:pt>
                <c:pt idx="14">
                  <c:v>50.548403406353749</c:v>
                </c:pt>
                <c:pt idx="15">
                  <c:v>51.115447510211212</c:v>
                </c:pt>
                <c:pt idx="16">
                  <c:v>51.664741827573749</c:v>
                </c:pt>
                <c:pt idx="17">
                  <c:v>52.135160532081457</c:v>
                </c:pt>
                <c:pt idx="18">
                  <c:v>52.552919517362028</c:v>
                </c:pt>
                <c:pt idx="19">
                  <c:v>52.929504326769525</c:v>
                </c:pt>
                <c:pt idx="20">
                  <c:v>53.316200119759195</c:v>
                </c:pt>
                <c:pt idx="21">
                  <c:v>53.710142624239573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ADR!$A$4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ADR!$B$4:$W$4</c:f>
              <c:numCache>
                <c:formatCode>0.00</c:formatCode>
                <c:ptCount val="22"/>
                <c:pt idx="0">
                  <c:v>46.344626170508583</c:v>
                </c:pt>
                <c:pt idx="1">
                  <c:v>45.896321995766023</c:v>
                </c:pt>
                <c:pt idx="2">
                  <c:v>45.466602419081156</c:v>
                </c:pt>
                <c:pt idx="3">
                  <c:v>45.074676899211703</c:v>
                </c:pt>
                <c:pt idx="4">
                  <c:v>44.673742036879361</c:v>
                </c:pt>
                <c:pt idx="5">
                  <c:v>44.2664088189849</c:v>
                </c:pt>
                <c:pt idx="6">
                  <c:v>43.963700708795663</c:v>
                </c:pt>
                <c:pt idx="7">
                  <c:v>43.836120275402074</c:v>
                </c:pt>
                <c:pt idx="8">
                  <c:v>43.854255781105891</c:v>
                </c:pt>
                <c:pt idx="9">
                  <c:v>43.949371132892232</c:v>
                </c:pt>
                <c:pt idx="10">
                  <c:v>44.135871766336777</c:v>
                </c:pt>
                <c:pt idx="11">
                  <c:v>44.535779787475214</c:v>
                </c:pt>
                <c:pt idx="12">
                  <c:v>45.183928090543269</c:v>
                </c:pt>
                <c:pt idx="13">
                  <c:v>45.954041577673607</c:v>
                </c:pt>
                <c:pt idx="14">
                  <c:v>46.754934443130516</c:v>
                </c:pt>
                <c:pt idx="15">
                  <c:v>47.591641156475241</c:v>
                </c:pt>
                <c:pt idx="16">
                  <c:v>48.414104332610805</c:v>
                </c:pt>
                <c:pt idx="17">
                  <c:v>49.148055623031233</c:v>
                </c:pt>
                <c:pt idx="18">
                  <c:v>49.801657235427896</c:v>
                </c:pt>
                <c:pt idx="19">
                  <c:v>50.477389910981131</c:v>
                </c:pt>
                <c:pt idx="20">
                  <c:v>51.255699496298199</c:v>
                </c:pt>
                <c:pt idx="21">
                  <c:v>52.102015200852556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ADR!$A$5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ADR!$B$5:$W$5</c:f>
              <c:numCache>
                <c:formatCode>0.00</c:formatCode>
                <c:ptCount val="22"/>
                <c:pt idx="0">
                  <c:v>49.953690754214449</c:v>
                </c:pt>
                <c:pt idx="1">
                  <c:v>50.222651936644347</c:v>
                </c:pt>
                <c:pt idx="2">
                  <c:v>50.442434042067333</c:v>
                </c:pt>
                <c:pt idx="3">
                  <c:v>50.638384322759869</c:v>
                </c:pt>
                <c:pt idx="4">
                  <c:v>50.80518380323781</c:v>
                </c:pt>
                <c:pt idx="5">
                  <c:v>50.954371339947059</c:v>
                </c:pt>
                <c:pt idx="6">
                  <c:v>51.11084678148886</c:v>
                </c:pt>
                <c:pt idx="7">
                  <c:v>51.351523619862959</c:v>
                </c:pt>
                <c:pt idx="8">
                  <c:v>51.74055160694774</c:v>
                </c:pt>
                <c:pt idx="9">
                  <c:v>52.241883742456267</c:v>
                </c:pt>
                <c:pt idx="10">
                  <c:v>52.856763015814188</c:v>
                </c:pt>
                <c:pt idx="11">
                  <c:v>53.585960431275822</c:v>
                </c:pt>
                <c:pt idx="12">
                  <c:v>54.284055597281167</c:v>
                </c:pt>
                <c:pt idx="13">
                  <c:v>54.797740449428915</c:v>
                </c:pt>
                <c:pt idx="14">
                  <c:v>55.156207128061965</c:v>
                </c:pt>
                <c:pt idx="15">
                  <c:v>55.452449077443646</c:v>
                </c:pt>
                <c:pt idx="16">
                  <c:v>55.747333021911714</c:v>
                </c:pt>
                <c:pt idx="17">
                  <c:v>56.077500260581289</c:v>
                </c:pt>
                <c:pt idx="18">
                  <c:v>56.414307435788892</c:v>
                </c:pt>
                <c:pt idx="19">
                  <c:v>56.720303671393182</c:v>
                </c:pt>
                <c:pt idx="20">
                  <c:v>57.024718837295339</c:v>
                </c:pt>
                <c:pt idx="21">
                  <c:v>57.316504508047231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ADR!$A$6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ADR!$B$6:$W$6</c:f>
              <c:numCache>
                <c:formatCode>0.00</c:formatCode>
                <c:ptCount val="22"/>
                <c:pt idx="0">
                  <c:v>53.54001369277649</c:v>
                </c:pt>
                <c:pt idx="1">
                  <c:v>53.647477724361217</c:v>
                </c:pt>
                <c:pt idx="2">
                  <c:v>53.694788551492003</c:v>
                </c:pt>
                <c:pt idx="3">
                  <c:v>53.67754236273565</c:v>
                </c:pt>
                <c:pt idx="4">
                  <c:v>53.683914046228551</c:v>
                </c:pt>
                <c:pt idx="5">
                  <c:v>53.665580093656914</c:v>
                </c:pt>
                <c:pt idx="6">
                  <c:v>53.559468440446466</c:v>
                </c:pt>
                <c:pt idx="7">
                  <c:v>53.548453632478477</c:v>
                </c:pt>
                <c:pt idx="8">
                  <c:v>53.767347662425522</c:v>
                </c:pt>
                <c:pt idx="9">
                  <c:v>54.138938728162614</c:v>
                </c:pt>
                <c:pt idx="10">
                  <c:v>54.524364650413638</c:v>
                </c:pt>
                <c:pt idx="11">
                  <c:v>55.230026466096582</c:v>
                </c:pt>
                <c:pt idx="12">
                  <c:v>56.317228875278062</c:v>
                </c:pt>
                <c:pt idx="13">
                  <c:v>57.432337570167668</c:v>
                </c:pt>
                <c:pt idx="14">
                  <c:v>58.511299010161146</c:v>
                </c:pt>
                <c:pt idx="15">
                  <c:v>59.469280123319081</c:v>
                </c:pt>
                <c:pt idx="16">
                  <c:v>60.260696311021903</c:v>
                </c:pt>
                <c:pt idx="17">
                  <c:v>60.990570706326373</c:v>
                </c:pt>
                <c:pt idx="18">
                  <c:v>61.670101438449151</c:v>
                </c:pt>
                <c:pt idx="19">
                  <c:v>62.279740378427164</c:v>
                </c:pt>
                <c:pt idx="20">
                  <c:v>62.764918026310781</c:v>
                </c:pt>
                <c:pt idx="21">
                  <c:v>63.12317152076912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ADR!$A$7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ADR!$B$7:$W$7</c:f>
              <c:numCache>
                <c:formatCode>0.00</c:formatCode>
                <c:ptCount val="22"/>
                <c:pt idx="0">
                  <c:v>47.14556619576534</c:v>
                </c:pt>
                <c:pt idx="1">
                  <c:v>47.700206152728072</c:v>
                </c:pt>
                <c:pt idx="2">
                  <c:v>48.196261925871156</c:v>
                </c:pt>
                <c:pt idx="3">
                  <c:v>48.697080061768233</c:v>
                </c:pt>
                <c:pt idx="4">
                  <c:v>49.363370415936828</c:v>
                </c:pt>
                <c:pt idx="5">
                  <c:v>50.138754158929075</c:v>
                </c:pt>
                <c:pt idx="6">
                  <c:v>50.869807958525605</c:v>
                </c:pt>
                <c:pt idx="7">
                  <c:v>51.324675384875427</c:v>
                </c:pt>
                <c:pt idx="8">
                  <c:v>51.546323444579819</c:v>
                </c:pt>
                <c:pt idx="9">
                  <c:v>51.759548644615116</c:v>
                </c:pt>
                <c:pt idx="10">
                  <c:v>51.634196081723928</c:v>
                </c:pt>
                <c:pt idx="11">
                  <c:v>51.277083197061437</c:v>
                </c:pt>
                <c:pt idx="12">
                  <c:v>51.11023125387554</c:v>
                </c:pt>
                <c:pt idx="13">
                  <c:v>51.137178546361937</c:v>
                </c:pt>
                <c:pt idx="14">
                  <c:v>51.412196734125907</c:v>
                </c:pt>
                <c:pt idx="15">
                  <c:v>51.872145899691844</c:v>
                </c:pt>
                <c:pt idx="16">
                  <c:v>52.451348073065276</c:v>
                </c:pt>
                <c:pt idx="17">
                  <c:v>53.144179266934877</c:v>
                </c:pt>
                <c:pt idx="18">
                  <c:v>53.895325806539041</c:v>
                </c:pt>
                <c:pt idx="19">
                  <c:v>54.725182194557611</c:v>
                </c:pt>
                <c:pt idx="20">
                  <c:v>55.557970457389139</c:v>
                </c:pt>
                <c:pt idx="21">
                  <c:v>56.356395723466015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965184"/>
        <c:axId val="230209792"/>
      </c:lineChart>
      <c:catAx>
        <c:axId val="22996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30209792"/>
        <c:crosses val="autoZero"/>
        <c:auto val="1"/>
        <c:lblAlgn val="ctr"/>
        <c:lblOffset val="100"/>
        <c:noMultiLvlLbl val="0"/>
      </c:catAx>
      <c:valAx>
        <c:axId val="230209792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229965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Age dependency ratio (Developing)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ADR!$A$3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ADR!$B$3:$W$3</c:f>
              <c:numCache>
                <c:formatCode>0.00</c:formatCode>
                <c:ptCount val="22"/>
                <c:pt idx="0">
                  <c:v>69.691805244848297</c:v>
                </c:pt>
                <c:pt idx="1">
                  <c:v>68.506388258842577</c:v>
                </c:pt>
                <c:pt idx="2">
                  <c:v>67.524261950637353</c:v>
                </c:pt>
                <c:pt idx="3">
                  <c:v>66.627099458246377</c:v>
                </c:pt>
                <c:pt idx="4">
                  <c:v>65.72782584087993</c:v>
                </c:pt>
                <c:pt idx="5">
                  <c:v>64.814574847208377</c:v>
                </c:pt>
                <c:pt idx="6">
                  <c:v>64.066757622871663</c:v>
                </c:pt>
                <c:pt idx="7">
                  <c:v>63.388675147307872</c:v>
                </c:pt>
                <c:pt idx="8">
                  <c:v>62.752687991530046</c:v>
                </c:pt>
                <c:pt idx="9">
                  <c:v>61.962392753332992</c:v>
                </c:pt>
                <c:pt idx="10">
                  <c:v>60.846296722081881</c:v>
                </c:pt>
                <c:pt idx="11">
                  <c:v>59.600788620885226</c:v>
                </c:pt>
                <c:pt idx="12">
                  <c:v>58.214342018544883</c:v>
                </c:pt>
                <c:pt idx="13">
                  <c:v>56.731039552608628</c:v>
                </c:pt>
                <c:pt idx="14">
                  <c:v>55.256359054277645</c:v>
                </c:pt>
                <c:pt idx="15">
                  <c:v>53.866465473322712</c:v>
                </c:pt>
                <c:pt idx="16">
                  <c:v>52.546544149586737</c:v>
                </c:pt>
                <c:pt idx="17">
                  <c:v>51.291759088527591</c:v>
                </c:pt>
                <c:pt idx="18">
                  <c:v>50.189336939649863</c:v>
                </c:pt>
                <c:pt idx="19">
                  <c:v>49.255277437915893</c:v>
                </c:pt>
                <c:pt idx="20">
                  <c:v>48.401290979302999</c:v>
                </c:pt>
                <c:pt idx="21">
                  <c:v>47.667072367735841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ADR!$A$8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ADR!$B$8:$W$8</c:f>
              <c:numCache>
                <c:formatCode>0.00</c:formatCode>
                <c:ptCount val="22"/>
                <c:pt idx="0">
                  <c:v>65.408166873591227</c:v>
                </c:pt>
                <c:pt idx="1">
                  <c:v>64.553243231399861</c:v>
                </c:pt>
                <c:pt idx="2">
                  <c:v>63.703788720839135</c:v>
                </c:pt>
                <c:pt idx="3">
                  <c:v>62.85041436416703</c:v>
                </c:pt>
                <c:pt idx="4">
                  <c:v>61.962321446565227</c:v>
                </c:pt>
                <c:pt idx="5">
                  <c:v>61.057334544454299</c:v>
                </c:pt>
                <c:pt idx="6">
                  <c:v>60.120964669581802</c:v>
                </c:pt>
                <c:pt idx="7">
                  <c:v>59.155016427882003</c:v>
                </c:pt>
                <c:pt idx="8">
                  <c:v>58.205611213269314</c:v>
                </c:pt>
                <c:pt idx="9">
                  <c:v>57.281108175056374</c:v>
                </c:pt>
                <c:pt idx="10">
                  <c:v>56.359158165333646</c:v>
                </c:pt>
                <c:pt idx="11">
                  <c:v>55.446591781022079</c:v>
                </c:pt>
                <c:pt idx="12">
                  <c:v>54.557495874231499</c:v>
                </c:pt>
                <c:pt idx="13">
                  <c:v>53.695134854007364</c:v>
                </c:pt>
                <c:pt idx="14">
                  <c:v>52.894428617527012</c:v>
                </c:pt>
                <c:pt idx="15">
                  <c:v>52.148100687940293</c:v>
                </c:pt>
                <c:pt idx="16">
                  <c:v>51.409734075442429</c:v>
                </c:pt>
                <c:pt idx="17">
                  <c:v>50.684828175791111</c:v>
                </c:pt>
                <c:pt idx="18">
                  <c:v>50.01892798161829</c:v>
                </c:pt>
                <c:pt idx="19">
                  <c:v>49.401029314327531</c:v>
                </c:pt>
                <c:pt idx="20">
                  <c:v>48.775548106280183</c:v>
                </c:pt>
                <c:pt idx="21">
                  <c:v>48.126325434360062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ADR!$A$9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ADR!$B$9:$W$9</c:f>
              <c:numCache>
                <c:formatCode>0.00</c:formatCode>
                <c:ptCount val="22"/>
                <c:pt idx="0">
                  <c:v>55.33585209622445</c:v>
                </c:pt>
                <c:pt idx="1">
                  <c:v>54.702119606161936</c:v>
                </c:pt>
                <c:pt idx="2">
                  <c:v>54.144726680046382</c:v>
                </c:pt>
                <c:pt idx="3">
                  <c:v>53.602139318317953</c:v>
                </c:pt>
                <c:pt idx="4">
                  <c:v>53.08369036539645</c:v>
                </c:pt>
                <c:pt idx="5">
                  <c:v>52.645919763889829</c:v>
                </c:pt>
                <c:pt idx="6">
                  <c:v>52.266941282726322</c:v>
                </c:pt>
                <c:pt idx="7">
                  <c:v>51.944402745942483</c:v>
                </c:pt>
                <c:pt idx="8">
                  <c:v>51.675731697987572</c:v>
                </c:pt>
                <c:pt idx="9">
                  <c:v>51.383362138504054</c:v>
                </c:pt>
                <c:pt idx="10">
                  <c:v>51.058104263743445</c:v>
                </c:pt>
                <c:pt idx="11">
                  <c:v>50.736531558540165</c:v>
                </c:pt>
                <c:pt idx="12">
                  <c:v>50.41081962825028</c:v>
                </c:pt>
                <c:pt idx="13">
                  <c:v>50.058791253998095</c:v>
                </c:pt>
                <c:pt idx="14">
                  <c:v>49.71880324786391</c:v>
                </c:pt>
                <c:pt idx="15">
                  <c:v>49.390386169511032</c:v>
                </c:pt>
                <c:pt idx="16">
                  <c:v>49.067613042970429</c:v>
                </c:pt>
                <c:pt idx="17">
                  <c:v>48.770800533190112</c:v>
                </c:pt>
                <c:pt idx="18">
                  <c:v>48.505984725116804</c:v>
                </c:pt>
                <c:pt idx="19">
                  <c:v>48.271783160084681</c:v>
                </c:pt>
                <c:pt idx="20">
                  <c:v>47.991288231164269</c:v>
                </c:pt>
                <c:pt idx="21">
                  <c:v>47.614803628953482</c:v>
                </c:pt>
              </c:numCache>
            </c:numRef>
          </c:val>
          <c:smooth val="0"/>
        </c:ser>
        <c:ser>
          <c:idx val="9"/>
          <c:order val="3"/>
          <c:tx>
            <c:strRef>
              <c:f>ADR!$A$10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ADR!$B$10:$W$10</c:f>
              <c:numCache>
                <c:formatCode>0.00</c:formatCode>
                <c:ptCount val="22"/>
                <c:pt idx="0">
                  <c:v>59.233918395037207</c:v>
                </c:pt>
                <c:pt idx="1">
                  <c:v>55.269875944740988</c:v>
                </c:pt>
                <c:pt idx="2">
                  <c:v>52.074615387551745</c:v>
                </c:pt>
                <c:pt idx="3">
                  <c:v>49.18670110639701</c:v>
                </c:pt>
                <c:pt idx="4">
                  <c:v>46.307131990601405</c:v>
                </c:pt>
                <c:pt idx="5">
                  <c:v>43.781646080817659</c:v>
                </c:pt>
                <c:pt idx="6">
                  <c:v>41.586562270427116</c:v>
                </c:pt>
                <c:pt idx="7">
                  <c:v>39.816071557792689</c:v>
                </c:pt>
                <c:pt idx="8">
                  <c:v>38.541717843067566</c:v>
                </c:pt>
                <c:pt idx="9">
                  <c:v>37.791896405001729</c:v>
                </c:pt>
                <c:pt idx="10">
                  <c:v>37.518240714782415</c:v>
                </c:pt>
                <c:pt idx="11">
                  <c:v>37.662631094253236</c:v>
                </c:pt>
                <c:pt idx="12">
                  <c:v>38.159814722131884</c:v>
                </c:pt>
                <c:pt idx="13">
                  <c:v>38.866744813758061</c:v>
                </c:pt>
                <c:pt idx="14">
                  <c:v>39.994980875134878</c:v>
                </c:pt>
                <c:pt idx="15">
                  <c:v>41.355654012478709</c:v>
                </c:pt>
                <c:pt idx="16">
                  <c:v>42.431439779756261</c:v>
                </c:pt>
                <c:pt idx="17">
                  <c:v>43.323871360084901</c:v>
                </c:pt>
                <c:pt idx="18">
                  <c:v>44.143776820963431</c:v>
                </c:pt>
                <c:pt idx="19">
                  <c:v>44.741480033876826</c:v>
                </c:pt>
                <c:pt idx="20">
                  <c:v>45.138158451744239</c:v>
                </c:pt>
                <c:pt idx="21">
                  <c:v>45.319645457701995</c:v>
                </c:pt>
              </c:numCache>
            </c:numRef>
          </c:val>
          <c:smooth val="0"/>
        </c:ser>
        <c:ser>
          <c:idx val="10"/>
          <c:order val="4"/>
          <c:tx>
            <c:strRef>
              <c:f>ADR!$A$11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ADR!$B$1:$W$1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ADR!$B$11:$W$11</c:f>
              <c:numCache>
                <c:formatCode>0.00</c:formatCode>
                <c:ptCount val="22"/>
                <c:pt idx="0">
                  <c:v>86.502774177274929</c:v>
                </c:pt>
                <c:pt idx="1">
                  <c:v>84.866400073018738</c:v>
                </c:pt>
                <c:pt idx="2">
                  <c:v>83.795008753303506</c:v>
                </c:pt>
                <c:pt idx="3">
                  <c:v>82.912810739019505</c:v>
                </c:pt>
                <c:pt idx="4">
                  <c:v>81.810321047874311</c:v>
                </c:pt>
                <c:pt idx="5">
                  <c:v>80.643289569948479</c:v>
                </c:pt>
                <c:pt idx="6">
                  <c:v>79.465010392029839</c:v>
                </c:pt>
                <c:pt idx="7">
                  <c:v>78.321948650534253</c:v>
                </c:pt>
                <c:pt idx="8">
                  <c:v>77.289563896096539</c:v>
                </c:pt>
                <c:pt idx="9">
                  <c:v>76.297176846827668</c:v>
                </c:pt>
                <c:pt idx="10">
                  <c:v>75.352695141481959</c:v>
                </c:pt>
                <c:pt idx="11">
                  <c:v>74.602367274777109</c:v>
                </c:pt>
                <c:pt idx="12">
                  <c:v>74.158272120958458</c:v>
                </c:pt>
                <c:pt idx="13">
                  <c:v>73.91779480525922</c:v>
                </c:pt>
                <c:pt idx="14">
                  <c:v>73.666705866806566</c:v>
                </c:pt>
                <c:pt idx="15">
                  <c:v>73.407547166771636</c:v>
                </c:pt>
                <c:pt idx="16">
                  <c:v>73.163980333974436</c:v>
                </c:pt>
                <c:pt idx="17">
                  <c:v>72.743101355775252</c:v>
                </c:pt>
                <c:pt idx="18">
                  <c:v>72.13335614746255</c:v>
                </c:pt>
                <c:pt idx="19">
                  <c:v>71.506748644187979</c:v>
                </c:pt>
                <c:pt idx="20">
                  <c:v>70.784151722005902</c:v>
                </c:pt>
                <c:pt idx="21">
                  <c:v>69.956789212175963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013568"/>
        <c:axId val="252032896"/>
      </c:lineChart>
      <c:catAx>
        <c:axId val="25201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52032896"/>
        <c:crosses val="autoZero"/>
        <c:auto val="1"/>
        <c:lblAlgn val="ctr"/>
        <c:lblOffset val="100"/>
        <c:noMultiLvlLbl val="0"/>
      </c:catAx>
      <c:valAx>
        <c:axId val="252032896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252013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Trade</a:t>
            </a:r>
            <a:r>
              <a:rPr lang="en-US" baseline="0"/>
              <a:t> as a % of GDP ( Developed)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Trade!$A$2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Trade!$B$2:$W$2</c:f>
              <c:numCache>
                <c:formatCode>0.00</c:formatCode>
                <c:ptCount val="22"/>
                <c:pt idx="0">
                  <c:v>40.966986830977412</c:v>
                </c:pt>
                <c:pt idx="1">
                  <c:v>44.250356488083114</c:v>
                </c:pt>
                <c:pt idx="2">
                  <c:v>41.471679845086335</c:v>
                </c:pt>
                <c:pt idx="3">
                  <c:v>40.222301400035384</c:v>
                </c:pt>
                <c:pt idx="4">
                  <c:v>37.029712141914267</c:v>
                </c:pt>
                <c:pt idx="5">
                  <c:v>39.182594066984819</c:v>
                </c:pt>
                <c:pt idx="6">
                  <c:v>41.587780207106988</c:v>
                </c:pt>
                <c:pt idx="7">
                  <c:v>42.036545607580372</c:v>
                </c:pt>
                <c:pt idx="8">
                  <c:v>42.864072770878757</c:v>
                </c:pt>
                <c:pt idx="9">
                  <c:v>45.746756618971013</c:v>
                </c:pt>
                <c:pt idx="10">
                  <c:v>40.520330639861292</c:v>
                </c:pt>
                <c:pt idx="11">
                  <c:v>41.84255109443508</c:v>
                </c:pt>
                <c:pt idx="12">
                  <c:v>43.166735103081237</c:v>
                </c:pt>
                <c:pt idx="13">
                  <c:v>41.274899153789981</c:v>
                </c:pt>
                <c:pt idx="14">
                  <c:v>42.471742409125</c:v>
                </c:pt>
                <c:pt idx="15">
                  <c:v>41.623108411543122</c:v>
                </c:pt>
                <c:pt idx="16">
                  <c:v>40.822834830936003</c:v>
                </c:pt>
                <c:pt idx="17">
                  <c:v>41.951344872835776</c:v>
                </c:pt>
                <c:pt idx="18">
                  <c:v>43.38954811994779</c:v>
                </c:pt>
                <c:pt idx="19">
                  <c:v>45.82672570254077</c:v>
                </c:pt>
                <c:pt idx="20">
                  <c:v>44.233434084156826</c:v>
                </c:pt>
                <c:pt idx="21">
                  <c:v>39.870045409121914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Trade!$A$4</c:f>
              <c:strCache>
                <c:ptCount val="1"/>
                <c:pt idx="0">
                  <c:v>Canada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Trade!$B$4:$W$4</c:f>
              <c:numCache>
                <c:formatCode>0.00</c:formatCode>
                <c:ptCount val="22"/>
                <c:pt idx="0">
                  <c:v>82.765357850321365</c:v>
                </c:pt>
                <c:pt idx="1">
                  <c:v>78.344218394369776</c:v>
                </c:pt>
                <c:pt idx="2">
                  <c:v>75.707032077923273</c:v>
                </c:pt>
                <c:pt idx="3">
                  <c:v>69.840094617060728</c:v>
                </c:pt>
                <c:pt idx="4">
                  <c:v>70.192419990956211</c:v>
                </c:pt>
                <c:pt idx="5">
                  <c:v>69.759133016735689</c:v>
                </c:pt>
                <c:pt idx="6">
                  <c:v>68.052164476998797</c:v>
                </c:pt>
                <c:pt idx="7">
                  <c:v>66.283419748234735</c:v>
                </c:pt>
                <c:pt idx="8">
                  <c:v>67.023608361898326</c:v>
                </c:pt>
                <c:pt idx="9">
                  <c:v>58.474391822489679</c:v>
                </c:pt>
                <c:pt idx="10">
                  <c:v>60.208121504448251</c:v>
                </c:pt>
                <c:pt idx="11">
                  <c:v>62.49873877083283</c:v>
                </c:pt>
                <c:pt idx="12">
                  <c:v>62.595548939500489</c:v>
                </c:pt>
                <c:pt idx="13">
                  <c:v>62.231074901340463</c:v>
                </c:pt>
                <c:pt idx="14">
                  <c:v>64.378662156492297</c:v>
                </c:pt>
                <c:pt idx="15">
                  <c:v>66.164902066978087</c:v>
                </c:pt>
                <c:pt idx="16">
                  <c:v>65.36368452155557</c:v>
                </c:pt>
                <c:pt idx="17">
                  <c:v>65.10106085046489</c:v>
                </c:pt>
                <c:pt idx="18">
                  <c:v>66.447716838606013</c:v>
                </c:pt>
                <c:pt idx="19">
                  <c:v>65.4123620794239</c:v>
                </c:pt>
                <c:pt idx="20">
                  <c:v>60.782530438234453</c:v>
                </c:pt>
                <c:pt idx="21">
                  <c:v>61.373278318129543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Trade!$A$5</c:f>
              <c:strCache>
                <c:ptCount val="1"/>
                <c:pt idx="0">
                  <c:v>Denmark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Trade!$B$5:$W$5</c:f>
              <c:numCache>
                <c:formatCode>0.00</c:formatCode>
                <c:ptCount val="22"/>
                <c:pt idx="0">
                  <c:v>82.983951053302491</c:v>
                </c:pt>
                <c:pt idx="1">
                  <c:v>83.968575874500701</c:v>
                </c:pt>
                <c:pt idx="2">
                  <c:v>84.55697480623347</c:v>
                </c:pt>
                <c:pt idx="3">
                  <c:v>80.881707399814047</c:v>
                </c:pt>
                <c:pt idx="4">
                  <c:v>82.207765271051329</c:v>
                </c:pt>
                <c:pt idx="5">
                  <c:v>89.399740856177644</c:v>
                </c:pt>
                <c:pt idx="6">
                  <c:v>97.366736203134835</c:v>
                </c:pt>
                <c:pt idx="7">
                  <c:v>100.06785117702617</c:v>
                </c:pt>
                <c:pt idx="8">
                  <c:v>104.82822990384754</c:v>
                </c:pt>
                <c:pt idx="9">
                  <c:v>89.755039290433174</c:v>
                </c:pt>
                <c:pt idx="10">
                  <c:v>94.099976888006893</c:v>
                </c:pt>
                <c:pt idx="11">
                  <c:v>101.245795489044</c:v>
                </c:pt>
                <c:pt idx="12">
                  <c:v>103.24097034029174</c:v>
                </c:pt>
                <c:pt idx="13">
                  <c:v>103.05014108386803</c:v>
                </c:pt>
                <c:pt idx="14">
                  <c:v>102.26391634234162</c:v>
                </c:pt>
                <c:pt idx="15">
                  <c:v>104.04822840669388</c:v>
                </c:pt>
                <c:pt idx="16">
                  <c:v>100.16882878478273</c:v>
                </c:pt>
                <c:pt idx="17">
                  <c:v>102.97938990863547</c:v>
                </c:pt>
                <c:pt idx="18">
                  <c:v>106.97499643335684</c:v>
                </c:pt>
                <c:pt idx="19">
                  <c:v>110.22482860423362</c:v>
                </c:pt>
                <c:pt idx="20">
                  <c:v>103.51225956560538</c:v>
                </c:pt>
                <c:pt idx="21">
                  <c:v>112.18025385855633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Trade!$A$6</c:f>
              <c:strCache>
                <c:ptCount val="1"/>
                <c:pt idx="0">
                  <c:v>France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Trade!$B$6:$W$6</c:f>
              <c:numCache>
                <c:formatCode>0.00</c:formatCode>
                <c:ptCount val="22"/>
                <c:pt idx="0">
                  <c:v>55.861245718034468</c:v>
                </c:pt>
                <c:pt idx="1">
                  <c:v>54.95936809257573</c:v>
                </c:pt>
                <c:pt idx="2">
                  <c:v>53.072024758333548</c:v>
                </c:pt>
                <c:pt idx="3">
                  <c:v>50.79783352323529</c:v>
                </c:pt>
                <c:pt idx="4">
                  <c:v>51.925007878433284</c:v>
                </c:pt>
                <c:pt idx="5">
                  <c:v>53.980706776412092</c:v>
                </c:pt>
                <c:pt idx="6">
                  <c:v>56.103424449625592</c:v>
                </c:pt>
                <c:pt idx="7">
                  <c:v>56.420756583013961</c:v>
                </c:pt>
                <c:pt idx="8">
                  <c:v>57.39708288579488</c:v>
                </c:pt>
                <c:pt idx="9">
                  <c:v>50.462450850072969</c:v>
                </c:pt>
                <c:pt idx="10">
                  <c:v>54.867791081893401</c:v>
                </c:pt>
                <c:pt idx="11">
                  <c:v>58.790576422400456</c:v>
                </c:pt>
                <c:pt idx="12">
                  <c:v>59.7020591687875</c:v>
                </c:pt>
                <c:pt idx="13">
                  <c:v>59.764055074913017</c:v>
                </c:pt>
                <c:pt idx="14">
                  <c:v>60.478796519619578</c:v>
                </c:pt>
                <c:pt idx="15">
                  <c:v>61.751693934586108</c:v>
                </c:pt>
                <c:pt idx="16">
                  <c:v>61.100142382109532</c:v>
                </c:pt>
                <c:pt idx="17">
                  <c:v>62.961847293406613</c:v>
                </c:pt>
                <c:pt idx="18">
                  <c:v>64.437952596912979</c:v>
                </c:pt>
                <c:pt idx="19">
                  <c:v>64.141473190202802</c:v>
                </c:pt>
                <c:pt idx="20">
                  <c:v>56.863822886175917</c:v>
                </c:pt>
                <c:pt idx="21">
                  <c:v>60.839667795607134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Trade!$A$7</c:f>
              <c:strCache>
                <c:ptCount val="1"/>
                <c:pt idx="0">
                  <c:v>Germany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Trade!$B$7:$W$7</c:f>
              <c:numCache>
                <c:formatCode>0.00</c:formatCode>
                <c:ptCount val="22"/>
                <c:pt idx="0">
                  <c:v>61.526061002612501</c:v>
                </c:pt>
                <c:pt idx="1">
                  <c:v>62.062838889042318</c:v>
                </c:pt>
                <c:pt idx="2">
                  <c:v>60.93488981493276</c:v>
                </c:pt>
                <c:pt idx="3">
                  <c:v>61.849319714049301</c:v>
                </c:pt>
                <c:pt idx="4">
                  <c:v>66.226199105422268</c:v>
                </c:pt>
                <c:pt idx="5">
                  <c:v>70.918712936621347</c:v>
                </c:pt>
                <c:pt idx="6">
                  <c:v>77.449729149546343</c:v>
                </c:pt>
                <c:pt idx="7">
                  <c:v>79.874417395131132</c:v>
                </c:pt>
                <c:pt idx="8">
                  <c:v>81.524804731218268</c:v>
                </c:pt>
                <c:pt idx="9">
                  <c:v>71.228712899625052</c:v>
                </c:pt>
                <c:pt idx="10">
                  <c:v>79.8686242395882</c:v>
                </c:pt>
                <c:pt idx="11">
                  <c:v>85.206121267022084</c:v>
                </c:pt>
                <c:pt idx="12">
                  <c:v>86.51405487904826</c:v>
                </c:pt>
                <c:pt idx="13">
                  <c:v>85.078876696249125</c:v>
                </c:pt>
                <c:pt idx="14">
                  <c:v>84.62009339249785</c:v>
                </c:pt>
                <c:pt idx="15">
                  <c:v>86.246224613208739</c:v>
                </c:pt>
                <c:pt idx="16">
                  <c:v>84.769645967448653</c:v>
                </c:pt>
                <c:pt idx="17">
                  <c:v>87.237202953023413</c:v>
                </c:pt>
                <c:pt idx="18">
                  <c:v>88.519871042505457</c:v>
                </c:pt>
                <c:pt idx="19">
                  <c:v>87.686409885813333</c:v>
                </c:pt>
                <c:pt idx="20">
                  <c:v>80.398305059860292</c:v>
                </c:pt>
                <c:pt idx="21">
                  <c:v>88.742777816339284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159104"/>
        <c:axId val="253280256"/>
      </c:lineChart>
      <c:catAx>
        <c:axId val="2521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53280256"/>
        <c:crosses val="autoZero"/>
        <c:auto val="1"/>
        <c:lblAlgn val="ctr"/>
        <c:lblOffset val="100"/>
        <c:noMultiLvlLbl val="0"/>
      </c:catAx>
      <c:valAx>
        <c:axId val="253280256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252159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Trade as a % of GDP ( Developing)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Trade!$A$3</c:f>
              <c:strCache>
                <c:ptCount val="1"/>
                <c:pt idx="0">
                  <c:v>Bangladesh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Trade!$B$3:$W$3</c:f>
              <c:numCache>
                <c:formatCode>0.00</c:formatCode>
                <c:ptCount val="22"/>
                <c:pt idx="0">
                  <c:v>29.321714361903794</c:v>
                </c:pt>
                <c:pt idx="1">
                  <c:v>32.098017073011661</c:v>
                </c:pt>
                <c:pt idx="2">
                  <c:v>28.967380721164922</c:v>
                </c:pt>
                <c:pt idx="3">
                  <c:v>27.65788490015796</c:v>
                </c:pt>
                <c:pt idx="4">
                  <c:v>26.858234149243138</c:v>
                </c:pt>
                <c:pt idx="5">
                  <c:v>34.396934864464974</c:v>
                </c:pt>
                <c:pt idx="6">
                  <c:v>38.11192443259214</c:v>
                </c:pt>
                <c:pt idx="7">
                  <c:v>39.94238265317351</c:v>
                </c:pt>
                <c:pt idx="8">
                  <c:v>42.6209140325589</c:v>
                </c:pt>
                <c:pt idx="9">
                  <c:v>40.092796223022958</c:v>
                </c:pt>
                <c:pt idx="10">
                  <c:v>37.802842670832149</c:v>
                </c:pt>
                <c:pt idx="11">
                  <c:v>47.420849835689815</c:v>
                </c:pt>
                <c:pt idx="12">
                  <c:v>48.110922747678906</c:v>
                </c:pt>
                <c:pt idx="13">
                  <c:v>46.296402723975824</c:v>
                </c:pt>
                <c:pt idx="14">
                  <c:v>44.514080196809587</c:v>
                </c:pt>
                <c:pt idx="15">
                  <c:v>42.085996307038194</c:v>
                </c:pt>
                <c:pt idx="16">
                  <c:v>31.334150134614202</c:v>
                </c:pt>
                <c:pt idx="17">
                  <c:v>29.99973067243435</c:v>
                </c:pt>
                <c:pt idx="18">
                  <c:v>32.514631724088389</c:v>
                </c:pt>
                <c:pt idx="19">
                  <c:v>31.578051281467474</c:v>
                </c:pt>
                <c:pt idx="20">
                  <c:v>26.271446547585459</c:v>
                </c:pt>
                <c:pt idx="21">
                  <c:v>27.724004703663109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Trade!$A$8</c:f>
              <c:strCache>
                <c:ptCount val="1"/>
                <c:pt idx="0">
                  <c:v>India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Trade!$B$8:$W$8</c:f>
              <c:numCache>
                <c:formatCode>0.00</c:formatCode>
                <c:ptCount val="22"/>
                <c:pt idx="0">
                  <c:v>26.900922910070218</c:v>
                </c:pt>
                <c:pt idx="1">
                  <c:v>25.993254753436517</c:v>
                </c:pt>
                <c:pt idx="2">
                  <c:v>29.508662935298169</c:v>
                </c:pt>
                <c:pt idx="3">
                  <c:v>30.592436133017536</c:v>
                </c:pt>
                <c:pt idx="4">
                  <c:v>37.503814059446981</c:v>
                </c:pt>
                <c:pt idx="5">
                  <c:v>42.001669615100383</c:v>
                </c:pt>
                <c:pt idx="6">
                  <c:v>45.724480499050287</c:v>
                </c:pt>
                <c:pt idx="7">
                  <c:v>45.686268679441241</c:v>
                </c:pt>
                <c:pt idx="8">
                  <c:v>53.368220439222625</c:v>
                </c:pt>
                <c:pt idx="9">
                  <c:v>46.272869643101785</c:v>
                </c:pt>
                <c:pt idx="10">
                  <c:v>49.25520649748065</c:v>
                </c:pt>
                <c:pt idx="11">
                  <c:v>55.623880013511872</c:v>
                </c:pt>
                <c:pt idx="12">
                  <c:v>55.793721717438913</c:v>
                </c:pt>
                <c:pt idx="13">
                  <c:v>53.844131946681081</c:v>
                </c:pt>
                <c:pt idx="14">
                  <c:v>48.922185747048857</c:v>
                </c:pt>
                <c:pt idx="15">
                  <c:v>41.922913865864722</c:v>
                </c:pt>
                <c:pt idx="16">
                  <c:v>40.082485713276021</c:v>
                </c:pt>
                <c:pt idx="17">
                  <c:v>40.742496954520377</c:v>
                </c:pt>
                <c:pt idx="18">
                  <c:v>43.616969332388891</c:v>
                </c:pt>
                <c:pt idx="19">
                  <c:v>39.962527933959066</c:v>
                </c:pt>
                <c:pt idx="20">
                  <c:v>37.805353578750598</c:v>
                </c:pt>
                <c:pt idx="21">
                  <c:v>45.290265741607328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Trade!$A$9</c:f>
              <c:strCache>
                <c:ptCount val="1"/>
                <c:pt idx="0">
                  <c:v>Indonesia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Trade!$B$9:$W$9</c:f>
              <c:numCache>
                <c:formatCode>0.00</c:formatCode>
                <c:ptCount val="22"/>
                <c:pt idx="0">
                  <c:v>71.436875917373087</c:v>
                </c:pt>
                <c:pt idx="1">
                  <c:v>69.793207525623785</c:v>
                </c:pt>
                <c:pt idx="2">
                  <c:v>59.079461766372262</c:v>
                </c:pt>
                <c:pt idx="3">
                  <c:v>53.616493747301575</c:v>
                </c:pt>
                <c:pt idx="4">
                  <c:v>59.761294836691036</c:v>
                </c:pt>
                <c:pt idx="5">
                  <c:v>63.987935868863467</c:v>
                </c:pt>
                <c:pt idx="6">
                  <c:v>56.657126814886652</c:v>
                </c:pt>
                <c:pt idx="7">
                  <c:v>54.829249978207464</c:v>
                </c:pt>
                <c:pt idx="8">
                  <c:v>58.561399631296062</c:v>
                </c:pt>
                <c:pt idx="9">
                  <c:v>45.512121368705387</c:v>
                </c:pt>
                <c:pt idx="10">
                  <c:v>46.701273875873703</c:v>
                </c:pt>
                <c:pt idx="11">
                  <c:v>50.180013184110372</c:v>
                </c:pt>
                <c:pt idx="12">
                  <c:v>49.582898299262702</c:v>
                </c:pt>
                <c:pt idx="13">
                  <c:v>48.637372675289285</c:v>
                </c:pt>
                <c:pt idx="14">
                  <c:v>48.08017558552271</c:v>
                </c:pt>
                <c:pt idx="15">
                  <c:v>41.93764024152938</c:v>
                </c:pt>
                <c:pt idx="16">
                  <c:v>37.421341802331824</c:v>
                </c:pt>
                <c:pt idx="17">
                  <c:v>39.355497070460586</c:v>
                </c:pt>
                <c:pt idx="18">
                  <c:v>43.074308955199484</c:v>
                </c:pt>
                <c:pt idx="19">
                  <c:v>37.627777535710813</c:v>
                </c:pt>
                <c:pt idx="20">
                  <c:v>32.975595572489794</c:v>
                </c:pt>
                <c:pt idx="21">
                  <c:v>40.422767732160622</c:v>
                </c:pt>
              </c:numCache>
            </c:numRef>
          </c:val>
          <c:smooth val="0"/>
        </c:ser>
        <c:ser>
          <c:idx val="9"/>
          <c:order val="3"/>
          <c:tx>
            <c:strRef>
              <c:f>Trade!$A$10</c:f>
              <c:strCache>
                <c:ptCount val="1"/>
                <c:pt idx="0">
                  <c:v>Iran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Trade!$B$10:$W$10</c:f>
              <c:numCache>
                <c:formatCode>0.00</c:formatCode>
                <c:ptCount val="22"/>
                <c:pt idx="0">
                  <c:v>41.257247463803104</c:v>
                </c:pt>
                <c:pt idx="1">
                  <c:v>40.535566479522963</c:v>
                </c:pt>
                <c:pt idx="2">
                  <c:v>48.172686552065684</c:v>
                </c:pt>
                <c:pt idx="3">
                  <c:v>50.679105775326128</c:v>
                </c:pt>
                <c:pt idx="4">
                  <c:v>51.313857326588838</c:v>
                </c:pt>
                <c:pt idx="5">
                  <c:v>54.440495263553643</c:v>
                </c:pt>
                <c:pt idx="6">
                  <c:v>53.16735871438452</c:v>
                </c:pt>
                <c:pt idx="7">
                  <c:v>49.887306922593396</c:v>
                </c:pt>
                <c:pt idx="8">
                  <c:v>48.22940277414385</c:v>
                </c:pt>
                <c:pt idx="9">
                  <c:v>43.699580224358463</c:v>
                </c:pt>
                <c:pt idx="10">
                  <c:v>43.770643737139928</c:v>
                </c:pt>
                <c:pt idx="11">
                  <c:v>41.219414791857808</c:v>
                </c:pt>
                <c:pt idx="12">
                  <c:v>44.089346680745187</c:v>
                </c:pt>
                <c:pt idx="13">
                  <c:v>47.08671791947549</c:v>
                </c:pt>
                <c:pt idx="14">
                  <c:v>45.351420141316119</c:v>
                </c:pt>
                <c:pt idx="15">
                  <c:v>39.422588661179958</c:v>
                </c:pt>
                <c:pt idx="16">
                  <c:v>40.387846920842641</c:v>
                </c:pt>
                <c:pt idx="17">
                  <c:v>44.744870765908722</c:v>
                </c:pt>
                <c:pt idx="18">
                  <c:v>58.384900374786696</c:v>
                </c:pt>
                <c:pt idx="19">
                  <c:v>50.754334222606602</c:v>
                </c:pt>
                <c:pt idx="20">
                  <c:v>43.810164592850995</c:v>
                </c:pt>
                <c:pt idx="21">
                  <c:v>44.373834050866513</c:v>
                </c:pt>
              </c:numCache>
            </c:numRef>
          </c:val>
          <c:smooth val="0"/>
        </c:ser>
        <c:ser>
          <c:idx val="10"/>
          <c:order val="4"/>
          <c:tx>
            <c:strRef>
              <c:f>Trade!$A$11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Trade!$B$1:$W$1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Trade!$B$11:$W$11</c:f>
              <c:numCache>
                <c:formatCode>0.00</c:formatCode>
                <c:ptCount val="22"/>
                <c:pt idx="0">
                  <c:v>25.363429689401855</c:v>
                </c:pt>
                <c:pt idx="1">
                  <c:v>27.63004523744798</c:v>
                </c:pt>
                <c:pt idx="2">
                  <c:v>27.633806715470165</c:v>
                </c:pt>
                <c:pt idx="3">
                  <c:v>29.796396445008433</c:v>
                </c:pt>
                <c:pt idx="4">
                  <c:v>27.549625426658984</c:v>
                </c:pt>
                <c:pt idx="5">
                  <c:v>32.154429138471393</c:v>
                </c:pt>
                <c:pt idx="6">
                  <c:v>35.681729664466125</c:v>
                </c:pt>
                <c:pt idx="7">
                  <c:v>32.990428566202723</c:v>
                </c:pt>
                <c:pt idx="8">
                  <c:v>35.594201492568175</c:v>
                </c:pt>
                <c:pt idx="9">
                  <c:v>32.071848261480355</c:v>
                </c:pt>
                <c:pt idx="10">
                  <c:v>32.868926580729557</c:v>
                </c:pt>
                <c:pt idx="11">
                  <c:v>32.939905145641056</c:v>
                </c:pt>
                <c:pt idx="12">
                  <c:v>32.805502207367873</c:v>
                </c:pt>
                <c:pt idx="13">
                  <c:v>33.333598681813079</c:v>
                </c:pt>
                <c:pt idx="14">
                  <c:v>30.901244616103146</c:v>
                </c:pt>
                <c:pt idx="15">
                  <c:v>27.654672517777801</c:v>
                </c:pt>
                <c:pt idx="16">
                  <c:v>24.701579514823646</c:v>
                </c:pt>
                <c:pt idx="17">
                  <c:v>25.47203640870222</c:v>
                </c:pt>
                <c:pt idx="18">
                  <c:v>27.62605636516227</c:v>
                </c:pt>
                <c:pt idx="19">
                  <c:v>28.90557579944528</c:v>
                </c:pt>
                <c:pt idx="20">
                  <c:v>26.716280459429786</c:v>
                </c:pt>
                <c:pt idx="21">
                  <c:v>27.050143725709852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120064"/>
        <c:axId val="253253504"/>
      </c:lineChart>
      <c:catAx>
        <c:axId val="25212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53253504"/>
        <c:crosses val="autoZero"/>
        <c:auto val="1"/>
        <c:lblAlgn val="ctr"/>
        <c:lblOffset val="100"/>
        <c:noMultiLvlLbl val="0"/>
      </c:catAx>
      <c:valAx>
        <c:axId val="253253504"/>
        <c:scaling>
          <c:orientation val="minMax"/>
        </c:scaling>
        <c:delete val="0"/>
        <c:axPos val="l"/>
        <c:majorGridlines/>
        <c:title>
          <c:layout/>
          <c:overlay val="0"/>
        </c:title>
        <c:numFmt formatCode="0.00" sourceLinked="1"/>
        <c:majorTickMark val="none"/>
        <c:minorTickMark val="none"/>
        <c:tickLblPos val="nextTo"/>
        <c:crossAx val="252120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Developing!$I$20</c:f>
              <c:strCache>
                <c:ptCount val="1"/>
                <c:pt idx="0">
                  <c:v>Unemployment, total (% of total labor force) (modeled ILO estimate) 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Developing!$I$21:$I$22</c:f>
              <c:numCache>
                <c:formatCode>0.00</c:formatCode>
                <c:ptCount val="2"/>
                <c:pt idx="0">
                  <c:v>6.2866002082824721</c:v>
                </c:pt>
                <c:pt idx="1">
                  <c:v>5.8035999774932883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0496598639455783"/>
          <c:y val="3.0303030303030304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Developing!$K$20</c:f>
              <c:strCache>
                <c:ptCount val="1"/>
                <c:pt idx="0">
                  <c:v>Foreign direct investment, net inflows (% of GDP)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Developing!$K$21:$K$22</c:f>
              <c:numCache>
                <c:formatCode>0.00</c:formatCode>
                <c:ptCount val="2"/>
                <c:pt idx="0">
                  <c:v>0.9052027682878403</c:v>
                </c:pt>
                <c:pt idx="1">
                  <c:v>2.6627297692957543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Developing!$K$20</c:f>
              <c:strCache>
                <c:ptCount val="1"/>
                <c:pt idx="0">
                  <c:v>Foreign direct investment, net inflows (% of GDP)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Developing!$K$21:$K$22</c:f>
              <c:numCache>
                <c:formatCode>0.00</c:formatCode>
                <c:ptCount val="2"/>
                <c:pt idx="0">
                  <c:v>0.9052027682878403</c:v>
                </c:pt>
                <c:pt idx="1">
                  <c:v>2.6627297692957543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Developing!$L$20</c:f>
              <c:strCache>
                <c:ptCount val="1"/>
                <c:pt idx="0">
                  <c:v>Labor force, total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Developing!$L$21:$L$22</c:f>
              <c:numCache>
                <c:formatCode>0.00</c:formatCode>
                <c:ptCount val="2"/>
                <c:pt idx="0">
                  <c:v>157313136.40000001</c:v>
                </c:pt>
                <c:pt idx="1">
                  <c:v>22590832.399999999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Developing!$M$20</c:f>
              <c:strCache>
                <c:ptCount val="1"/>
                <c:pt idx="0">
                  <c:v>Gross domestic savings (% of GDP) 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Developing!$M$21:$M$22</c:f>
              <c:numCache>
                <c:formatCode>0.00</c:formatCode>
                <c:ptCount val="2"/>
                <c:pt idx="0">
                  <c:v>27.638298745251792</c:v>
                </c:pt>
                <c:pt idx="1">
                  <c:v>26.527916264325523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Age dependency ratio (% of working-age population) 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Developing!$N$20</c:f>
              <c:strCache>
                <c:ptCount val="1"/>
                <c:pt idx="0">
                  <c:v>Age dependency ratio (% of working-age population) [SP.POP.DPND]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Developing!$N$21:$N$22</c:f>
              <c:numCache>
                <c:formatCode>0.00</c:formatCode>
                <c:ptCount val="2"/>
                <c:pt idx="0">
                  <c:v>51.736927220185478</c:v>
                </c:pt>
                <c:pt idx="1">
                  <c:v>56.521645915474892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Developing!$Q$20</c:f>
              <c:strCache>
                <c:ptCount val="1"/>
                <c:pt idx="0">
                  <c:v>Trade (% of GDP)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Developing!$B$21:$B$22</c:f>
              <c:strCache>
                <c:ptCount val="2"/>
                <c:pt idx="0">
                  <c:v>Developing</c:v>
                </c:pt>
                <c:pt idx="1">
                  <c:v>Developed</c:v>
                </c:pt>
              </c:strCache>
            </c:strRef>
          </c:cat>
          <c:val>
            <c:numRef>
              <c:f>Developing!$Q$21:$Q$22</c:f>
              <c:numCache>
                <c:formatCode>0.00</c:formatCode>
                <c:ptCount val="2"/>
                <c:pt idx="0">
                  <c:v>36.972203190801487</c:v>
                </c:pt>
                <c:pt idx="1">
                  <c:v>72.601204639550843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4AC517-EAC5-466B-A277-1A90EEA21F1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CAD38B-45B6-4B0E-8F88-F0FD0B57A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Population growth on economic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227838"/>
              </p:ext>
            </p:extLst>
          </p:nvPr>
        </p:nvGraphicFramePr>
        <p:xfrm>
          <a:off x="-12700" y="25401"/>
          <a:ext cx="41275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2810007"/>
              </p:ext>
            </p:extLst>
          </p:nvPr>
        </p:nvGraphicFramePr>
        <p:xfrm>
          <a:off x="4800600" y="152400"/>
          <a:ext cx="40386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8152056"/>
              </p:ext>
            </p:extLst>
          </p:nvPr>
        </p:nvGraphicFramePr>
        <p:xfrm>
          <a:off x="152400" y="33528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27319280"/>
              </p:ext>
            </p:extLst>
          </p:nvPr>
        </p:nvGraphicFramePr>
        <p:xfrm>
          <a:off x="4419600" y="3276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638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274429"/>
              </p:ext>
            </p:extLst>
          </p:nvPr>
        </p:nvGraphicFramePr>
        <p:xfrm>
          <a:off x="2133600" y="1295400"/>
          <a:ext cx="5791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71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GDP annual growth (%)" title="GDP annual growth (%)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1" y="1219200"/>
            <a:ext cx="6324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6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7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990600"/>
            <a:ext cx="6400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01"/>
            <a:ext cx="8229600" cy="1143000"/>
          </a:xfrm>
        </p:spPr>
        <p:txBody>
          <a:bodyPr/>
          <a:lstStyle/>
          <a:p>
            <a:r>
              <a:rPr lang="en-US" dirty="0" smtClean="0"/>
              <a:t>Summary Stats (Developed)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5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219200"/>
            <a:ext cx="662939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Stats (Developing)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33600"/>
            <a:ext cx="8060498" cy="30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9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286000"/>
            <a:ext cx="8463998" cy="319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(Developed)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2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905000"/>
            <a:ext cx="8867497" cy="3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(Developing)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324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i="1" dirty="0"/>
              <a:t>T-test of Mean-comparison at 95 percent Confidence Level: Developed and Developing Countries Data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275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310841"/>
              </p:ext>
            </p:extLst>
          </p:nvPr>
        </p:nvGraphicFramePr>
        <p:xfrm>
          <a:off x="457200" y="1600200"/>
          <a:ext cx="3429000" cy="220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57456541"/>
              </p:ext>
            </p:extLst>
          </p:nvPr>
        </p:nvGraphicFramePr>
        <p:xfrm>
          <a:off x="4267200" y="1447800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42823571"/>
              </p:ext>
            </p:extLst>
          </p:nvPr>
        </p:nvGraphicFramePr>
        <p:xfrm>
          <a:off x="457200" y="3733800"/>
          <a:ext cx="3429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91180310"/>
              </p:ext>
            </p:extLst>
          </p:nvPr>
        </p:nvGraphicFramePr>
        <p:xfrm>
          <a:off x="4419600" y="3810000"/>
          <a:ext cx="3733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59916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241</Words>
  <Application>Microsoft Office PowerPoint</Application>
  <PresentationFormat>On-screen Show (4:3)</PresentationFormat>
  <Paragraphs>49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Impact of Population growth on economic growth</vt:lpstr>
      <vt:lpstr>Summary Stats</vt:lpstr>
      <vt:lpstr>Summary Stats (Developed)</vt:lpstr>
      <vt:lpstr>Summary Stats (Developing)</vt:lpstr>
      <vt:lpstr>Correlation Matrix</vt:lpstr>
      <vt:lpstr>Correlation Matrix (Developed)</vt:lpstr>
      <vt:lpstr>Correlation matrix (Developing)</vt:lpstr>
      <vt:lpstr>T-test of Mean-comparison at 95 percent Confidence Level: Developed and Developing Countries Data </vt:lpstr>
      <vt:lpstr>Pie Charts</vt:lpstr>
      <vt:lpstr>PowerPoint Presentation</vt:lpstr>
      <vt:lpstr>PowerPoint Presentation</vt:lpstr>
      <vt:lpstr>Line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Population growth on economic growth</dc:title>
  <dc:creator>Windows User</dc:creator>
  <cp:lastModifiedBy>Windows User</cp:lastModifiedBy>
  <cp:revision>3</cp:revision>
  <dcterms:created xsi:type="dcterms:W3CDTF">2023-03-06T17:47:17Z</dcterms:created>
  <dcterms:modified xsi:type="dcterms:W3CDTF">2023-03-06T18:14:43Z</dcterms:modified>
</cp:coreProperties>
</file>