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1F28"/>
    <a:srgbClr val="000000"/>
    <a:srgbClr val="808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79"/>
    <p:restoredTop sz="94643"/>
  </p:normalViewPr>
  <p:slideViewPr>
    <p:cSldViewPr snapToGrid="0" snapToObjects="1">
      <p:cViewPr>
        <p:scale>
          <a:sx n="140" d="100"/>
          <a:sy n="140" d="100"/>
        </p:scale>
        <p:origin x="-24" y="-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0" d="100"/>
          <a:sy n="110" d="100"/>
        </p:scale>
        <p:origin x="361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07AF3-871D-6C4A-8794-EA70F00191D8}" type="datetimeFigureOut">
              <a:rPr lang="en-US" smtClean="0"/>
              <a:t>4/29/16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7BFAF-8847-8B43-8A14-8D78E6158D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8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7BFAF-8847-8B43-8A14-8D78E6158D6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02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58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2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9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9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8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0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9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1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01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0673F-1357-9443-ADCA-90B5455D5376}" type="datetimeFigureOut">
              <a:rPr lang="en-US" smtClean="0"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8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340846" y="3690973"/>
            <a:ext cx="8229600" cy="1828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4078" y="1175981"/>
            <a:ext cx="8229600" cy="1828800"/>
          </a:xfrm>
          <a:prstGeom prst="rect">
            <a:avLst/>
          </a:prstGeom>
          <a:gradFill flip="none" rotWithShape="1">
            <a:gsLst>
              <a:gs pos="44000">
                <a:srgbClr val="CD1F28"/>
              </a:gs>
              <a:gs pos="91000">
                <a:schemeClr val="bg1"/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57" y="1653876"/>
            <a:ext cx="2969357" cy="88335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16200000">
            <a:off x="-82343" y="4334643"/>
            <a:ext cx="17100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60"/>
              </a:lnSpc>
            </a:pPr>
            <a:r>
              <a:rPr lang="en-US" b="1" dirty="0" smtClean="0"/>
              <a:t>Why become</a:t>
            </a:r>
          </a:p>
          <a:p>
            <a:pPr algn="ctr">
              <a:lnSpc>
                <a:spcPts val="1760"/>
              </a:lnSpc>
            </a:pPr>
            <a:r>
              <a:rPr lang="en-US" b="1" dirty="0" smtClean="0"/>
              <a:t>you@ncsu.edu?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99129" y="3689953"/>
            <a:ext cx="0" cy="1827527"/>
          </a:xfrm>
          <a:prstGeom prst="line">
            <a:avLst/>
          </a:prstGeom>
          <a:ln w="69850">
            <a:solidFill>
              <a:srgbClr val="CD1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1607246" y="3442050"/>
            <a:ext cx="184377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D1F28"/>
                </a:solidFill>
              </a:rPr>
              <a:t>Active SE Faculty</a:t>
            </a:r>
            <a:br>
              <a:rPr lang="en-US" sz="1100" b="1" dirty="0" smtClean="0">
                <a:solidFill>
                  <a:srgbClr val="CD1F28"/>
                </a:solidFill>
              </a:rPr>
            </a:br>
            <a:endParaRPr lang="en-US" sz="1100" b="1" dirty="0" smtClean="0">
              <a:solidFill>
                <a:srgbClr val="CD1F28"/>
              </a:solidFill>
            </a:endParaRPr>
          </a:p>
          <a:p>
            <a:pPr algn="ctr"/>
            <a:r>
              <a:rPr lang="en-US" sz="1100" dirty="0" smtClean="0"/>
              <a:t> </a:t>
            </a:r>
            <a:r>
              <a:rPr lang="en-US" sz="1100" i="1" dirty="0" smtClean="0"/>
              <a:t>Research</a:t>
            </a:r>
            <a:r>
              <a:rPr lang="en-US" sz="1100" dirty="0" smtClean="0"/>
              <a:t>: </a:t>
            </a:r>
            <a:r>
              <a:rPr lang="en-US" sz="1100" dirty="0"/>
              <a:t>Tim </a:t>
            </a:r>
            <a:r>
              <a:rPr lang="en-US" sz="1100" dirty="0" err="1" smtClean="0"/>
              <a:t>Menzies</a:t>
            </a:r>
            <a:r>
              <a:rPr lang="en-US" sz="1100" dirty="0" smtClean="0"/>
              <a:t>,</a:t>
            </a:r>
            <a:endParaRPr lang="en-US" sz="1100" dirty="0"/>
          </a:p>
          <a:p>
            <a:pPr algn="ctr"/>
            <a:r>
              <a:rPr lang="en-US" sz="1100" dirty="0" smtClean="0"/>
              <a:t> Emerson Murphy-Hill</a:t>
            </a:r>
            <a:r>
              <a:rPr lang="en-US" sz="1100" dirty="0" smtClean="0"/>
              <a:t>,</a:t>
            </a:r>
          </a:p>
          <a:p>
            <a:pPr algn="ctr"/>
            <a:r>
              <a:rPr lang="en-US" sz="1100" dirty="0" smtClean="0"/>
              <a:t> </a:t>
            </a:r>
            <a:r>
              <a:rPr lang="en-US" sz="1100" dirty="0" smtClean="0"/>
              <a:t>Chris </a:t>
            </a:r>
            <a:r>
              <a:rPr lang="en-US" sz="1100" dirty="0" err="1" smtClean="0"/>
              <a:t>Parin</a:t>
            </a:r>
            <a:r>
              <a:rPr lang="en-US" sz="1100" dirty="0" smtClean="0"/>
              <a:t>, </a:t>
            </a:r>
            <a:r>
              <a:rPr lang="en-US" sz="1100" dirty="0" err="1" smtClean="0"/>
              <a:t>Kathyrn</a:t>
            </a:r>
            <a:r>
              <a:rPr lang="en-US" sz="1100" dirty="0" smtClean="0"/>
              <a:t> </a:t>
            </a:r>
            <a:r>
              <a:rPr lang="en-US" sz="1100" dirty="0" err="1" smtClean="0"/>
              <a:t>Stolee</a:t>
            </a:r>
            <a:r>
              <a:rPr lang="en-US" sz="1100" dirty="0" smtClean="0"/>
              <a:t>,</a:t>
            </a:r>
          </a:p>
          <a:p>
            <a:pPr algn="ctr"/>
            <a:r>
              <a:rPr lang="en-US" sz="1100" dirty="0" smtClean="0"/>
              <a:t> Laurie </a:t>
            </a:r>
            <a:r>
              <a:rPr lang="en-US" sz="1100" dirty="0" smtClean="0"/>
              <a:t>Williams</a:t>
            </a:r>
          </a:p>
          <a:p>
            <a:pPr algn="ctr">
              <a:spcBef>
                <a:spcPts val="1200"/>
              </a:spcBef>
              <a:spcAft>
                <a:spcPts val="400"/>
              </a:spcAft>
            </a:pPr>
            <a:r>
              <a:rPr lang="en-US" sz="1100" b="1" i="1" dirty="0" smtClean="0"/>
              <a:t>Teaching</a:t>
            </a:r>
            <a:r>
              <a:rPr lang="en-US" sz="1100" b="1" dirty="0"/>
              <a:t>: Sarah Heckman</a:t>
            </a:r>
            <a:r>
              <a:rPr lang="en-US" sz="1100" b="1" dirty="0" smtClean="0"/>
              <a:t>,</a:t>
            </a:r>
            <a:br>
              <a:rPr lang="en-US" sz="1100" b="1" dirty="0" smtClean="0"/>
            </a:br>
            <a:r>
              <a:rPr lang="en-US" sz="1100" b="1" dirty="0" smtClean="0"/>
              <a:t> </a:t>
            </a:r>
            <a:r>
              <a:rPr lang="en-US" sz="1100" b="1" dirty="0" smtClean="0"/>
              <a:t>Jason King</a:t>
            </a:r>
            <a:endParaRPr lang="en-US" sz="1100" i="1" dirty="0" smtClean="0"/>
          </a:p>
          <a:p>
            <a:pPr algn="ctr">
              <a:spcBef>
                <a:spcPts val="1200"/>
              </a:spcBef>
              <a:spcAft>
                <a:spcPts val="400"/>
              </a:spcAft>
            </a:pPr>
            <a:r>
              <a:rPr lang="en-US" sz="1100" i="1" dirty="0" smtClean="0"/>
              <a:t>Adjunct</a:t>
            </a:r>
            <a:r>
              <a:rPr lang="en-US" sz="1100" dirty="0" smtClean="0"/>
              <a:t>: Annie Anton, </a:t>
            </a:r>
            <a:br>
              <a:rPr lang="en-US" sz="1100" dirty="0" smtClean="0"/>
            </a:br>
            <a:r>
              <a:rPr lang="en-US" sz="1100" dirty="0" smtClean="0"/>
              <a:t>Aldo, </a:t>
            </a:r>
            <a:r>
              <a:rPr lang="en-US" sz="1100" dirty="0" err="1" smtClean="0"/>
              <a:t>Dagnino</a:t>
            </a:r>
            <a:r>
              <a:rPr lang="en-US" sz="1100" dirty="0" smtClean="0"/>
              <a:t>, Lucas Layman</a:t>
            </a:r>
          </a:p>
          <a:p>
            <a:pPr algn="ctr">
              <a:lnSpc>
                <a:spcPts val="780"/>
              </a:lnSpc>
            </a:pPr>
            <a:endParaRPr lang="en-US" sz="1100" dirty="0" smtClean="0"/>
          </a:p>
          <a:p>
            <a:pPr algn="ctr">
              <a:lnSpc>
                <a:spcPts val="780"/>
              </a:lnSpc>
            </a:pPr>
            <a:endParaRPr lang="en-US" sz="1100" dirty="0" smtClean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583197" y="3691148"/>
            <a:ext cx="10132" cy="1826332"/>
          </a:xfrm>
          <a:prstGeom prst="line">
            <a:avLst/>
          </a:prstGeom>
          <a:ln w="69850">
            <a:solidFill>
              <a:srgbClr val="CD1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3434597" y="3988237"/>
            <a:ext cx="2024913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D1F28"/>
                </a:solidFill>
              </a:rPr>
              <a:t>Local industrial partners</a:t>
            </a:r>
            <a:br>
              <a:rPr lang="en-US" sz="1100" b="1" dirty="0" smtClean="0">
                <a:solidFill>
                  <a:srgbClr val="CD1F28"/>
                </a:solidFill>
              </a:rPr>
            </a:br>
            <a:endParaRPr lang="en-US" sz="1100" b="1" dirty="0" smtClean="0">
              <a:solidFill>
                <a:srgbClr val="CD1F28"/>
              </a:solidFill>
            </a:endParaRPr>
          </a:p>
          <a:p>
            <a:pPr algn="ctr"/>
            <a:r>
              <a:rPr lang="en-US" sz="1100" dirty="0" smtClean="0"/>
              <a:t> On the same campus: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smtClean="0"/>
              <a:t> ABB, LexisNexis, and more.</a:t>
            </a:r>
          </a:p>
          <a:p>
            <a:pPr algn="ctr"/>
            <a:r>
              <a:rPr lang="en-US" sz="1100" dirty="0" smtClean="0"/>
              <a:t> </a:t>
            </a:r>
          </a:p>
          <a:p>
            <a:pPr algn="ctr"/>
            <a:r>
              <a:rPr lang="en-US" sz="1100" dirty="0" smtClean="0"/>
              <a:t>Locally at Research</a:t>
            </a:r>
            <a:r>
              <a:rPr lang="en-US" sz="1100" dirty="0"/>
              <a:t> </a:t>
            </a:r>
            <a:r>
              <a:rPr lang="en-US" sz="1100" dirty="0" smtClean="0"/>
              <a:t>Triangle:</a:t>
            </a:r>
            <a:br>
              <a:rPr lang="en-US" sz="1100" dirty="0" smtClean="0"/>
            </a:br>
            <a:r>
              <a:rPr lang="en-US" sz="1100" dirty="0" smtClean="0"/>
              <a:t> IBM, CISCO, MetLife, and more.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375635" y="3691148"/>
            <a:ext cx="0" cy="1826332"/>
          </a:xfrm>
          <a:prstGeom prst="line">
            <a:avLst/>
          </a:prstGeom>
          <a:ln w="69850">
            <a:solidFill>
              <a:srgbClr val="CD1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5446088" y="4056352"/>
            <a:ext cx="16706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D1F28"/>
                </a:solidFill>
              </a:rPr>
              <a:t>Vibrant Ph.D. community</a:t>
            </a:r>
            <a:br>
              <a:rPr lang="en-US" sz="1100" b="1" dirty="0" smtClean="0">
                <a:solidFill>
                  <a:srgbClr val="CD1F28"/>
                </a:solidFill>
              </a:rPr>
            </a:br>
            <a:endParaRPr lang="en-US" sz="1100" b="1" dirty="0" smtClean="0">
              <a:solidFill>
                <a:srgbClr val="CD1F28"/>
              </a:solidFill>
            </a:endParaRPr>
          </a:p>
          <a:p>
            <a:pPr algn="ctr"/>
            <a:r>
              <a:rPr lang="en-US" sz="1100" dirty="0" smtClean="0"/>
              <a:t>20+ Ph.D.s in SE</a:t>
            </a:r>
          </a:p>
          <a:p>
            <a:pPr algn="ctr"/>
            <a:r>
              <a:rPr lang="en-US" sz="1100" dirty="0" smtClean="0"/>
              <a:t>4 years of TA support</a:t>
            </a:r>
          </a:p>
          <a:p>
            <a:pPr algn="ctr"/>
            <a:r>
              <a:rPr lang="en-US" sz="1100" dirty="0" smtClean="0"/>
              <a:t>Mentor opportunities for 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err="1" smtClean="0"/>
              <a:t>ugrads</a:t>
            </a:r>
            <a:r>
              <a:rPr lang="en-US" sz="1100" dirty="0" smtClean="0"/>
              <a:t>(NSF </a:t>
            </a:r>
            <a:r>
              <a:rPr lang="en-US" sz="1100" dirty="0" smtClean="0"/>
              <a:t>REU)</a:t>
            </a:r>
          </a:p>
        </p:txBody>
      </p:sp>
      <p:sp>
        <p:nvSpPr>
          <p:cNvPr id="24" name="TextBox 23"/>
          <p:cNvSpPr txBox="1"/>
          <p:nvPr/>
        </p:nvSpPr>
        <p:spPr>
          <a:xfrm rot="16200000">
            <a:off x="6929514" y="3879379"/>
            <a:ext cx="1828800" cy="1461939"/>
          </a:xfrm>
          <a:prstGeom prst="rect">
            <a:avLst/>
          </a:prstGeom>
          <a:solidFill>
            <a:srgbClr val="CD1F28"/>
          </a:solidFill>
        </p:spPr>
        <p:txBody>
          <a:bodyPr wrap="square" rtlCol="0">
            <a:spAutoFit/>
          </a:bodyPr>
          <a:lstStyle/>
          <a:p>
            <a:pPr algn="ctr"/>
            <a:endParaRPr lang="en-US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Learn </a:t>
            </a:r>
            <a:r>
              <a:rPr lang="en-US" sz="1600" b="1" dirty="0" smtClean="0">
                <a:solidFill>
                  <a:schemeClr val="bg1"/>
                </a:solidFill>
              </a:rPr>
              <a:t>more!</a:t>
            </a:r>
            <a:br>
              <a:rPr lang="en-US" sz="1600" b="1" dirty="0" smtClean="0">
                <a:solidFill>
                  <a:schemeClr val="bg1"/>
                </a:solidFill>
              </a:rPr>
            </a:br>
            <a:endParaRPr lang="en-US" sz="1200" b="1" dirty="0" smtClean="0">
              <a:solidFill>
                <a:schemeClr val="bg1"/>
              </a:solidFill>
            </a:endParaRPr>
          </a:p>
          <a:p>
            <a:pPr algn="ctr">
              <a:lnSpc>
                <a:spcPts val="880"/>
              </a:lnSpc>
            </a:pP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900" dirty="0" smtClean="0">
                <a:solidFill>
                  <a:schemeClr val="bg1"/>
                </a:solidFill>
              </a:rPr>
              <a:t>Visit us, give a talk!</a:t>
            </a:r>
          </a:p>
          <a:p>
            <a:pPr algn="ctr">
              <a:lnSpc>
                <a:spcPts val="880"/>
              </a:lnSpc>
            </a:pPr>
            <a:endParaRPr 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ts val="880"/>
              </a:lnSpc>
            </a:pPr>
            <a:r>
              <a:rPr lang="en-US" sz="900" dirty="0" smtClean="0">
                <a:solidFill>
                  <a:schemeClr val="bg1"/>
                </a:solidFill>
              </a:rPr>
              <a:t> Apply </a:t>
            </a:r>
            <a:r>
              <a:rPr lang="en-US" sz="900" dirty="0">
                <a:solidFill>
                  <a:schemeClr val="bg1"/>
                </a:solidFill>
              </a:rPr>
              <a:t>for </a:t>
            </a:r>
            <a:r>
              <a:rPr lang="en-US" sz="900" dirty="0" smtClean="0">
                <a:solidFill>
                  <a:schemeClr val="bg1"/>
                </a:solidFill>
              </a:rPr>
              <a:t>study: tiny.cc/applync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 </a:t>
            </a:r>
          </a:p>
          <a:p>
            <a:pPr algn="ctr">
              <a:lnSpc>
                <a:spcPts val="880"/>
              </a:lnSpc>
            </a:pPr>
            <a:r>
              <a:rPr lang="en-US" sz="900" dirty="0" smtClean="0">
                <a:solidFill>
                  <a:schemeClr val="bg1"/>
                </a:solidFill>
              </a:rPr>
              <a:t>Contact: </a:t>
            </a:r>
            <a:r>
              <a:rPr lang="en-US" sz="900" dirty="0" err="1" smtClean="0">
                <a:solidFill>
                  <a:schemeClr val="bg1"/>
                </a:solidFill>
              </a:rPr>
              <a:t>williams@csc.ncsu.edu</a:t>
            </a:r>
            <a:r>
              <a:rPr lang="en-US" sz="900" dirty="0" smtClean="0">
                <a:solidFill>
                  <a:schemeClr val="bg1"/>
                </a:solidFill>
              </a:rPr>
              <a:t> </a:t>
            </a:r>
            <a:endParaRPr 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ts val="880"/>
              </a:lnSpc>
            </a:pPr>
            <a:r>
              <a:rPr lang="en-US" sz="900" dirty="0" smtClean="0">
                <a:solidFill>
                  <a:schemeClr val="bg1"/>
                </a:solidFill>
              </a:rPr>
              <a:t> </a:t>
            </a:r>
            <a:endParaRPr lang="en-US" sz="9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282" y="1262811"/>
            <a:ext cx="3371396" cy="15901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8615" y="1175981"/>
            <a:ext cx="5486400" cy="17777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5285" y="3489388"/>
            <a:ext cx="5483980" cy="181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4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20</Words>
  <Application>Microsoft Macintosh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dcterms:created xsi:type="dcterms:W3CDTF">2016-04-19T17:42:22Z</dcterms:created>
  <dcterms:modified xsi:type="dcterms:W3CDTF">2016-04-29T13:12:01Z</dcterms:modified>
</cp:coreProperties>
</file>