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8"/>
    <a:srgbClr val="000000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6"/>
    <p:restoredTop sz="94464"/>
  </p:normalViewPr>
  <p:slideViewPr>
    <p:cSldViewPr snapToGrid="0" snapToObjects="1">
      <p:cViewPr>
        <p:scale>
          <a:sx n="170" d="100"/>
          <a:sy n="170" d="100"/>
        </p:scale>
        <p:origin x="-5088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36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7AF3-871D-6C4A-8794-EA70F00191D8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7BFAF-8847-8B43-8A14-8D78E6158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8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7BFAF-8847-8B43-8A14-8D78E6158D6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8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2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9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0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1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673F-1357-9443-ADCA-90B5455D5376}" type="datetimeFigureOut">
              <a:rPr lang="en-US" smtClean="0"/>
              <a:t>4/29/16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BD60-1909-EF47-9AC7-17139F460A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340846" y="3690973"/>
            <a:ext cx="8229600" cy="182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4078" y="1175981"/>
            <a:ext cx="8229600" cy="1828800"/>
          </a:xfrm>
          <a:prstGeom prst="rect">
            <a:avLst/>
          </a:prstGeom>
          <a:gradFill flip="none" rotWithShape="1">
            <a:gsLst>
              <a:gs pos="69000">
                <a:srgbClr val="EAA2A6"/>
              </a:gs>
              <a:gs pos="41000">
                <a:srgbClr val="CD1F28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57" y="1653876"/>
            <a:ext cx="2969357" cy="8833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118919" y="4334643"/>
            <a:ext cx="1710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lang="en-US" b="1" dirty="0" smtClean="0"/>
              <a:t>Why become</a:t>
            </a:r>
          </a:p>
          <a:p>
            <a:pPr algn="ctr">
              <a:lnSpc>
                <a:spcPts val="1760"/>
              </a:lnSpc>
            </a:pPr>
            <a:r>
              <a:rPr lang="en-US" b="1" dirty="0" smtClean="0"/>
              <a:t>you@ncsu.edu?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726116" y="3244230"/>
            <a:ext cx="1843773" cy="2759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C00000"/>
                </a:solidFill>
              </a:rPr>
              <a:t>Active </a:t>
            </a:r>
            <a:r>
              <a:rPr lang="en-US" sz="1300" b="1" dirty="0" smtClean="0">
                <a:solidFill>
                  <a:srgbClr val="C00000"/>
                </a:solidFill>
              </a:rPr>
              <a:t>SE</a:t>
            </a:r>
          </a:p>
          <a:p>
            <a:pPr algn="ctr"/>
            <a:r>
              <a:rPr lang="en-US" sz="1300" b="1" dirty="0" smtClean="0">
                <a:solidFill>
                  <a:srgbClr val="C00000"/>
                </a:solidFill>
              </a:rPr>
              <a:t>Faculty</a:t>
            </a:r>
          </a:p>
          <a:p>
            <a:pPr algn="ctr"/>
            <a:endParaRPr lang="en-US" sz="13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100" dirty="0" smtClean="0"/>
              <a:t> </a:t>
            </a:r>
            <a:r>
              <a:rPr lang="en-US" sz="1100" i="1" dirty="0" smtClean="0"/>
              <a:t>Research</a:t>
            </a:r>
            <a:r>
              <a:rPr lang="en-US" sz="1100" dirty="0" smtClean="0"/>
              <a:t>: </a:t>
            </a:r>
            <a:r>
              <a:rPr lang="en-US" sz="1100" dirty="0"/>
              <a:t> Laurie </a:t>
            </a:r>
            <a:r>
              <a:rPr lang="en-US" sz="1100" dirty="0" smtClean="0"/>
              <a:t>Williams,</a:t>
            </a:r>
            <a:endParaRPr lang="en-US" sz="1100" dirty="0"/>
          </a:p>
          <a:p>
            <a:pPr algn="ctr"/>
            <a:r>
              <a:rPr lang="en-US" sz="1100" dirty="0" smtClean="0"/>
              <a:t>Tim Menzies,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Emerson </a:t>
            </a:r>
            <a:r>
              <a:rPr lang="en-US" sz="1100" dirty="0"/>
              <a:t> </a:t>
            </a:r>
            <a:r>
              <a:rPr lang="en-US" sz="1100" dirty="0" smtClean="0"/>
              <a:t>Murphy-Hill</a:t>
            </a:r>
            <a:r>
              <a:rPr lang="en-US" sz="1100" dirty="0" smtClean="0"/>
              <a:t>,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Chris Parnin,</a:t>
            </a:r>
            <a:endParaRPr lang="en-US" sz="1100" dirty="0" smtClean="0"/>
          </a:p>
          <a:p>
            <a:pPr algn="ctr"/>
            <a:r>
              <a:rPr lang="en-US" sz="1100" dirty="0" smtClean="0"/>
              <a:t> Kathyrn </a:t>
            </a:r>
            <a:r>
              <a:rPr lang="en-US" sz="1100" dirty="0" smtClean="0"/>
              <a:t>Stolee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b="1" i="1" dirty="0" smtClean="0"/>
              <a:t>Teaching</a:t>
            </a:r>
            <a:r>
              <a:rPr lang="en-US" sz="1100" b="1" dirty="0"/>
              <a:t>: Sarah Heckman</a:t>
            </a:r>
            <a:r>
              <a:rPr lang="en-US" sz="1100" b="1" dirty="0" smtClean="0"/>
              <a:t>,</a:t>
            </a:r>
            <a:br>
              <a:rPr lang="en-US" sz="1100" b="1" dirty="0" smtClean="0"/>
            </a:br>
            <a:r>
              <a:rPr lang="en-US" sz="1100" b="1" dirty="0" smtClean="0"/>
              <a:t> Jason </a:t>
            </a:r>
            <a:r>
              <a:rPr lang="en-US" sz="1100" b="1" dirty="0" smtClean="0"/>
              <a:t>King</a:t>
            </a:r>
            <a:r>
              <a:rPr lang="en-US" sz="1100" i="1" dirty="0"/>
              <a:t/>
            </a:r>
            <a:br>
              <a:rPr lang="en-US" sz="1100" i="1" dirty="0"/>
            </a:br>
            <a:r>
              <a:rPr lang="en-US" sz="1100" i="1" dirty="0" smtClean="0"/>
              <a:t/>
            </a:r>
            <a:br>
              <a:rPr lang="en-US" sz="1100" i="1" dirty="0" smtClean="0"/>
            </a:br>
            <a:r>
              <a:rPr lang="en-US" sz="1100" i="1" dirty="0" smtClean="0"/>
              <a:t>Adjunct</a:t>
            </a:r>
            <a:r>
              <a:rPr lang="en-US" sz="1100" dirty="0" smtClean="0"/>
              <a:t>: Annie Anton, </a:t>
            </a:r>
            <a:br>
              <a:rPr lang="en-US" sz="1100" dirty="0" smtClean="0"/>
            </a:br>
            <a:r>
              <a:rPr lang="en-US" sz="1100" dirty="0" smtClean="0"/>
              <a:t>Aldo, Dagnino, Lucas </a:t>
            </a:r>
            <a:r>
              <a:rPr lang="en-US" sz="1100" dirty="0" smtClean="0"/>
              <a:t>Layman</a:t>
            </a:r>
            <a:endParaRPr lang="en-US" sz="1100" dirty="0" smtClean="0"/>
          </a:p>
          <a:p>
            <a:pPr algn="ctr">
              <a:lnSpc>
                <a:spcPts val="780"/>
              </a:lnSpc>
            </a:pPr>
            <a:endParaRPr lang="en-US" sz="1100" dirty="0" smtClean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828667" y="3779040"/>
            <a:ext cx="1803699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C00000"/>
                </a:solidFill>
              </a:rPr>
              <a:t>Local industrial </a:t>
            </a:r>
            <a:endParaRPr lang="en-US" sz="13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300" b="1" dirty="0" smtClean="0">
                <a:solidFill>
                  <a:srgbClr val="C00000"/>
                </a:solidFill>
              </a:rPr>
              <a:t>partners</a:t>
            </a:r>
            <a:r>
              <a:rPr lang="en-US" sz="1100" b="1" dirty="0" smtClean="0">
                <a:solidFill>
                  <a:srgbClr val="CD1F28"/>
                </a:solidFill>
              </a:rPr>
              <a:t/>
            </a:r>
            <a:br>
              <a:rPr lang="en-US" sz="1100" b="1" dirty="0" smtClean="0">
                <a:solidFill>
                  <a:srgbClr val="CD1F28"/>
                </a:solidFill>
              </a:rPr>
            </a:br>
            <a:endParaRPr lang="en-US" sz="11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1100" dirty="0" smtClean="0"/>
              <a:t> On the same campus: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 smtClean="0"/>
              <a:t> ABB, LexisNexis, and more.</a:t>
            </a:r>
          </a:p>
          <a:p>
            <a:pPr algn="ctr"/>
            <a:r>
              <a:rPr lang="en-US" sz="1100" dirty="0" smtClean="0"/>
              <a:t> </a:t>
            </a:r>
          </a:p>
          <a:p>
            <a:pPr algn="ctr"/>
            <a:r>
              <a:rPr lang="en-US" sz="1100" dirty="0" smtClean="0"/>
              <a:t>Locally at Research</a:t>
            </a:r>
            <a:r>
              <a:rPr lang="en-US" sz="1100" dirty="0"/>
              <a:t> </a:t>
            </a:r>
            <a:r>
              <a:rPr lang="en-US" sz="1100" dirty="0" smtClean="0"/>
              <a:t>Triangle:</a:t>
            </a:r>
            <a:br>
              <a:rPr lang="en-US" sz="1100" dirty="0" smtClean="0"/>
            </a:br>
            <a:r>
              <a:rPr lang="en-US" sz="1100" dirty="0" smtClean="0"/>
              <a:t> IBM, CISCO, MetLife,</a:t>
            </a:r>
            <a:br>
              <a:rPr lang="en-US" sz="1100" dirty="0" smtClean="0"/>
            </a:br>
            <a:r>
              <a:rPr lang="en-US" sz="1100" dirty="0" smtClean="0"/>
              <a:t> and more.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5520237" y="3951042"/>
            <a:ext cx="16562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D1F28"/>
                </a:solidFill>
              </a:rPr>
              <a:t>Vibrant </a:t>
            </a:r>
            <a:r>
              <a:rPr lang="en-US" sz="1200" b="1" dirty="0" smtClean="0">
                <a:solidFill>
                  <a:srgbClr val="CD1F28"/>
                </a:solidFill>
              </a:rPr>
              <a:t>Ph.D.</a:t>
            </a:r>
          </a:p>
          <a:p>
            <a:pPr algn="ctr"/>
            <a:r>
              <a:rPr lang="en-US" sz="1200" b="1" dirty="0" smtClean="0">
                <a:solidFill>
                  <a:srgbClr val="CD1F28"/>
                </a:solidFill>
              </a:rPr>
              <a:t>community</a:t>
            </a:r>
            <a:r>
              <a:rPr lang="en-US" sz="1200" b="1" dirty="0" smtClean="0">
                <a:solidFill>
                  <a:srgbClr val="CD1F28"/>
                </a:solidFill>
              </a:rPr>
              <a:t/>
            </a:r>
            <a:br>
              <a:rPr lang="en-US" sz="1200" b="1" dirty="0" smtClean="0">
                <a:solidFill>
                  <a:srgbClr val="CD1F28"/>
                </a:solidFill>
              </a:rPr>
            </a:br>
            <a:endParaRPr lang="en-US" sz="1200" b="1" dirty="0" smtClean="0">
              <a:solidFill>
                <a:srgbClr val="CD1F28"/>
              </a:solidFill>
            </a:endParaRPr>
          </a:p>
          <a:p>
            <a:pPr algn="ctr"/>
            <a:r>
              <a:rPr lang="en-US" sz="1100" dirty="0" smtClean="0"/>
              <a:t>20+ Ph.D.s in SE</a:t>
            </a:r>
          </a:p>
          <a:p>
            <a:pPr algn="ctr"/>
            <a:r>
              <a:rPr lang="en-US" sz="1100" dirty="0" smtClean="0"/>
              <a:t>4 years of TA support</a:t>
            </a:r>
          </a:p>
          <a:p>
            <a:pPr algn="ctr"/>
            <a:r>
              <a:rPr lang="en-US" sz="1100" dirty="0" smtClean="0"/>
              <a:t>Mentor opportunities for </a:t>
            </a:r>
            <a:br>
              <a:rPr lang="en-US" sz="1100" dirty="0" smtClean="0"/>
            </a:br>
            <a:r>
              <a:rPr lang="en-US" sz="1100" dirty="0" smtClean="0"/>
              <a:t>ugrads (</a:t>
            </a:r>
            <a:r>
              <a:rPr lang="en-US" sz="1100" dirty="0" smtClean="0"/>
              <a:t>NSF REU)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6865506" y="3823320"/>
            <a:ext cx="1828800" cy="1577355"/>
          </a:xfrm>
          <a:prstGeom prst="rect">
            <a:avLst/>
          </a:prstGeom>
          <a:solidFill>
            <a:srgbClr val="CD1F28"/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Learn more!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endParaRPr lang="en-US" sz="1200" b="1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1000" dirty="0" smtClean="0">
                <a:solidFill>
                  <a:schemeClr val="bg1"/>
                </a:solidFill>
              </a:rPr>
              <a:t> </a:t>
            </a:r>
            <a:r>
              <a:rPr lang="en-US" sz="900" dirty="0" smtClean="0">
                <a:solidFill>
                  <a:schemeClr val="bg1"/>
                </a:solidFill>
              </a:rPr>
              <a:t>Visit us, give a talk!</a:t>
            </a:r>
          </a:p>
          <a:p>
            <a:pPr algn="ctr">
              <a:lnSpc>
                <a:spcPts val="880"/>
              </a:lnSpc>
            </a:pPr>
            <a:endParaRPr 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 Apply </a:t>
            </a:r>
            <a:r>
              <a:rPr lang="en-US" sz="900" dirty="0">
                <a:solidFill>
                  <a:schemeClr val="bg1"/>
                </a:solidFill>
              </a:rPr>
              <a:t>for </a:t>
            </a:r>
            <a:r>
              <a:rPr lang="en-US" sz="900" dirty="0" smtClean="0">
                <a:solidFill>
                  <a:schemeClr val="bg1"/>
                </a:solidFill>
              </a:rPr>
              <a:t>study: tiny.cc/applync</a:t>
            </a:r>
            <a:br>
              <a:rPr lang="en-US" sz="900" dirty="0" smtClean="0">
                <a:solidFill>
                  <a:schemeClr val="bg1"/>
                </a:solidFill>
              </a:rPr>
            </a:br>
            <a:r>
              <a:rPr lang="en-US" sz="9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Contact: williams@csc.ncsu.edu </a:t>
            </a:r>
          </a:p>
          <a:p>
            <a:pPr algn="ctr">
              <a:lnSpc>
                <a:spcPts val="880"/>
              </a:lnSpc>
            </a:pPr>
            <a:endParaRPr 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ts val="880"/>
              </a:lnSpc>
            </a:pPr>
            <a:r>
              <a:rPr lang="en-US" sz="900" dirty="0" smtClean="0">
                <a:solidFill>
                  <a:schemeClr val="bg1"/>
                </a:solidFill>
              </a:rPr>
              <a:t> </a:t>
            </a:r>
            <a:endParaRPr lang="en-US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282" y="1262811"/>
            <a:ext cx="3371396" cy="1590117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186200" y="3690973"/>
            <a:ext cx="0" cy="1821811"/>
          </a:xfrm>
          <a:prstGeom prst="line">
            <a:avLst/>
          </a:prstGeom>
          <a:ln w="1333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34912" y="3690971"/>
            <a:ext cx="0" cy="1828800"/>
          </a:xfrm>
          <a:prstGeom prst="line">
            <a:avLst/>
          </a:prstGeom>
          <a:ln w="1333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42376" y="3697962"/>
            <a:ext cx="0" cy="1821811"/>
          </a:xfrm>
          <a:prstGeom prst="line">
            <a:avLst/>
          </a:prstGeom>
          <a:ln w="1333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654" y="1175981"/>
            <a:ext cx="8300175" cy="1861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6788" y="3636506"/>
            <a:ext cx="8432245" cy="19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29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2016-04-19T17:42:22Z</dcterms:created>
  <dcterms:modified xsi:type="dcterms:W3CDTF">2016-04-30T00:31:11Z</dcterms:modified>
</cp:coreProperties>
</file>