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1F28"/>
    <a:srgbClr val="000000"/>
    <a:srgbClr val="808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2"/>
    <p:restoredTop sz="94625"/>
  </p:normalViewPr>
  <p:slideViewPr>
    <p:cSldViewPr snapToGrid="0" snapToObjects="1">
      <p:cViewPr>
        <p:scale>
          <a:sx n="200" d="100"/>
          <a:sy n="200" d="100"/>
        </p:scale>
        <p:origin x="-2744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0" d="100"/>
          <a:sy n="110" d="100"/>
        </p:scale>
        <p:origin x="36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07AF3-871D-6C4A-8794-EA70F00191D8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7BFAF-8847-8B43-8A14-8D78E6158D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8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7BFAF-8847-8B43-8A14-8D78E6158D6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2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8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2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9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9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8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0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9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1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1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8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340847" y="3690973"/>
            <a:ext cx="5486400" cy="1828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4078" y="1175981"/>
            <a:ext cx="5486400" cy="1828800"/>
          </a:xfrm>
          <a:prstGeom prst="rect">
            <a:avLst/>
          </a:prstGeom>
          <a:gradFill flip="none" rotWithShape="1">
            <a:gsLst>
              <a:gs pos="44000">
                <a:srgbClr val="CD1F28"/>
              </a:gs>
              <a:gs pos="91000">
                <a:schemeClr val="bg1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57" y="1653876"/>
            <a:ext cx="2969357" cy="8833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6200000">
            <a:off x="-164639" y="4334643"/>
            <a:ext cx="17100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60"/>
              </a:lnSpc>
            </a:pPr>
            <a:r>
              <a:rPr lang="en-US" b="1" dirty="0" smtClean="0"/>
              <a:t>Why become</a:t>
            </a:r>
          </a:p>
          <a:p>
            <a:pPr algn="ctr">
              <a:lnSpc>
                <a:spcPts val="1760"/>
              </a:lnSpc>
            </a:pPr>
            <a:r>
              <a:rPr lang="en-US" b="1" dirty="0" smtClean="0"/>
              <a:t>you@ncsu.edu?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70529" y="3689953"/>
            <a:ext cx="0" cy="1827527"/>
          </a:xfrm>
          <a:prstGeom prst="line">
            <a:avLst/>
          </a:prstGeom>
          <a:ln w="69850">
            <a:solidFill>
              <a:srgbClr val="CD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1346157" y="3801119"/>
            <a:ext cx="1213794" cy="1682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CD1F28"/>
                </a:solidFill>
              </a:rPr>
              <a:t>Active SE Faculty</a:t>
            </a:r>
            <a:br>
              <a:rPr lang="en-US" sz="1000" b="1" dirty="0" smtClean="0">
                <a:solidFill>
                  <a:srgbClr val="CD1F28"/>
                </a:solidFill>
              </a:rPr>
            </a:br>
            <a:endParaRPr lang="en-US" sz="800" b="1" dirty="0" smtClean="0">
              <a:solidFill>
                <a:srgbClr val="CD1F28"/>
              </a:solidFill>
            </a:endParaRPr>
          </a:p>
          <a:p>
            <a:pPr algn="ctr"/>
            <a:r>
              <a:rPr lang="en-US" sz="900" dirty="0" smtClean="0"/>
              <a:t> Laurie Williams</a:t>
            </a:r>
          </a:p>
          <a:p>
            <a:pPr algn="ctr"/>
            <a:r>
              <a:rPr lang="en-US" sz="900" dirty="0" smtClean="0"/>
              <a:t> Tim Menzies</a:t>
            </a:r>
          </a:p>
          <a:p>
            <a:pPr algn="ctr"/>
            <a:r>
              <a:rPr lang="en-US" sz="900" dirty="0" smtClean="0"/>
              <a:t> Sarah </a:t>
            </a:r>
            <a:r>
              <a:rPr lang="en-US" sz="900" dirty="0" smtClean="0"/>
              <a:t>Heckman </a:t>
            </a:r>
            <a:endParaRPr lang="en-US" sz="900" dirty="0" smtClean="0"/>
          </a:p>
          <a:p>
            <a:pPr algn="ctr"/>
            <a:r>
              <a:rPr lang="en-US" sz="900" dirty="0" smtClean="0"/>
              <a:t> Emerson Murphy-Hill</a:t>
            </a:r>
          </a:p>
          <a:p>
            <a:pPr algn="ctr"/>
            <a:r>
              <a:rPr lang="en-US" sz="900" dirty="0" smtClean="0"/>
              <a:t> Chris </a:t>
            </a:r>
            <a:r>
              <a:rPr lang="en-US" sz="900" dirty="0" smtClean="0"/>
              <a:t>Parnin </a:t>
            </a:r>
            <a:endParaRPr lang="en-US" sz="900" dirty="0" smtClean="0"/>
          </a:p>
          <a:p>
            <a:pPr algn="ctr"/>
            <a:r>
              <a:rPr lang="en-US" sz="900" dirty="0" smtClean="0"/>
              <a:t> Kathryn Stolee</a:t>
            </a:r>
          </a:p>
          <a:p>
            <a:pPr algn="ctr"/>
            <a:r>
              <a:rPr lang="en-US" sz="900" dirty="0" smtClean="0"/>
              <a:t> Jason </a:t>
            </a:r>
            <a:r>
              <a:rPr lang="en-US" sz="900" dirty="0" smtClean="0"/>
              <a:t>King</a:t>
            </a:r>
          </a:p>
          <a:p>
            <a:pPr algn="ctr"/>
            <a:r>
              <a:rPr lang="en-US" sz="900" dirty="0" smtClean="0"/>
              <a:t>Lucas Layman</a:t>
            </a:r>
            <a:endParaRPr lang="en-US" sz="900" dirty="0" smtClean="0"/>
          </a:p>
          <a:p>
            <a:pPr algn="ctr">
              <a:lnSpc>
                <a:spcPts val="780"/>
              </a:lnSpc>
            </a:pPr>
            <a:endParaRPr lang="en-US" sz="900" dirty="0" smtClean="0"/>
          </a:p>
          <a:p>
            <a:pPr algn="ctr">
              <a:lnSpc>
                <a:spcPts val="780"/>
              </a:lnSpc>
            </a:pPr>
            <a:endParaRPr lang="en-US" sz="900" dirty="0" smtClean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577357" y="3691148"/>
            <a:ext cx="10132" cy="1826332"/>
          </a:xfrm>
          <a:prstGeom prst="line">
            <a:avLst/>
          </a:prstGeom>
          <a:ln w="69850">
            <a:solidFill>
              <a:srgbClr val="CD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2312005" y="4095959"/>
            <a:ext cx="169148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CD1F28"/>
                </a:solidFill>
              </a:rPr>
              <a:t>Local industrial partners</a:t>
            </a:r>
            <a:br>
              <a:rPr lang="en-US" sz="1000" b="1" dirty="0" smtClean="0">
                <a:solidFill>
                  <a:srgbClr val="CD1F28"/>
                </a:solidFill>
              </a:rPr>
            </a:br>
            <a:endParaRPr lang="en-US" sz="800" b="1" dirty="0" smtClean="0">
              <a:solidFill>
                <a:srgbClr val="CD1F28"/>
              </a:solidFill>
            </a:endParaRPr>
          </a:p>
          <a:p>
            <a:pPr algn="ctr"/>
            <a:r>
              <a:rPr lang="en-US" sz="900" dirty="0" smtClean="0"/>
              <a:t> On the same campus: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 smtClean="0"/>
              <a:t> ABB, </a:t>
            </a:r>
            <a:r>
              <a:rPr lang="en-US" sz="900" dirty="0" smtClean="0"/>
              <a:t>LexisNexis, and more.</a:t>
            </a:r>
            <a:endParaRPr lang="en-US" sz="900" dirty="0" smtClean="0"/>
          </a:p>
          <a:p>
            <a:pPr algn="ctr"/>
            <a:r>
              <a:rPr lang="en-US" sz="900" dirty="0" smtClean="0"/>
              <a:t> </a:t>
            </a:r>
          </a:p>
          <a:p>
            <a:pPr algn="ctr"/>
            <a:r>
              <a:rPr lang="en-US" sz="900" dirty="0" smtClean="0"/>
              <a:t>Locally at Research</a:t>
            </a:r>
            <a:r>
              <a:rPr lang="en-US" sz="900" dirty="0"/>
              <a:t> </a:t>
            </a:r>
            <a:r>
              <a:rPr lang="en-US" sz="900" dirty="0" smtClean="0"/>
              <a:t>Triangle:</a:t>
            </a:r>
            <a:br>
              <a:rPr lang="en-US" sz="900" dirty="0" smtClean="0"/>
            </a:br>
            <a:r>
              <a:rPr lang="en-US" sz="900" dirty="0" smtClean="0"/>
              <a:t> IBM, CISCO, </a:t>
            </a:r>
            <a:r>
              <a:rPr lang="en-US" sz="900" dirty="0" smtClean="0"/>
              <a:t>MetLife, and more.</a:t>
            </a:r>
            <a:endParaRPr lang="en-US" sz="900" dirty="0" smtClean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757147" y="3691148"/>
            <a:ext cx="0" cy="1826332"/>
          </a:xfrm>
          <a:prstGeom prst="line">
            <a:avLst/>
          </a:prstGeom>
          <a:ln w="69850">
            <a:solidFill>
              <a:srgbClr val="CD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3405226" y="4148684"/>
            <a:ext cx="171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CD1F28"/>
                </a:solidFill>
              </a:rPr>
              <a:t>Vibrant Ph.D. community</a:t>
            </a:r>
            <a:br>
              <a:rPr lang="en-US" sz="1000" b="1" dirty="0" smtClean="0">
                <a:solidFill>
                  <a:srgbClr val="CD1F28"/>
                </a:solidFill>
              </a:rPr>
            </a:br>
            <a:endParaRPr lang="en-US" sz="800" b="1" dirty="0" smtClean="0">
              <a:solidFill>
                <a:srgbClr val="CD1F28"/>
              </a:solidFill>
            </a:endParaRPr>
          </a:p>
          <a:p>
            <a:pPr algn="ctr"/>
            <a:r>
              <a:rPr lang="en-US" sz="900" dirty="0" smtClean="0"/>
              <a:t>20</a:t>
            </a:r>
            <a:r>
              <a:rPr lang="en-US" sz="900" dirty="0" smtClean="0"/>
              <a:t>+ Ph.D.s in SE</a:t>
            </a:r>
          </a:p>
          <a:p>
            <a:pPr algn="ctr"/>
            <a:r>
              <a:rPr lang="en-US" sz="900" dirty="0" smtClean="0"/>
              <a:t>4 </a:t>
            </a:r>
            <a:r>
              <a:rPr lang="en-US" sz="900" dirty="0" smtClean="0"/>
              <a:t>years of TA support</a:t>
            </a:r>
          </a:p>
          <a:p>
            <a:pPr algn="ctr"/>
            <a:r>
              <a:rPr lang="en-US" sz="900" dirty="0" smtClean="0"/>
              <a:t>Mentor opportunities for ugrads</a:t>
            </a:r>
            <a:br>
              <a:rPr lang="en-US" sz="900" dirty="0" smtClean="0"/>
            </a:br>
            <a:r>
              <a:rPr lang="en-US" sz="900" dirty="0" smtClean="0"/>
              <a:t>(NSF REU)</a:t>
            </a:r>
            <a:endParaRPr lang="en-US" sz="900" dirty="0" smtClean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4334745" y="4059026"/>
            <a:ext cx="1828800" cy="1097280"/>
          </a:xfrm>
          <a:prstGeom prst="rect">
            <a:avLst/>
          </a:prstGeom>
          <a:solidFill>
            <a:srgbClr val="CD1F2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Learn more!</a:t>
            </a:r>
            <a:br>
              <a:rPr lang="en-US" sz="1600" b="1" dirty="0" smtClean="0">
                <a:solidFill>
                  <a:schemeClr val="bg1"/>
                </a:solidFill>
              </a:rPr>
            </a:br>
            <a:endParaRPr lang="en-US" sz="1200" b="1" dirty="0" smtClean="0">
              <a:solidFill>
                <a:schemeClr val="bg1"/>
              </a:solidFill>
            </a:endParaRPr>
          </a:p>
          <a:p>
            <a:pPr algn="ctr">
              <a:lnSpc>
                <a:spcPts val="880"/>
              </a:lnSpc>
            </a:pP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900" dirty="0" smtClean="0">
                <a:solidFill>
                  <a:schemeClr val="bg1"/>
                </a:solidFill>
              </a:rPr>
              <a:t>Visit us, give a talk!</a:t>
            </a:r>
          </a:p>
          <a:p>
            <a:pPr algn="ctr">
              <a:lnSpc>
                <a:spcPts val="880"/>
              </a:lnSpc>
            </a:pPr>
            <a:endParaRPr 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ts val="880"/>
              </a:lnSpc>
            </a:pPr>
            <a:r>
              <a:rPr lang="en-US" sz="900" dirty="0" smtClean="0">
                <a:solidFill>
                  <a:schemeClr val="bg1"/>
                </a:solidFill>
              </a:rPr>
              <a:t> Apply </a:t>
            </a:r>
            <a:r>
              <a:rPr lang="en-US" sz="900" dirty="0">
                <a:solidFill>
                  <a:schemeClr val="bg1"/>
                </a:solidFill>
              </a:rPr>
              <a:t>for </a:t>
            </a:r>
            <a:r>
              <a:rPr lang="en-US" sz="900" dirty="0" smtClean="0">
                <a:solidFill>
                  <a:schemeClr val="bg1"/>
                </a:solidFill>
              </a:rPr>
              <a:t>study: tiny.cc/applync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ts val="880"/>
              </a:lnSpc>
            </a:pPr>
            <a:r>
              <a:rPr lang="en-US" sz="900" dirty="0" smtClean="0">
                <a:solidFill>
                  <a:schemeClr val="bg1"/>
                </a:solidFill>
              </a:rPr>
              <a:t>Contact: williams@csc.ncsu.edu  </a:t>
            </a:r>
            <a:endParaRPr lang="en-US" sz="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032" y="1593492"/>
            <a:ext cx="2149039" cy="10135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0319" y="1175981"/>
            <a:ext cx="5486400" cy="17777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5509" y="3407092"/>
            <a:ext cx="5483980" cy="18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4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20</Words>
  <Application>Microsoft Macintosh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2016-04-19T17:42:22Z</dcterms:created>
  <dcterms:modified xsi:type="dcterms:W3CDTF">2016-04-21T17:08:36Z</dcterms:modified>
</cp:coreProperties>
</file>