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57"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5" r:id="rId28"/>
    <p:sldId id="286" r:id="rId29"/>
    <p:sldId id="287" r:id="rId30"/>
    <p:sldId id="310" r:id="rId31"/>
    <p:sldId id="309" r:id="rId32"/>
    <p:sldId id="308" r:id="rId33"/>
    <p:sldId id="307" r:id="rId34"/>
    <p:sldId id="306" r:id="rId35"/>
    <p:sldId id="305" r:id="rId36"/>
    <p:sldId id="304" r:id="rId37"/>
    <p:sldId id="294" r:id="rId38"/>
    <p:sldId id="295" r:id="rId39"/>
    <p:sldId id="300" r:id="rId40"/>
    <p:sldId id="299" r:id="rId41"/>
    <p:sldId id="298" r:id="rId42"/>
    <p:sldId id="301" r:id="rId43"/>
    <p:sldId id="303" r:id="rId44"/>
    <p:sldId id="30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D71493A-4D9A-46A8-9166-ECA5832942DF}" type="datetimeFigureOut">
              <a:rPr lang="en-US" smtClean="0"/>
              <a:t>12/31/2023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263663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1493A-4D9A-46A8-9166-ECA5832942DF}"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212480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71493A-4D9A-46A8-9166-ECA5832942D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3482923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71493A-4D9A-46A8-9166-ECA5832942D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3611940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1493A-4D9A-46A8-9166-ECA5832942D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1699090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D71493A-4D9A-46A8-9166-ECA5832942DF}"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2283572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D71493A-4D9A-46A8-9166-ECA5832942DF}" type="datetimeFigureOut">
              <a:rPr lang="en-US" smtClean="0"/>
              <a:t>12/31/2023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1339983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D71493A-4D9A-46A8-9166-ECA5832942D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1579558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71493A-4D9A-46A8-9166-ECA5832942D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327892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1493A-4D9A-46A8-9166-ECA5832942D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179554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1493A-4D9A-46A8-9166-ECA5832942D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419852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1493A-4D9A-46A8-9166-ECA5832942DF}"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255957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1493A-4D9A-46A8-9166-ECA5832942DF}"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406951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1493A-4D9A-46A8-9166-ECA5832942DF}"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120882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1493A-4D9A-46A8-9166-ECA5832942DF}"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293261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1493A-4D9A-46A8-9166-ECA5832942DF}"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65925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1493A-4D9A-46A8-9166-ECA5832942DF}"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EE9703-F5B2-43BE-9B2D-60BCE569671B}" type="slidenum">
              <a:rPr lang="en-US" smtClean="0"/>
              <a:t>‹#›</a:t>
            </a:fld>
            <a:endParaRPr lang="en-US"/>
          </a:p>
        </p:txBody>
      </p:sp>
    </p:spTree>
    <p:extLst>
      <p:ext uri="{BB962C8B-B14F-4D97-AF65-F5344CB8AC3E}">
        <p14:creationId xmlns:p14="http://schemas.microsoft.com/office/powerpoint/2010/main" val="150793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D71493A-4D9A-46A8-9166-ECA5832942DF}" type="datetimeFigureOut">
              <a:rPr lang="en-US" smtClean="0"/>
              <a:t>12/31/2023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9EE9703-F5B2-43BE-9B2D-60BCE569671B}" type="slidenum">
              <a:rPr lang="en-US" smtClean="0"/>
              <a:t>‹#›</a:t>
            </a:fld>
            <a:endParaRPr lang="en-US"/>
          </a:p>
        </p:txBody>
      </p:sp>
    </p:spTree>
    <p:extLst>
      <p:ext uri="{BB962C8B-B14F-4D97-AF65-F5344CB8AC3E}">
        <p14:creationId xmlns:p14="http://schemas.microsoft.com/office/powerpoint/2010/main" val="8596024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32.png"/></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33.png"/></Relationships>
</file>

<file path=ppt/slides/_rels/slide3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34.png"/></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5.png"/><Relationship Id="rId4" Type="http://schemas.openxmlformats.org/officeDocument/2006/relationships/image" Target="../media/image26.png"/><Relationship Id="rId9"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5479-E15E-FEFD-1B5B-9F64F1710DE3}"/>
              </a:ext>
            </a:extLst>
          </p:cNvPr>
          <p:cNvSpPr>
            <a:spLocks noGrp="1"/>
          </p:cNvSpPr>
          <p:nvPr>
            <p:ph type="ctrTitle"/>
          </p:nvPr>
        </p:nvSpPr>
        <p:spPr>
          <a:xfrm>
            <a:off x="1522600" y="902528"/>
            <a:ext cx="8825658" cy="2677648"/>
          </a:xfrm>
        </p:spPr>
        <p:txBody>
          <a:bodyPr/>
          <a:lstStyle/>
          <a:p>
            <a:r>
              <a:rPr lang="en-US" dirty="0"/>
              <a:t>Interpolation Search</a:t>
            </a:r>
          </a:p>
        </p:txBody>
      </p:sp>
      <p:sp>
        <p:nvSpPr>
          <p:cNvPr id="3" name="Subtitle 2">
            <a:extLst>
              <a:ext uri="{FF2B5EF4-FFF2-40B4-BE49-F238E27FC236}">
                <a16:creationId xmlns:a16="http://schemas.microsoft.com/office/drawing/2014/main" id="{D8EBBF07-1351-7E3C-0879-7BEAE0EE9FB2}"/>
              </a:ext>
            </a:extLst>
          </p:cNvPr>
          <p:cNvSpPr>
            <a:spLocks noGrp="1"/>
          </p:cNvSpPr>
          <p:nvPr>
            <p:ph type="subTitle" idx="1"/>
          </p:nvPr>
        </p:nvSpPr>
        <p:spPr>
          <a:xfrm>
            <a:off x="1683171" y="3580176"/>
            <a:ext cx="8825658" cy="861420"/>
          </a:xfrm>
        </p:spPr>
        <p:txBody>
          <a:bodyPr/>
          <a:lstStyle/>
          <a:p>
            <a:r>
              <a:rPr lang="en-US" dirty="0"/>
              <a:t>Abdulrahman Atif</a:t>
            </a:r>
            <a:br>
              <a:rPr lang="en-US" dirty="0"/>
            </a:br>
            <a:r>
              <a:rPr lang="en-US" dirty="0"/>
              <a:t>220537</a:t>
            </a:r>
          </a:p>
        </p:txBody>
      </p:sp>
    </p:spTree>
    <p:extLst>
      <p:ext uri="{BB962C8B-B14F-4D97-AF65-F5344CB8AC3E}">
        <p14:creationId xmlns:p14="http://schemas.microsoft.com/office/powerpoint/2010/main" val="3670886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659117" y="708171"/>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h𝑖𝑔h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h𝑖𝑔h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659117" y="708171"/>
                <a:ext cx="8512404" cy="897938"/>
              </a:xfrm>
              <a:prstGeom prst="rect">
                <a:avLst/>
              </a:prstGeom>
              <a:blipFill>
                <a:blip r:embed="rId2"/>
                <a:stretch>
                  <a:fillRect l="-3221" b="-8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D1613-097E-E04C-9371-9AE98518F8F2}"/>
                  </a:ext>
                </a:extLst>
              </p:cNvPr>
              <p:cNvSpPr txBox="1"/>
              <p:nvPr/>
            </p:nvSpPr>
            <p:spPr>
              <a:xfrm>
                <a:off x="1055802" y="2342560"/>
                <a:ext cx="8659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𝑙𝑜𝑤</m:t>
                      </m:r>
                      <m:r>
                        <a:rPr lang="en-US" b="0" i="1" smtClean="0">
                          <a:solidFill>
                            <a:srgbClr val="FFFF00"/>
                          </a:solidFill>
                          <a:latin typeface="Cambria Math" panose="02040503050406030204" pitchFamily="18" charset="0"/>
                        </a:rPr>
                        <m:t>=0</m:t>
                      </m:r>
                    </m:oMath>
                  </m:oMathPara>
                </a14:m>
                <a:endParaRPr lang="en-US" dirty="0">
                  <a:solidFill>
                    <a:srgbClr val="FFFF00"/>
                  </a:solidFill>
                </a:endParaRPr>
              </a:p>
            </p:txBody>
          </p:sp>
        </mc:Choice>
        <mc:Fallback>
          <p:sp>
            <p:nvSpPr>
              <p:cNvPr id="3" name="TextBox 2">
                <a:extLst>
                  <a:ext uri="{FF2B5EF4-FFF2-40B4-BE49-F238E27FC236}">
                    <a16:creationId xmlns:a16="http://schemas.microsoft.com/office/drawing/2014/main" id="{86CD1613-097E-E04C-9371-9AE98518F8F2}"/>
                  </a:ext>
                </a:extLst>
              </p:cNvPr>
              <p:cNvSpPr txBox="1">
                <a:spLocks noRot="1" noChangeAspect="1" noMove="1" noResize="1" noEditPoints="1" noAdjustHandles="1" noChangeArrowheads="1" noChangeShapeType="1" noTextEdit="1"/>
              </p:cNvSpPr>
              <p:nvPr/>
            </p:nvSpPr>
            <p:spPr>
              <a:xfrm>
                <a:off x="1055802" y="2342560"/>
                <a:ext cx="865943" cy="276999"/>
              </a:xfrm>
              <a:prstGeom prst="rect">
                <a:avLst/>
              </a:prstGeom>
              <a:blipFill>
                <a:blip r:embed="rId3"/>
                <a:stretch>
                  <a:fillRect l="-5634" r="-563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AFF740-A882-41B4-916C-B9538AF47F71}"/>
                  </a:ext>
                </a:extLst>
              </p:cNvPr>
              <p:cNvSpPr txBox="1"/>
              <p:nvPr/>
            </p:nvSpPr>
            <p:spPr>
              <a:xfrm>
                <a:off x="942681" y="2794202"/>
                <a:ext cx="6094428" cy="369332"/>
              </a:xfrm>
              <a:prstGeom prst="rect">
                <a:avLst/>
              </a:prstGeom>
              <a:noFill/>
            </p:spPr>
            <p:txBody>
              <a:bodyPr wrap="square">
                <a:spAutoFit/>
              </a:bodyPr>
              <a:lstStyle/>
              <a:p>
                <a:pPr marL="0" algn="l" rtl="0" eaLnBrk="1" latinLnBrk="0" hangingPunct="1">
                  <a:spcBef>
                    <a:spcPts val="0"/>
                  </a:spcBef>
                  <a:spcAft>
                    <a:spcPts val="0"/>
                  </a:spcAft>
                </a:pPr>
                <a:r>
                  <a:rPr lang="en-US" sz="1800" b="0" kern="1200" dirty="0">
                    <a:solidFill>
                      <a:srgbClr val="FFFF00"/>
                    </a:solidFill>
                    <a:effectLst/>
                    <a:latin typeface="Century Gothic" panose="020B0502020202020204" pitchFamily="34" charset="0"/>
                    <a:ea typeface="+mn-ea"/>
                    <a:cs typeface="+mn-cs"/>
                  </a:rPr>
                  <a:t>high</a:t>
                </a:r>
                <a14:m>
                  <m:oMath xmlns:m="http://schemas.openxmlformats.org/officeDocument/2006/math">
                    <m:r>
                      <a:rPr lang="en-US" sz="1800" b="0" i="0" kern="1200">
                        <a:solidFill>
                          <a:srgbClr val="FFFF00"/>
                        </a:solidFill>
                        <a:effectLst/>
                        <a:latin typeface="Cambria Math" panose="02040503050406030204" pitchFamily="18" charset="0"/>
                        <a:ea typeface="+mn-ea"/>
                        <a:cs typeface="+mn-cs"/>
                      </a:rPr>
                      <m:t> </m:t>
                    </m:r>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𝑙𝑒𝑛</m:t>
                    </m:r>
                    <m:d>
                      <m:dPr>
                        <m:ctrlPr>
                          <a:rPr lang="en-US" sz="1800" b="0" i="1" kern="1200">
                            <a:solidFill>
                              <a:srgbClr val="FFFF00"/>
                            </a:solidFill>
                            <a:effectLst/>
                            <a:latin typeface="Cambria Math" panose="02040503050406030204" pitchFamily="18" charset="0"/>
                            <a:ea typeface="+mn-ea"/>
                            <a:cs typeface="+mn-cs"/>
                          </a:rPr>
                        </m:ctrlPr>
                      </m:dPr>
                      <m:e>
                        <m:r>
                          <a:rPr lang="en-US" sz="1800" b="0" i="1" kern="1200">
                            <a:solidFill>
                              <a:srgbClr val="FFFF00"/>
                            </a:solidFill>
                            <a:effectLst/>
                            <a:latin typeface="Cambria Math" panose="02040503050406030204" pitchFamily="18" charset="0"/>
                            <a:ea typeface="+mn-ea"/>
                            <a:cs typeface="+mn-cs"/>
                          </a:rPr>
                          <m:t>𝑎𝑟𝑟</m:t>
                        </m:r>
                      </m:e>
                    </m:d>
                    <m:r>
                      <a:rPr lang="en-US" sz="1800" b="0" i="1" kern="1200">
                        <a:solidFill>
                          <a:srgbClr val="FFFF00"/>
                        </a:solidFill>
                        <a:effectLst/>
                        <a:latin typeface="Cambria Math" panose="02040503050406030204" pitchFamily="18" charset="0"/>
                        <a:ea typeface="+mn-ea"/>
                        <a:cs typeface="+mn-cs"/>
                      </a:rPr>
                      <m:t>−1</m:t>
                    </m:r>
                  </m:oMath>
                </a14:m>
                <a:endParaRPr lang="en-US" dirty="0">
                  <a:effectLst/>
                </a:endParaRPr>
              </a:p>
            </p:txBody>
          </p:sp>
        </mc:Choice>
        <mc:Fallback>
          <p:sp>
            <p:nvSpPr>
              <p:cNvPr id="4" name="TextBox 3">
                <a:extLst>
                  <a:ext uri="{FF2B5EF4-FFF2-40B4-BE49-F238E27FC236}">
                    <a16:creationId xmlns:a16="http://schemas.microsoft.com/office/drawing/2014/main" id="{BDAFF740-A882-41B4-916C-B9538AF47F71}"/>
                  </a:ext>
                </a:extLst>
              </p:cNvPr>
              <p:cNvSpPr txBox="1">
                <a:spLocks noRot="1" noChangeAspect="1" noMove="1" noResize="1" noEditPoints="1" noAdjustHandles="1" noChangeArrowheads="1" noChangeShapeType="1" noTextEdit="1"/>
              </p:cNvSpPr>
              <p:nvPr/>
            </p:nvSpPr>
            <p:spPr>
              <a:xfrm>
                <a:off x="942681" y="2794202"/>
                <a:ext cx="6094428" cy="369332"/>
              </a:xfrm>
              <a:prstGeom prst="rect">
                <a:avLst/>
              </a:prstGeom>
              <a:blipFill>
                <a:blip r:embed="rId4"/>
                <a:stretch>
                  <a:fillRect l="-901" t="-8197"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F1F8924-6555-18A7-A58B-B69BAF0CF3F6}"/>
              </a:ext>
            </a:extLst>
          </p:cNvPr>
          <p:cNvPicPr>
            <a:picLocks noChangeAspect="1"/>
          </p:cNvPicPr>
          <p:nvPr/>
        </p:nvPicPr>
        <p:blipFill>
          <a:blip r:embed="rId5"/>
          <a:stretch>
            <a:fillRect/>
          </a:stretch>
        </p:blipFill>
        <p:spPr>
          <a:xfrm>
            <a:off x="3611874" y="2090479"/>
            <a:ext cx="7249537" cy="390580"/>
          </a:xfrm>
          <a:prstGeom prst="rect">
            <a:avLst/>
          </a:prstGeom>
        </p:spPr>
      </p:pic>
    </p:spTree>
    <p:extLst>
      <p:ext uri="{BB962C8B-B14F-4D97-AF65-F5344CB8AC3E}">
        <p14:creationId xmlns:p14="http://schemas.microsoft.com/office/powerpoint/2010/main" val="2249106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659117" y="708171"/>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659117" y="708171"/>
                <a:ext cx="8512404" cy="897938"/>
              </a:xfrm>
              <a:prstGeom prst="rect">
                <a:avLst/>
              </a:prstGeom>
              <a:blipFill>
                <a:blip r:embed="rId2"/>
                <a:stretch>
                  <a:fillRect l="-3221" b="-8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D1613-097E-E04C-9371-9AE98518F8F2}"/>
                  </a:ext>
                </a:extLst>
              </p:cNvPr>
              <p:cNvSpPr txBox="1"/>
              <p:nvPr/>
            </p:nvSpPr>
            <p:spPr>
              <a:xfrm>
                <a:off x="1055802" y="2342560"/>
                <a:ext cx="8659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𝑙𝑜𝑤</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0</m:t>
                      </m:r>
                    </m:oMath>
                  </m:oMathPara>
                </a14:m>
                <a:endParaRPr lang="en-US" dirty="0">
                  <a:solidFill>
                    <a:srgbClr val="FFFF00"/>
                  </a:solidFill>
                </a:endParaRPr>
              </a:p>
            </p:txBody>
          </p:sp>
        </mc:Choice>
        <mc:Fallback>
          <p:sp>
            <p:nvSpPr>
              <p:cNvPr id="3" name="TextBox 2">
                <a:extLst>
                  <a:ext uri="{FF2B5EF4-FFF2-40B4-BE49-F238E27FC236}">
                    <a16:creationId xmlns:a16="http://schemas.microsoft.com/office/drawing/2014/main" id="{86CD1613-097E-E04C-9371-9AE98518F8F2}"/>
                  </a:ext>
                </a:extLst>
              </p:cNvPr>
              <p:cNvSpPr txBox="1">
                <a:spLocks noRot="1" noChangeAspect="1" noMove="1" noResize="1" noEditPoints="1" noAdjustHandles="1" noChangeArrowheads="1" noChangeShapeType="1" noTextEdit="1"/>
              </p:cNvSpPr>
              <p:nvPr/>
            </p:nvSpPr>
            <p:spPr>
              <a:xfrm>
                <a:off x="1055802" y="2342560"/>
                <a:ext cx="865943" cy="276999"/>
              </a:xfrm>
              <a:prstGeom prst="rect">
                <a:avLst/>
              </a:prstGeom>
              <a:blipFill>
                <a:blip r:embed="rId3"/>
                <a:stretch>
                  <a:fillRect l="-5634" r="-563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AFF740-A882-41B4-916C-B9538AF47F71}"/>
                  </a:ext>
                </a:extLst>
              </p:cNvPr>
              <p:cNvSpPr txBox="1"/>
              <p:nvPr/>
            </p:nvSpPr>
            <p:spPr>
              <a:xfrm>
                <a:off x="942681" y="2794202"/>
                <a:ext cx="6094428" cy="369332"/>
              </a:xfrm>
              <a:prstGeom prst="rect">
                <a:avLst/>
              </a:prstGeom>
              <a:noFill/>
            </p:spPr>
            <p:txBody>
              <a:bodyPr wrap="square">
                <a:spAutoFit/>
              </a:bodyPr>
              <a:lstStyle/>
              <a:p>
                <a:pPr marL="0" algn="l" rtl="0" eaLnBrk="1" latinLnBrk="0" hangingPunct="1">
                  <a:spcBef>
                    <a:spcPts val="0"/>
                  </a:spcBef>
                  <a:spcAft>
                    <a:spcPts val="0"/>
                  </a:spcAft>
                </a:pPr>
                <a:r>
                  <a:rPr lang="en-US" sz="1800" b="0" kern="1200" dirty="0">
                    <a:solidFill>
                      <a:srgbClr val="FFFF00"/>
                    </a:solidFill>
                    <a:effectLst/>
                    <a:latin typeface="Century Gothic" panose="020B0502020202020204" pitchFamily="34" charset="0"/>
                    <a:ea typeface="+mn-ea"/>
                    <a:cs typeface="+mn-cs"/>
                  </a:rPr>
                  <a:t>high</a:t>
                </a:r>
                <a14:m>
                  <m:oMath xmlns:m="http://schemas.openxmlformats.org/officeDocument/2006/math">
                    <m:r>
                      <a:rPr lang="en-US" sz="1800" b="0" i="0" kern="1200">
                        <a:solidFill>
                          <a:srgbClr val="FFFF00"/>
                        </a:solidFill>
                        <a:effectLst/>
                        <a:latin typeface="Cambria Math" panose="02040503050406030204" pitchFamily="18" charset="0"/>
                        <a:ea typeface="+mn-ea"/>
                        <a:cs typeface="+mn-cs"/>
                      </a:rPr>
                      <m:t> </m:t>
                    </m:r>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𝑙𝑒𝑛</m:t>
                    </m:r>
                    <m:d>
                      <m:dPr>
                        <m:ctrlPr>
                          <a:rPr lang="en-US" sz="1800" b="0" i="1" kern="1200">
                            <a:solidFill>
                              <a:srgbClr val="FFFF00"/>
                            </a:solidFill>
                            <a:effectLst/>
                            <a:latin typeface="Cambria Math" panose="02040503050406030204" pitchFamily="18" charset="0"/>
                            <a:ea typeface="+mn-ea"/>
                            <a:cs typeface="+mn-cs"/>
                          </a:rPr>
                        </m:ctrlPr>
                      </m:dPr>
                      <m:e>
                        <m:r>
                          <a:rPr lang="en-US" sz="1800" b="0" i="1" kern="1200">
                            <a:solidFill>
                              <a:srgbClr val="FFFF00"/>
                            </a:solidFill>
                            <a:effectLst/>
                            <a:latin typeface="Cambria Math" panose="02040503050406030204" pitchFamily="18" charset="0"/>
                            <a:ea typeface="+mn-ea"/>
                            <a:cs typeface="+mn-cs"/>
                          </a:rPr>
                          <m:t>𝑎𝑟𝑟</m:t>
                        </m:r>
                      </m:e>
                    </m:d>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1</m:t>
                    </m:r>
                  </m:oMath>
                </a14:m>
                <a:endParaRPr lang="en-US" dirty="0">
                  <a:effectLst/>
                </a:endParaRPr>
              </a:p>
            </p:txBody>
          </p:sp>
        </mc:Choice>
        <mc:Fallback>
          <p:sp>
            <p:nvSpPr>
              <p:cNvPr id="4" name="TextBox 3">
                <a:extLst>
                  <a:ext uri="{FF2B5EF4-FFF2-40B4-BE49-F238E27FC236}">
                    <a16:creationId xmlns:a16="http://schemas.microsoft.com/office/drawing/2014/main" id="{BDAFF740-A882-41B4-916C-B9538AF47F71}"/>
                  </a:ext>
                </a:extLst>
              </p:cNvPr>
              <p:cNvSpPr txBox="1">
                <a:spLocks noRot="1" noChangeAspect="1" noMove="1" noResize="1" noEditPoints="1" noAdjustHandles="1" noChangeArrowheads="1" noChangeShapeType="1" noTextEdit="1"/>
              </p:cNvSpPr>
              <p:nvPr/>
            </p:nvSpPr>
            <p:spPr>
              <a:xfrm>
                <a:off x="942681" y="2794202"/>
                <a:ext cx="6094428" cy="369332"/>
              </a:xfrm>
              <a:prstGeom prst="rect">
                <a:avLst/>
              </a:prstGeom>
              <a:blipFill>
                <a:blip r:embed="rId4"/>
                <a:stretch>
                  <a:fillRect l="-901" t="-8197"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CCC6E6-B7C1-0C94-1643-E1839F8CA681}"/>
              </a:ext>
            </a:extLst>
          </p:cNvPr>
          <p:cNvPicPr>
            <a:picLocks noChangeAspect="1"/>
          </p:cNvPicPr>
          <p:nvPr/>
        </p:nvPicPr>
        <p:blipFill>
          <a:blip r:embed="rId5"/>
          <a:stretch>
            <a:fillRect/>
          </a:stretch>
        </p:blipFill>
        <p:spPr>
          <a:xfrm>
            <a:off x="3573969" y="1878577"/>
            <a:ext cx="7287642" cy="2200582"/>
          </a:xfrm>
          <a:prstGeom prst="rect">
            <a:avLst/>
          </a:prstGeom>
        </p:spPr>
      </p:pic>
    </p:spTree>
    <p:extLst>
      <p:ext uri="{BB962C8B-B14F-4D97-AF65-F5344CB8AC3E}">
        <p14:creationId xmlns:p14="http://schemas.microsoft.com/office/powerpoint/2010/main" val="1178273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659117" y="708171"/>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659117" y="708171"/>
                <a:ext cx="8512404" cy="897938"/>
              </a:xfrm>
              <a:prstGeom prst="rect">
                <a:avLst/>
              </a:prstGeom>
              <a:blipFill>
                <a:blip r:embed="rId2"/>
                <a:stretch>
                  <a:fillRect l="-3221" b="-8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D1613-097E-E04C-9371-9AE98518F8F2}"/>
                  </a:ext>
                </a:extLst>
              </p:cNvPr>
              <p:cNvSpPr txBox="1"/>
              <p:nvPr/>
            </p:nvSpPr>
            <p:spPr>
              <a:xfrm>
                <a:off x="1055802" y="2342560"/>
                <a:ext cx="8659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𝑙𝑜𝑤</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0</m:t>
                      </m:r>
                    </m:oMath>
                  </m:oMathPara>
                </a14:m>
                <a:endParaRPr lang="en-US" dirty="0">
                  <a:solidFill>
                    <a:srgbClr val="FFFF00"/>
                  </a:solidFill>
                </a:endParaRPr>
              </a:p>
            </p:txBody>
          </p:sp>
        </mc:Choice>
        <mc:Fallback>
          <p:sp>
            <p:nvSpPr>
              <p:cNvPr id="3" name="TextBox 2">
                <a:extLst>
                  <a:ext uri="{FF2B5EF4-FFF2-40B4-BE49-F238E27FC236}">
                    <a16:creationId xmlns:a16="http://schemas.microsoft.com/office/drawing/2014/main" id="{86CD1613-097E-E04C-9371-9AE98518F8F2}"/>
                  </a:ext>
                </a:extLst>
              </p:cNvPr>
              <p:cNvSpPr txBox="1">
                <a:spLocks noRot="1" noChangeAspect="1" noMove="1" noResize="1" noEditPoints="1" noAdjustHandles="1" noChangeArrowheads="1" noChangeShapeType="1" noTextEdit="1"/>
              </p:cNvSpPr>
              <p:nvPr/>
            </p:nvSpPr>
            <p:spPr>
              <a:xfrm>
                <a:off x="1055802" y="2342560"/>
                <a:ext cx="865943" cy="276999"/>
              </a:xfrm>
              <a:prstGeom prst="rect">
                <a:avLst/>
              </a:prstGeom>
              <a:blipFill>
                <a:blip r:embed="rId3"/>
                <a:stretch>
                  <a:fillRect l="-5634" r="-563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AFF740-A882-41B4-916C-B9538AF47F71}"/>
                  </a:ext>
                </a:extLst>
              </p:cNvPr>
              <p:cNvSpPr txBox="1"/>
              <p:nvPr/>
            </p:nvSpPr>
            <p:spPr>
              <a:xfrm>
                <a:off x="942681" y="2794202"/>
                <a:ext cx="6094428" cy="369332"/>
              </a:xfrm>
              <a:prstGeom prst="rect">
                <a:avLst/>
              </a:prstGeom>
              <a:noFill/>
            </p:spPr>
            <p:txBody>
              <a:bodyPr wrap="square">
                <a:spAutoFit/>
              </a:bodyPr>
              <a:lstStyle/>
              <a:p>
                <a:pPr marL="0" algn="l" rtl="0" eaLnBrk="1" latinLnBrk="0" hangingPunct="1">
                  <a:spcBef>
                    <a:spcPts val="0"/>
                  </a:spcBef>
                  <a:spcAft>
                    <a:spcPts val="0"/>
                  </a:spcAft>
                </a:pPr>
                <a:r>
                  <a:rPr lang="en-US" sz="1800" b="0" kern="1200" dirty="0">
                    <a:solidFill>
                      <a:srgbClr val="FFFF00"/>
                    </a:solidFill>
                    <a:effectLst/>
                    <a:latin typeface="Century Gothic" panose="020B0502020202020204" pitchFamily="34" charset="0"/>
                    <a:ea typeface="+mn-ea"/>
                    <a:cs typeface="+mn-cs"/>
                  </a:rPr>
                  <a:t>high</a:t>
                </a:r>
                <a14:m>
                  <m:oMath xmlns:m="http://schemas.openxmlformats.org/officeDocument/2006/math">
                    <m:r>
                      <a:rPr lang="en-US" sz="1800" b="0" i="0" kern="1200">
                        <a:solidFill>
                          <a:srgbClr val="FFFF00"/>
                        </a:solidFill>
                        <a:effectLst/>
                        <a:latin typeface="Cambria Math" panose="02040503050406030204" pitchFamily="18" charset="0"/>
                        <a:ea typeface="+mn-ea"/>
                        <a:cs typeface="+mn-cs"/>
                      </a:rPr>
                      <m:t> </m:t>
                    </m:r>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𝑙𝑒𝑛</m:t>
                    </m:r>
                    <m:d>
                      <m:dPr>
                        <m:ctrlPr>
                          <a:rPr lang="en-US" sz="1800" b="0" i="1" kern="1200">
                            <a:solidFill>
                              <a:srgbClr val="FFFF00"/>
                            </a:solidFill>
                            <a:effectLst/>
                            <a:latin typeface="Cambria Math" panose="02040503050406030204" pitchFamily="18" charset="0"/>
                            <a:ea typeface="+mn-ea"/>
                            <a:cs typeface="+mn-cs"/>
                          </a:rPr>
                        </m:ctrlPr>
                      </m:dPr>
                      <m:e>
                        <m:r>
                          <a:rPr lang="en-US" sz="1800" b="0" i="1" kern="1200">
                            <a:solidFill>
                              <a:srgbClr val="FFFF00"/>
                            </a:solidFill>
                            <a:effectLst/>
                            <a:latin typeface="Cambria Math" panose="02040503050406030204" pitchFamily="18" charset="0"/>
                            <a:ea typeface="+mn-ea"/>
                            <a:cs typeface="+mn-cs"/>
                          </a:rPr>
                          <m:t>𝑎𝑟𝑟</m:t>
                        </m:r>
                      </m:e>
                    </m:d>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1</m:t>
                    </m:r>
                  </m:oMath>
                </a14:m>
                <a:endParaRPr lang="en-US" dirty="0">
                  <a:effectLst/>
                </a:endParaRPr>
              </a:p>
            </p:txBody>
          </p:sp>
        </mc:Choice>
        <mc:Fallback>
          <p:sp>
            <p:nvSpPr>
              <p:cNvPr id="4" name="TextBox 3">
                <a:extLst>
                  <a:ext uri="{FF2B5EF4-FFF2-40B4-BE49-F238E27FC236}">
                    <a16:creationId xmlns:a16="http://schemas.microsoft.com/office/drawing/2014/main" id="{BDAFF740-A882-41B4-916C-B9538AF47F71}"/>
                  </a:ext>
                </a:extLst>
              </p:cNvPr>
              <p:cNvSpPr txBox="1">
                <a:spLocks noRot="1" noChangeAspect="1" noMove="1" noResize="1" noEditPoints="1" noAdjustHandles="1" noChangeArrowheads="1" noChangeShapeType="1" noTextEdit="1"/>
              </p:cNvSpPr>
              <p:nvPr/>
            </p:nvSpPr>
            <p:spPr>
              <a:xfrm>
                <a:off x="942681" y="2794202"/>
                <a:ext cx="6094428" cy="369332"/>
              </a:xfrm>
              <a:prstGeom prst="rect">
                <a:avLst/>
              </a:prstGeom>
              <a:blipFill>
                <a:blip r:embed="rId4"/>
                <a:stretch>
                  <a:fillRect l="-901" t="-8197"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E744872-24A8-A2C7-6E48-D4C95955C113}"/>
              </a:ext>
            </a:extLst>
          </p:cNvPr>
          <p:cNvPicPr>
            <a:picLocks noChangeAspect="1"/>
          </p:cNvPicPr>
          <p:nvPr/>
        </p:nvPicPr>
        <p:blipFill>
          <a:blip r:embed="rId5"/>
          <a:stretch>
            <a:fillRect/>
          </a:stretch>
        </p:blipFill>
        <p:spPr>
          <a:xfrm>
            <a:off x="3428785" y="1980586"/>
            <a:ext cx="8011643" cy="3877216"/>
          </a:xfrm>
          <a:prstGeom prst="rect">
            <a:avLst/>
          </a:prstGeom>
        </p:spPr>
      </p:pic>
    </p:spTree>
    <p:extLst>
      <p:ext uri="{BB962C8B-B14F-4D97-AF65-F5344CB8AC3E}">
        <p14:creationId xmlns:p14="http://schemas.microsoft.com/office/powerpoint/2010/main" val="2695633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extLst>
              <p:ext uri="{D42A27DB-BD31-4B8C-83A1-F6EECF244321}">
                <p14:modId xmlns:p14="http://schemas.microsoft.com/office/powerpoint/2010/main" val="1469760066"/>
              </p:ext>
            </p:extLst>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t>23</a:t>
                      </a:r>
                    </a:p>
                  </a:txBody>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t>35</a:t>
                      </a:r>
                    </a:p>
                  </a:txBody>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1323410" y="2970114"/>
            <a:ext cx="569245" cy="338554"/>
          </a:xfrm>
          <a:prstGeom prst="rect">
            <a:avLst/>
          </a:prstGeom>
          <a:noFill/>
        </p:spPr>
        <p:txBody>
          <a:bodyPr wrap="square" rtlCol="0">
            <a:spAutoFit/>
          </a:bodyPr>
          <a:lstStyle/>
          <a:p>
            <a:r>
              <a:rPr lang="en-US" sz="1600" dirty="0">
                <a:solidFill>
                  <a:schemeClr val="bg1"/>
                </a:solidFill>
              </a:rPr>
              <a:t>L=0</a:t>
            </a:r>
          </a:p>
        </p:txBody>
      </p:sp>
      <p:sp>
        <p:nvSpPr>
          <p:cNvPr id="29" name="TextBox 28">
            <a:extLst>
              <a:ext uri="{FF2B5EF4-FFF2-40B4-BE49-F238E27FC236}">
                <a16:creationId xmlns:a16="http://schemas.microsoft.com/office/drawing/2014/main" id="{394D7E77-046B-2702-222D-9F1ABEED2835}"/>
              </a:ext>
            </a:extLst>
          </p:cNvPr>
          <p:cNvSpPr txBox="1"/>
          <p:nvPr/>
        </p:nvSpPr>
        <p:spPr>
          <a:xfrm>
            <a:off x="10233078" y="2970114"/>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1608033" y="2716198"/>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10541845" y="2713434"/>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6094428" cy="541174"/>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𝐿</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𝑡𝑎𝑟𝑔𝑒𝑡</m:t>
                            </m:r>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𝑎𝑟𝑟</m:t>
                            </m:r>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𝐿</m:t>
                            </m:r>
                            <m:r>
                              <a:rPr lang="en-US" sz="1800" b="0" i="1" smtClean="0">
                                <a:solidFill>
                                  <a:srgbClr val="FFFF00"/>
                                </a:solidFill>
                                <a:latin typeface="Cambria Math" panose="02040503050406030204" pitchFamily="18" charset="0"/>
                              </a:rPr>
                              <m:t>]</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𝐻</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𝐿</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𝑎𝑟𝑟</m:t>
                        </m:r>
                        <m:d>
                          <m:dPr>
                            <m:begChr m:val="["/>
                            <m:endChr m:val="]"/>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𝐻</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𝑎𝑟𝑟</m:t>
                        </m:r>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𝐿</m:t>
                        </m:r>
                        <m:r>
                          <a:rPr lang="en-US" sz="1800" b="0" i="1" smtClean="0">
                            <a:solidFill>
                              <a:srgbClr val="FFFF00"/>
                            </a:solidFill>
                            <a:latin typeface="Cambria Math" panose="02040503050406030204" pitchFamily="18" charset="0"/>
                          </a:rPr>
                          <m:t>])</m:t>
                        </m:r>
                      </m:den>
                    </m:f>
                  </m:oMath>
                </a14:m>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6094428" cy="541174"/>
              </a:xfrm>
              <a:prstGeom prst="rect">
                <a:avLst/>
              </a:prstGeom>
              <a:blipFill>
                <a:blip r:embed="rId4"/>
                <a:stretch>
                  <a:fillRect l="-800" b="-5618"/>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272E2DE6-39A5-59FB-3BED-B8A41770E8D7}"/>
              </a:ext>
            </a:extLst>
          </p:cNvPr>
          <p:cNvSpPr txBox="1"/>
          <p:nvPr/>
        </p:nvSpPr>
        <p:spPr>
          <a:xfrm>
            <a:off x="4176283" y="465614"/>
            <a:ext cx="3352200" cy="584775"/>
          </a:xfrm>
          <a:prstGeom prst="rect">
            <a:avLst/>
          </a:prstGeom>
          <a:noFill/>
        </p:spPr>
        <p:txBody>
          <a:bodyPr wrap="none" rtlCol="0">
            <a:spAutoFit/>
          </a:bodyPr>
          <a:lstStyle/>
          <a:p>
            <a:r>
              <a:rPr lang="en-US" sz="3200" dirty="0">
                <a:solidFill>
                  <a:srgbClr val="FFFF00"/>
                </a:solidFill>
              </a:rPr>
              <a:t>Implementation</a:t>
            </a:r>
          </a:p>
        </p:txBody>
      </p:sp>
    </p:spTree>
    <p:extLst>
      <p:ext uri="{BB962C8B-B14F-4D97-AF65-F5344CB8AC3E}">
        <p14:creationId xmlns:p14="http://schemas.microsoft.com/office/powerpoint/2010/main" val="618252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t>23</a:t>
                      </a:r>
                    </a:p>
                  </a:txBody>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t>35</a:t>
                      </a:r>
                    </a:p>
                  </a:txBody>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1323410" y="2970114"/>
            <a:ext cx="569245" cy="338554"/>
          </a:xfrm>
          <a:prstGeom prst="rect">
            <a:avLst/>
          </a:prstGeom>
          <a:noFill/>
        </p:spPr>
        <p:txBody>
          <a:bodyPr wrap="square" rtlCol="0">
            <a:spAutoFit/>
          </a:bodyPr>
          <a:lstStyle/>
          <a:p>
            <a:r>
              <a:rPr lang="en-US" sz="1600" dirty="0">
                <a:solidFill>
                  <a:schemeClr val="bg1"/>
                </a:solidFill>
              </a:rPr>
              <a:t>L=0</a:t>
            </a:r>
          </a:p>
        </p:txBody>
      </p:sp>
      <p:sp>
        <p:nvSpPr>
          <p:cNvPr id="29" name="TextBox 28">
            <a:extLst>
              <a:ext uri="{FF2B5EF4-FFF2-40B4-BE49-F238E27FC236}">
                <a16:creationId xmlns:a16="http://schemas.microsoft.com/office/drawing/2014/main" id="{394D7E77-046B-2702-222D-9F1ABEED2835}"/>
              </a:ext>
            </a:extLst>
          </p:cNvPr>
          <p:cNvSpPr txBox="1"/>
          <p:nvPr/>
        </p:nvSpPr>
        <p:spPr>
          <a:xfrm>
            <a:off x="10233078" y="2970114"/>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1608033" y="2716198"/>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10541845" y="2713434"/>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6094428" cy="1095172"/>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𝐿</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𝑡𝑎𝑟𝑔𝑒𝑡</m:t>
                            </m:r>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𝑎𝑟𝑟</m:t>
                            </m:r>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𝐿</m:t>
                            </m:r>
                            <m:r>
                              <a:rPr lang="en-US" sz="1800" b="0" i="1" smtClean="0">
                                <a:solidFill>
                                  <a:srgbClr val="FFFF00"/>
                                </a:solidFill>
                                <a:latin typeface="Cambria Math" panose="02040503050406030204" pitchFamily="18" charset="0"/>
                              </a:rPr>
                              <m:t>]</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𝐻</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𝐿</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𝑎𝑟𝑟</m:t>
                        </m:r>
                        <m:d>
                          <m:dPr>
                            <m:begChr m:val="["/>
                            <m:endChr m:val="]"/>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𝐻</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𝑎𝑟𝑟</m:t>
                        </m:r>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𝐿</m:t>
                        </m:r>
                        <m:r>
                          <a:rPr lang="en-US" sz="1800" b="0" i="1" smtClean="0">
                            <a:solidFill>
                              <a:srgbClr val="FFFF00"/>
                            </a:solidFill>
                            <a:latin typeface="Cambria Math" panose="02040503050406030204" pitchFamily="18" charset="0"/>
                          </a:rPr>
                          <m:t>])</m:t>
                        </m:r>
                      </m:den>
                    </m:f>
                  </m:oMath>
                </a14:m>
                <a:endParaRPr lang="en-US" sz="1800" dirty="0">
                  <a:solidFill>
                    <a:srgbClr val="FFFF00"/>
                  </a:solidFill>
                </a:endParaRPr>
              </a:p>
              <a:p>
                <a:endParaRPr lang="en-US" dirty="0">
                  <a:solidFill>
                    <a:srgbClr val="FFFF00"/>
                  </a:solidFill>
                </a:endParaRPr>
              </a:p>
              <a:p>
                <a:r>
                  <a:rPr lang="en-US" sz="1800" dirty="0">
                    <a:solidFill>
                      <a:schemeClr val="bg1"/>
                    </a:solidFill>
                  </a:rPr>
                  <a:t>Iteration = </a:t>
                </a:r>
                <a:r>
                  <a:rPr lang="en-US" sz="1800" dirty="0">
                    <a:solidFill>
                      <a:srgbClr val="FFFF00"/>
                    </a:solidFill>
                  </a:rPr>
                  <a:t>0</a:t>
                </a: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6094428" cy="1095172"/>
              </a:xfrm>
              <a:prstGeom prst="rect">
                <a:avLst/>
              </a:prstGeom>
              <a:blipFill>
                <a:blip r:embed="rId4"/>
                <a:stretch>
                  <a:fillRect l="-800" b="-7778"/>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spTree>
    <p:extLst>
      <p:ext uri="{BB962C8B-B14F-4D97-AF65-F5344CB8AC3E}">
        <p14:creationId xmlns:p14="http://schemas.microsoft.com/office/powerpoint/2010/main" val="339735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t>23</a:t>
                      </a:r>
                    </a:p>
                  </a:txBody>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t>35</a:t>
                      </a:r>
                    </a:p>
                  </a:txBody>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1323410" y="2970114"/>
            <a:ext cx="569245" cy="338554"/>
          </a:xfrm>
          <a:prstGeom prst="rect">
            <a:avLst/>
          </a:prstGeom>
          <a:noFill/>
        </p:spPr>
        <p:txBody>
          <a:bodyPr wrap="square" rtlCol="0">
            <a:spAutoFit/>
          </a:bodyPr>
          <a:lstStyle/>
          <a:p>
            <a:r>
              <a:rPr lang="en-US" sz="1600" dirty="0">
                <a:solidFill>
                  <a:schemeClr val="bg1"/>
                </a:solidFill>
              </a:rPr>
              <a:t>L=0</a:t>
            </a:r>
          </a:p>
        </p:txBody>
      </p:sp>
      <p:sp>
        <p:nvSpPr>
          <p:cNvPr id="29" name="TextBox 28">
            <a:extLst>
              <a:ext uri="{FF2B5EF4-FFF2-40B4-BE49-F238E27FC236}">
                <a16:creationId xmlns:a16="http://schemas.microsoft.com/office/drawing/2014/main" id="{394D7E77-046B-2702-222D-9F1ABEED2835}"/>
              </a:ext>
            </a:extLst>
          </p:cNvPr>
          <p:cNvSpPr txBox="1"/>
          <p:nvPr/>
        </p:nvSpPr>
        <p:spPr>
          <a:xfrm>
            <a:off x="10233078" y="2970114"/>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1608033" y="2716198"/>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10541845" y="2713434"/>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6094428"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0</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19</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0</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52</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m:t>
                        </m:r>
                        <m:r>
                          <a:rPr lang="en-US" sz="1800" b="0" i="1" smtClean="0">
                            <a:solidFill>
                              <a:srgbClr val="FFFF00"/>
                            </a:solidFill>
                            <a:latin typeface="Cambria Math" panose="02040503050406030204" pitchFamily="18" charset="0"/>
                          </a:rPr>
                          <m:t>)</m:t>
                        </m:r>
                      </m:den>
                    </m:f>
                  </m:oMath>
                </a14:m>
                <a:endParaRPr lang="en-US" sz="1800" dirty="0">
                  <a:solidFill>
                    <a:srgbClr val="FFFF00"/>
                  </a:solidFill>
                </a:endParaRPr>
              </a:p>
              <a:p>
                <a:endParaRPr lang="en-US" dirty="0">
                  <a:solidFill>
                    <a:srgbClr val="FFFF00"/>
                  </a:solidFill>
                </a:endParaRPr>
              </a:p>
              <a:p>
                <a:r>
                  <a:rPr lang="en-US" sz="1800" dirty="0">
                    <a:solidFill>
                      <a:schemeClr val="bg1"/>
                    </a:solidFill>
                  </a:rPr>
                  <a:t>Iteration = </a:t>
                </a:r>
                <a:r>
                  <a:rPr lang="en-US" sz="1800" dirty="0">
                    <a:solidFill>
                      <a:srgbClr val="FFFF00"/>
                    </a:solidFill>
                  </a:rPr>
                  <a:t>0</a:t>
                </a: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6094428" cy="1371658"/>
              </a:xfrm>
              <a:prstGeom prst="rect">
                <a:avLst/>
              </a:prstGeom>
              <a:blipFill>
                <a:blip r:embed="rId4"/>
                <a:stretch>
                  <a:fillRect l="-8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spTree>
    <p:extLst>
      <p:ext uri="{BB962C8B-B14F-4D97-AF65-F5344CB8AC3E}">
        <p14:creationId xmlns:p14="http://schemas.microsoft.com/office/powerpoint/2010/main" val="2554742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extLst>
              <p:ext uri="{D42A27DB-BD31-4B8C-83A1-F6EECF244321}">
                <p14:modId xmlns:p14="http://schemas.microsoft.com/office/powerpoint/2010/main" val="3320726767"/>
              </p:ext>
            </p:extLst>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solidFill>
                            <a:schemeClr val="tx1"/>
                          </a:solidFill>
                        </a:rPr>
                        <a:t>23</a:t>
                      </a:r>
                    </a:p>
                  </a:txBody>
                  <a:tcPr>
                    <a:solidFill>
                      <a:srgbClr val="FFFF00"/>
                    </a:solidFill>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t>35</a:t>
                      </a:r>
                    </a:p>
                  </a:txBody>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1323410" y="2970114"/>
            <a:ext cx="569245" cy="338554"/>
          </a:xfrm>
          <a:prstGeom prst="rect">
            <a:avLst/>
          </a:prstGeom>
          <a:noFill/>
        </p:spPr>
        <p:txBody>
          <a:bodyPr wrap="square" rtlCol="0">
            <a:spAutoFit/>
          </a:bodyPr>
          <a:lstStyle/>
          <a:p>
            <a:r>
              <a:rPr lang="en-US" sz="1600" dirty="0">
                <a:solidFill>
                  <a:schemeClr val="bg1"/>
                </a:solidFill>
              </a:rPr>
              <a:t>L=0</a:t>
            </a:r>
          </a:p>
        </p:txBody>
      </p:sp>
      <p:sp>
        <p:nvSpPr>
          <p:cNvPr id="29" name="TextBox 28">
            <a:extLst>
              <a:ext uri="{FF2B5EF4-FFF2-40B4-BE49-F238E27FC236}">
                <a16:creationId xmlns:a16="http://schemas.microsoft.com/office/drawing/2014/main" id="{394D7E77-046B-2702-222D-9F1ABEED2835}"/>
              </a:ext>
            </a:extLst>
          </p:cNvPr>
          <p:cNvSpPr txBox="1"/>
          <p:nvPr/>
        </p:nvSpPr>
        <p:spPr>
          <a:xfrm>
            <a:off x="10233078" y="2970114"/>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1608033" y="2716198"/>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10541845" y="2713434"/>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3598157"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0</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19</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0</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52</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m:t>
                        </m:r>
                        <m:r>
                          <a:rPr lang="en-US" sz="1800" b="0" i="1" smtClean="0">
                            <a:solidFill>
                              <a:srgbClr val="FFFF00"/>
                            </a:solidFill>
                            <a:latin typeface="Cambria Math" panose="02040503050406030204" pitchFamily="18" charset="0"/>
                          </a:rPr>
                          <m:t>)</m:t>
                        </m:r>
                      </m:den>
                    </m:f>
                  </m:oMath>
                </a14:m>
                <a:r>
                  <a:rPr lang="en-US" sz="1800" dirty="0">
                    <a:solidFill>
                      <a:srgbClr val="FFFF00"/>
                    </a:solidFill>
                  </a:rPr>
                  <a:t> = 11</a:t>
                </a:r>
              </a:p>
              <a:p>
                <a:endParaRPr lang="en-US" dirty="0">
                  <a:solidFill>
                    <a:srgbClr val="FFFF00"/>
                  </a:solidFill>
                </a:endParaRPr>
              </a:p>
              <a:p>
                <a:r>
                  <a:rPr lang="en-US" sz="1800" dirty="0">
                    <a:solidFill>
                      <a:schemeClr val="bg1"/>
                    </a:solidFill>
                  </a:rPr>
                  <a:t>Iteration = </a:t>
                </a:r>
                <a:r>
                  <a:rPr lang="en-US" sz="1800" dirty="0">
                    <a:solidFill>
                      <a:srgbClr val="FFFF00"/>
                    </a:solidFill>
                  </a:rPr>
                  <a:t>0</a:t>
                </a: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3598157" cy="1371658"/>
              </a:xfrm>
              <a:prstGeom prst="rect">
                <a:avLst/>
              </a:prstGeom>
              <a:blipFill>
                <a:blip r:embed="rId4"/>
                <a:stretch>
                  <a:fillRect l="-135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cxnSp>
        <p:nvCxnSpPr>
          <p:cNvPr id="5" name="Straight Arrow Connector 4">
            <a:extLst>
              <a:ext uri="{FF2B5EF4-FFF2-40B4-BE49-F238E27FC236}">
                <a16:creationId xmlns:a16="http://schemas.microsoft.com/office/drawing/2014/main" id="{1DA012C1-66D0-8729-65CF-4327A0C94841}"/>
              </a:ext>
            </a:extLst>
          </p:cNvPr>
          <p:cNvCxnSpPr>
            <a:cxnSpLocks/>
            <a:endCxn id="19" idx="0"/>
          </p:cNvCxnSpPr>
          <p:nvPr/>
        </p:nvCxnSpPr>
        <p:spPr>
          <a:xfrm>
            <a:off x="6802290" y="1480008"/>
            <a:ext cx="0" cy="2669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5B486708-2A14-88A4-C797-673757E5978C}"/>
              </a:ext>
            </a:extLst>
          </p:cNvPr>
          <p:cNvSpPr txBox="1"/>
          <p:nvPr/>
        </p:nvSpPr>
        <p:spPr>
          <a:xfrm>
            <a:off x="6515738" y="1141454"/>
            <a:ext cx="538930" cy="338554"/>
          </a:xfrm>
          <a:prstGeom prst="rect">
            <a:avLst/>
          </a:prstGeom>
          <a:noFill/>
        </p:spPr>
        <p:txBody>
          <a:bodyPr wrap="none" rtlCol="0">
            <a:spAutoFit/>
          </a:bodyPr>
          <a:lstStyle/>
          <a:p>
            <a:r>
              <a:rPr lang="en-US" sz="1600" dirty="0">
                <a:solidFill>
                  <a:schemeClr val="bg1"/>
                </a:solidFill>
              </a:rPr>
              <a:t>pos</a:t>
            </a:r>
            <a:endParaRPr lang="en-US" dirty="0">
              <a:solidFill>
                <a:schemeClr val="bg1"/>
              </a:solidFill>
            </a:endParaRPr>
          </a:p>
        </p:txBody>
      </p:sp>
    </p:spTree>
    <p:extLst>
      <p:ext uri="{BB962C8B-B14F-4D97-AF65-F5344CB8AC3E}">
        <p14:creationId xmlns:p14="http://schemas.microsoft.com/office/powerpoint/2010/main" val="1340675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solidFill>
                            <a:schemeClr val="tx1"/>
                          </a:solidFill>
                        </a:rPr>
                        <a:t>23</a:t>
                      </a:r>
                    </a:p>
                  </a:txBody>
                  <a:tcPr>
                    <a:solidFill>
                      <a:srgbClr val="FFFF00"/>
                    </a:solidFill>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t>35</a:t>
                      </a:r>
                    </a:p>
                  </a:txBody>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7002704" y="3000892"/>
            <a:ext cx="701777" cy="338554"/>
          </a:xfrm>
          <a:prstGeom prst="rect">
            <a:avLst/>
          </a:prstGeom>
          <a:noFill/>
        </p:spPr>
        <p:txBody>
          <a:bodyPr wrap="square" rtlCol="0">
            <a:spAutoFit/>
          </a:bodyPr>
          <a:lstStyle/>
          <a:p>
            <a:r>
              <a:rPr lang="en-US" sz="1600" dirty="0">
                <a:solidFill>
                  <a:schemeClr val="bg1"/>
                </a:solidFill>
              </a:rPr>
              <a:t>L=0</a:t>
            </a:r>
          </a:p>
        </p:txBody>
      </p:sp>
      <p:sp>
        <p:nvSpPr>
          <p:cNvPr id="29" name="TextBox 28">
            <a:extLst>
              <a:ext uri="{FF2B5EF4-FFF2-40B4-BE49-F238E27FC236}">
                <a16:creationId xmlns:a16="http://schemas.microsoft.com/office/drawing/2014/main" id="{394D7E77-046B-2702-222D-9F1ABEED2835}"/>
              </a:ext>
            </a:extLst>
          </p:cNvPr>
          <p:cNvSpPr txBox="1"/>
          <p:nvPr/>
        </p:nvSpPr>
        <p:spPr>
          <a:xfrm>
            <a:off x="10233078" y="2970114"/>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7287327"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10541845" y="2713434"/>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3598157"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0</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19</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0</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52</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m:t>
                        </m:r>
                        <m:r>
                          <a:rPr lang="en-US" sz="1800" b="0" i="1" smtClean="0">
                            <a:solidFill>
                              <a:srgbClr val="FFFF00"/>
                            </a:solidFill>
                            <a:latin typeface="Cambria Math" panose="02040503050406030204" pitchFamily="18" charset="0"/>
                          </a:rPr>
                          <m:t>)</m:t>
                        </m:r>
                      </m:den>
                    </m:f>
                  </m:oMath>
                </a14:m>
                <a:r>
                  <a:rPr lang="en-US" sz="1800" dirty="0">
                    <a:solidFill>
                      <a:srgbClr val="FFFF00"/>
                    </a:solidFill>
                  </a:rPr>
                  <a:t> = 11</a:t>
                </a:r>
              </a:p>
              <a:p>
                <a:endParaRPr lang="en-US" dirty="0">
                  <a:solidFill>
                    <a:srgbClr val="FFFF00"/>
                  </a:solidFill>
                </a:endParaRPr>
              </a:p>
              <a:p>
                <a:r>
                  <a:rPr lang="en-US" sz="1800" dirty="0">
                    <a:solidFill>
                      <a:schemeClr val="bg1"/>
                    </a:solidFill>
                  </a:rPr>
                  <a:t>Iteration = </a:t>
                </a:r>
                <a:r>
                  <a:rPr lang="en-US" sz="1800" dirty="0">
                    <a:solidFill>
                      <a:srgbClr val="FFFF00"/>
                    </a:solidFill>
                  </a:rPr>
                  <a:t>0</a:t>
                </a: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3598157" cy="1371658"/>
              </a:xfrm>
              <a:prstGeom prst="rect">
                <a:avLst/>
              </a:prstGeom>
              <a:blipFill>
                <a:blip r:embed="rId4"/>
                <a:stretch>
                  <a:fillRect l="-135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cxnSp>
        <p:nvCxnSpPr>
          <p:cNvPr id="5" name="Straight Arrow Connector 4">
            <a:extLst>
              <a:ext uri="{FF2B5EF4-FFF2-40B4-BE49-F238E27FC236}">
                <a16:creationId xmlns:a16="http://schemas.microsoft.com/office/drawing/2014/main" id="{1DA012C1-66D0-8729-65CF-4327A0C94841}"/>
              </a:ext>
            </a:extLst>
          </p:cNvPr>
          <p:cNvCxnSpPr>
            <a:cxnSpLocks/>
            <a:endCxn id="19" idx="0"/>
          </p:cNvCxnSpPr>
          <p:nvPr/>
        </p:nvCxnSpPr>
        <p:spPr>
          <a:xfrm>
            <a:off x="6802290" y="1480008"/>
            <a:ext cx="0" cy="2669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5B486708-2A14-88A4-C797-673757E5978C}"/>
              </a:ext>
            </a:extLst>
          </p:cNvPr>
          <p:cNvSpPr txBox="1"/>
          <p:nvPr/>
        </p:nvSpPr>
        <p:spPr>
          <a:xfrm>
            <a:off x="6515738" y="1141454"/>
            <a:ext cx="538930" cy="338554"/>
          </a:xfrm>
          <a:prstGeom prst="rect">
            <a:avLst/>
          </a:prstGeom>
          <a:noFill/>
        </p:spPr>
        <p:txBody>
          <a:bodyPr wrap="none" rtlCol="0">
            <a:spAutoFit/>
          </a:bodyPr>
          <a:lstStyle/>
          <a:p>
            <a:r>
              <a:rPr lang="en-US" sz="1600" dirty="0">
                <a:solidFill>
                  <a:schemeClr val="bg1"/>
                </a:solidFill>
              </a:rPr>
              <a:t>pos</a:t>
            </a:r>
            <a:endParaRPr lang="en-US" dirty="0">
              <a:solidFill>
                <a:schemeClr val="bg1"/>
              </a:solidFill>
            </a:endParaRPr>
          </a:p>
        </p:txBody>
      </p:sp>
    </p:spTree>
    <p:extLst>
      <p:ext uri="{BB962C8B-B14F-4D97-AF65-F5344CB8AC3E}">
        <p14:creationId xmlns:p14="http://schemas.microsoft.com/office/powerpoint/2010/main" val="2747509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solidFill>
                            <a:schemeClr val="tx1"/>
                          </a:solidFill>
                        </a:rPr>
                        <a:t>23</a:t>
                      </a:r>
                    </a:p>
                  </a:txBody>
                  <a:tcPr>
                    <a:solidFill>
                      <a:srgbClr val="FFFF00"/>
                    </a:solidFill>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t>35</a:t>
                      </a:r>
                    </a:p>
                  </a:txBody>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7002704" y="3000892"/>
            <a:ext cx="701777" cy="338554"/>
          </a:xfrm>
          <a:prstGeom prst="rect">
            <a:avLst/>
          </a:prstGeom>
          <a:noFill/>
        </p:spPr>
        <p:txBody>
          <a:bodyPr wrap="square" rtlCol="0">
            <a:spAutoFit/>
          </a:bodyPr>
          <a:lstStyle/>
          <a:p>
            <a:r>
              <a:rPr lang="en-US" sz="1600" dirty="0">
                <a:solidFill>
                  <a:schemeClr val="bg1"/>
                </a:solidFill>
              </a:rPr>
              <a:t>L=12</a:t>
            </a:r>
          </a:p>
        </p:txBody>
      </p:sp>
      <p:sp>
        <p:nvSpPr>
          <p:cNvPr id="29" name="TextBox 28">
            <a:extLst>
              <a:ext uri="{FF2B5EF4-FFF2-40B4-BE49-F238E27FC236}">
                <a16:creationId xmlns:a16="http://schemas.microsoft.com/office/drawing/2014/main" id="{394D7E77-046B-2702-222D-9F1ABEED2835}"/>
              </a:ext>
            </a:extLst>
          </p:cNvPr>
          <p:cNvSpPr txBox="1"/>
          <p:nvPr/>
        </p:nvSpPr>
        <p:spPr>
          <a:xfrm>
            <a:off x="10233078" y="2970114"/>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7287327"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10541845" y="2713434"/>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3598157"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0</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19</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0</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52</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m:t>
                        </m:r>
                        <m:r>
                          <a:rPr lang="en-US" sz="1800" b="0" i="1" smtClean="0">
                            <a:solidFill>
                              <a:srgbClr val="FFFF00"/>
                            </a:solidFill>
                            <a:latin typeface="Cambria Math" panose="02040503050406030204" pitchFamily="18" charset="0"/>
                          </a:rPr>
                          <m:t>)</m:t>
                        </m:r>
                      </m:den>
                    </m:f>
                  </m:oMath>
                </a14:m>
                <a:r>
                  <a:rPr lang="en-US" sz="1800" dirty="0">
                    <a:solidFill>
                      <a:srgbClr val="FFFF00"/>
                    </a:solidFill>
                  </a:rPr>
                  <a:t> = 11</a:t>
                </a:r>
              </a:p>
              <a:p>
                <a:endParaRPr lang="en-US" dirty="0">
                  <a:solidFill>
                    <a:srgbClr val="FFFF00"/>
                  </a:solidFill>
                </a:endParaRPr>
              </a:p>
              <a:p>
                <a:r>
                  <a:rPr lang="en-US" sz="1800" dirty="0">
                    <a:solidFill>
                      <a:schemeClr val="bg1"/>
                    </a:solidFill>
                  </a:rPr>
                  <a:t>Iteration = </a:t>
                </a:r>
                <a:r>
                  <a:rPr lang="en-US" dirty="0">
                    <a:solidFill>
                      <a:srgbClr val="FFFF00"/>
                    </a:solidFill>
                  </a:rPr>
                  <a:t>1</a:t>
                </a:r>
                <a:endParaRPr lang="en-US" sz="1800" dirty="0">
                  <a:solidFill>
                    <a:srgbClr val="FFFF00"/>
                  </a:solidFill>
                </a:endParaRP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3598157" cy="1371658"/>
              </a:xfrm>
              <a:prstGeom prst="rect">
                <a:avLst/>
              </a:prstGeom>
              <a:blipFill>
                <a:blip r:embed="rId4"/>
                <a:stretch>
                  <a:fillRect l="-135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cxnSp>
        <p:nvCxnSpPr>
          <p:cNvPr id="5" name="Straight Arrow Connector 4">
            <a:extLst>
              <a:ext uri="{FF2B5EF4-FFF2-40B4-BE49-F238E27FC236}">
                <a16:creationId xmlns:a16="http://schemas.microsoft.com/office/drawing/2014/main" id="{1DA012C1-66D0-8729-65CF-4327A0C94841}"/>
              </a:ext>
            </a:extLst>
          </p:cNvPr>
          <p:cNvCxnSpPr>
            <a:cxnSpLocks/>
            <a:endCxn id="19" idx="0"/>
          </p:cNvCxnSpPr>
          <p:nvPr/>
        </p:nvCxnSpPr>
        <p:spPr>
          <a:xfrm>
            <a:off x="6802290" y="1480008"/>
            <a:ext cx="0" cy="2669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5B486708-2A14-88A4-C797-673757E5978C}"/>
              </a:ext>
            </a:extLst>
          </p:cNvPr>
          <p:cNvSpPr txBox="1"/>
          <p:nvPr/>
        </p:nvSpPr>
        <p:spPr>
          <a:xfrm>
            <a:off x="6515738" y="1141454"/>
            <a:ext cx="538930" cy="338554"/>
          </a:xfrm>
          <a:prstGeom prst="rect">
            <a:avLst/>
          </a:prstGeom>
          <a:noFill/>
        </p:spPr>
        <p:txBody>
          <a:bodyPr wrap="none" rtlCol="0">
            <a:spAutoFit/>
          </a:bodyPr>
          <a:lstStyle/>
          <a:p>
            <a:r>
              <a:rPr lang="en-US" sz="1600" dirty="0">
                <a:solidFill>
                  <a:schemeClr val="bg1"/>
                </a:solidFill>
              </a:rPr>
              <a:t>pos</a:t>
            </a:r>
            <a:endParaRPr lang="en-US" dirty="0">
              <a:solidFill>
                <a:schemeClr val="bg1"/>
              </a:solidFill>
            </a:endParaRPr>
          </a:p>
        </p:txBody>
      </p:sp>
    </p:spTree>
    <p:extLst>
      <p:ext uri="{BB962C8B-B14F-4D97-AF65-F5344CB8AC3E}">
        <p14:creationId xmlns:p14="http://schemas.microsoft.com/office/powerpoint/2010/main" val="589464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solidFill>
                            <a:schemeClr val="tx1"/>
                          </a:solidFill>
                        </a:rPr>
                        <a:t>23</a:t>
                      </a:r>
                    </a:p>
                  </a:txBody>
                  <a:tcPr>
                    <a:solidFill>
                      <a:srgbClr val="FFFF00"/>
                    </a:solidFill>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t>35</a:t>
                      </a:r>
                    </a:p>
                  </a:txBody>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7002704" y="3000892"/>
            <a:ext cx="701777" cy="338554"/>
          </a:xfrm>
          <a:prstGeom prst="rect">
            <a:avLst/>
          </a:prstGeom>
          <a:noFill/>
        </p:spPr>
        <p:txBody>
          <a:bodyPr wrap="square" rtlCol="0">
            <a:spAutoFit/>
          </a:bodyPr>
          <a:lstStyle/>
          <a:p>
            <a:r>
              <a:rPr lang="en-US" sz="1600" dirty="0">
                <a:solidFill>
                  <a:schemeClr val="bg1"/>
                </a:solidFill>
              </a:rPr>
              <a:t>L=12</a:t>
            </a:r>
          </a:p>
        </p:txBody>
      </p:sp>
      <p:sp>
        <p:nvSpPr>
          <p:cNvPr id="29" name="TextBox 28">
            <a:extLst>
              <a:ext uri="{FF2B5EF4-FFF2-40B4-BE49-F238E27FC236}">
                <a16:creationId xmlns:a16="http://schemas.microsoft.com/office/drawing/2014/main" id="{394D7E77-046B-2702-222D-9F1ABEED2835}"/>
              </a:ext>
            </a:extLst>
          </p:cNvPr>
          <p:cNvSpPr txBox="1"/>
          <p:nvPr/>
        </p:nvSpPr>
        <p:spPr>
          <a:xfrm>
            <a:off x="10233078" y="2970114"/>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7287327"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10541845" y="2713434"/>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3598157"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19</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52</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r>
                          <a:rPr lang="en-US" sz="1800" b="0" i="1" smtClean="0">
                            <a:solidFill>
                              <a:srgbClr val="FFFF00"/>
                            </a:solidFill>
                            <a:latin typeface="Cambria Math" panose="02040503050406030204" pitchFamily="18" charset="0"/>
                          </a:rPr>
                          <m:t>)</m:t>
                        </m:r>
                      </m:den>
                    </m:f>
                  </m:oMath>
                </a14:m>
                <a:r>
                  <a:rPr lang="en-US" sz="1800" dirty="0">
                    <a:solidFill>
                      <a:srgbClr val="FFFF00"/>
                    </a:solidFill>
                  </a:rPr>
                  <a:t> = 14</a:t>
                </a:r>
              </a:p>
              <a:p>
                <a:endParaRPr lang="en-US" dirty="0">
                  <a:solidFill>
                    <a:srgbClr val="FFFF00"/>
                  </a:solidFill>
                </a:endParaRPr>
              </a:p>
              <a:p>
                <a:r>
                  <a:rPr lang="en-US" sz="1800" dirty="0">
                    <a:solidFill>
                      <a:schemeClr val="bg1"/>
                    </a:solidFill>
                  </a:rPr>
                  <a:t>Iteration = </a:t>
                </a:r>
                <a:r>
                  <a:rPr lang="en-US" dirty="0">
                    <a:solidFill>
                      <a:srgbClr val="FFFF00"/>
                    </a:solidFill>
                  </a:rPr>
                  <a:t>1</a:t>
                </a:r>
                <a:endParaRPr lang="en-US" sz="1800" dirty="0">
                  <a:solidFill>
                    <a:srgbClr val="FFFF00"/>
                  </a:solidFill>
                </a:endParaRP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3598157" cy="1371658"/>
              </a:xfrm>
              <a:prstGeom prst="rect">
                <a:avLst/>
              </a:prstGeom>
              <a:blipFill>
                <a:blip r:embed="rId4"/>
                <a:stretch>
                  <a:fillRect l="-135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cxnSp>
        <p:nvCxnSpPr>
          <p:cNvPr id="5" name="Straight Arrow Connector 4">
            <a:extLst>
              <a:ext uri="{FF2B5EF4-FFF2-40B4-BE49-F238E27FC236}">
                <a16:creationId xmlns:a16="http://schemas.microsoft.com/office/drawing/2014/main" id="{1DA012C1-66D0-8729-65CF-4327A0C94841}"/>
              </a:ext>
            </a:extLst>
          </p:cNvPr>
          <p:cNvCxnSpPr>
            <a:cxnSpLocks/>
            <a:endCxn id="19" idx="0"/>
          </p:cNvCxnSpPr>
          <p:nvPr/>
        </p:nvCxnSpPr>
        <p:spPr>
          <a:xfrm>
            <a:off x="6802290" y="1480008"/>
            <a:ext cx="0" cy="2669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5B486708-2A14-88A4-C797-673757E5978C}"/>
              </a:ext>
            </a:extLst>
          </p:cNvPr>
          <p:cNvSpPr txBox="1"/>
          <p:nvPr/>
        </p:nvSpPr>
        <p:spPr>
          <a:xfrm>
            <a:off x="6515738" y="1141454"/>
            <a:ext cx="538930" cy="338554"/>
          </a:xfrm>
          <a:prstGeom prst="rect">
            <a:avLst/>
          </a:prstGeom>
          <a:noFill/>
        </p:spPr>
        <p:txBody>
          <a:bodyPr wrap="none" rtlCol="0">
            <a:spAutoFit/>
          </a:bodyPr>
          <a:lstStyle/>
          <a:p>
            <a:r>
              <a:rPr lang="en-US" sz="1600" dirty="0">
                <a:solidFill>
                  <a:schemeClr val="bg1"/>
                </a:solidFill>
              </a:rPr>
              <a:t>pos</a:t>
            </a:r>
            <a:endParaRPr lang="en-US" dirty="0">
              <a:solidFill>
                <a:schemeClr val="bg1"/>
              </a:solidFill>
            </a:endParaRPr>
          </a:p>
        </p:txBody>
      </p:sp>
    </p:spTree>
    <p:extLst>
      <p:ext uri="{BB962C8B-B14F-4D97-AF65-F5344CB8AC3E}">
        <p14:creationId xmlns:p14="http://schemas.microsoft.com/office/powerpoint/2010/main" val="1011947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0001D-C561-C1FD-030D-FF2C23852A63}"/>
              </a:ext>
            </a:extLst>
          </p:cNvPr>
          <p:cNvSpPr txBox="1"/>
          <p:nvPr/>
        </p:nvSpPr>
        <p:spPr>
          <a:xfrm>
            <a:off x="4248346" y="622168"/>
            <a:ext cx="3695307" cy="769441"/>
          </a:xfrm>
          <a:prstGeom prst="rect">
            <a:avLst/>
          </a:prstGeom>
          <a:noFill/>
        </p:spPr>
        <p:txBody>
          <a:bodyPr wrap="square" rtlCol="0">
            <a:spAutoFit/>
          </a:bodyPr>
          <a:lstStyle/>
          <a:p>
            <a:r>
              <a:rPr lang="en-US" sz="4400" dirty="0">
                <a:solidFill>
                  <a:srgbClr val="FFFF00"/>
                </a:solidFill>
              </a:rPr>
              <a:t>The Problem</a:t>
            </a:r>
          </a:p>
        </p:txBody>
      </p:sp>
      <p:sp>
        <p:nvSpPr>
          <p:cNvPr id="5" name="TextBox 4">
            <a:extLst>
              <a:ext uri="{FF2B5EF4-FFF2-40B4-BE49-F238E27FC236}">
                <a16:creationId xmlns:a16="http://schemas.microsoft.com/office/drawing/2014/main" id="{80F32A4A-6F80-0C2F-C0C6-038B8AF2C376}"/>
              </a:ext>
            </a:extLst>
          </p:cNvPr>
          <p:cNvSpPr txBox="1"/>
          <p:nvPr/>
        </p:nvSpPr>
        <p:spPr>
          <a:xfrm>
            <a:off x="2349897" y="1482986"/>
            <a:ext cx="7492203" cy="2308324"/>
          </a:xfrm>
          <a:prstGeom prst="rect">
            <a:avLst/>
          </a:prstGeom>
          <a:noFill/>
        </p:spPr>
        <p:txBody>
          <a:bodyPr wrap="square" rtlCol="0">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The problem addressed by interpolation search is the efficient retrieval of an element from a sorted array. Traditional methods like binary search can be effective, but interpolation search aims to improve upon their performance, especially when the distribution of values is known or can be estimated.</a:t>
            </a:r>
            <a:endParaRPr lang="en-US"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79CB3D5-072B-20AD-C007-8EFD9E016A3F}"/>
              </a:ext>
            </a:extLst>
          </p:cNvPr>
          <p:cNvGraphicFramePr>
            <a:graphicFrameLocks noGrp="1"/>
          </p:cNvGraphicFramePr>
          <p:nvPr>
            <p:extLst>
              <p:ext uri="{D42A27DB-BD31-4B8C-83A1-F6EECF244321}">
                <p14:modId xmlns:p14="http://schemas.microsoft.com/office/powerpoint/2010/main" val="48880035"/>
              </p:ext>
            </p:extLst>
          </p:nvPr>
        </p:nvGraphicFramePr>
        <p:xfrm>
          <a:off x="3355254" y="4347007"/>
          <a:ext cx="4666952" cy="573785"/>
        </p:xfrm>
        <a:graphic>
          <a:graphicData uri="http://schemas.openxmlformats.org/drawingml/2006/table">
            <a:tbl>
              <a:tblPr firstRow="1" bandRow="1">
                <a:tableStyleId>{073A0DAA-6AF3-43AB-8588-CEC1D06C72B9}</a:tableStyleId>
              </a:tblPr>
              <a:tblGrid>
                <a:gridCol w="583369">
                  <a:extLst>
                    <a:ext uri="{9D8B030D-6E8A-4147-A177-3AD203B41FA5}">
                      <a16:colId xmlns:a16="http://schemas.microsoft.com/office/drawing/2014/main" val="1650561911"/>
                    </a:ext>
                  </a:extLst>
                </a:gridCol>
                <a:gridCol w="583369">
                  <a:extLst>
                    <a:ext uri="{9D8B030D-6E8A-4147-A177-3AD203B41FA5}">
                      <a16:colId xmlns:a16="http://schemas.microsoft.com/office/drawing/2014/main" val="2284896972"/>
                    </a:ext>
                  </a:extLst>
                </a:gridCol>
                <a:gridCol w="583369">
                  <a:extLst>
                    <a:ext uri="{9D8B030D-6E8A-4147-A177-3AD203B41FA5}">
                      <a16:colId xmlns:a16="http://schemas.microsoft.com/office/drawing/2014/main" val="3784688414"/>
                    </a:ext>
                  </a:extLst>
                </a:gridCol>
                <a:gridCol w="583369">
                  <a:extLst>
                    <a:ext uri="{9D8B030D-6E8A-4147-A177-3AD203B41FA5}">
                      <a16:colId xmlns:a16="http://schemas.microsoft.com/office/drawing/2014/main" val="973590363"/>
                    </a:ext>
                  </a:extLst>
                </a:gridCol>
                <a:gridCol w="583369">
                  <a:extLst>
                    <a:ext uri="{9D8B030D-6E8A-4147-A177-3AD203B41FA5}">
                      <a16:colId xmlns:a16="http://schemas.microsoft.com/office/drawing/2014/main" val="1495026593"/>
                    </a:ext>
                  </a:extLst>
                </a:gridCol>
                <a:gridCol w="583369">
                  <a:extLst>
                    <a:ext uri="{9D8B030D-6E8A-4147-A177-3AD203B41FA5}">
                      <a16:colId xmlns:a16="http://schemas.microsoft.com/office/drawing/2014/main" val="2399606793"/>
                    </a:ext>
                  </a:extLst>
                </a:gridCol>
                <a:gridCol w="583369">
                  <a:extLst>
                    <a:ext uri="{9D8B030D-6E8A-4147-A177-3AD203B41FA5}">
                      <a16:colId xmlns:a16="http://schemas.microsoft.com/office/drawing/2014/main" val="2449558448"/>
                    </a:ext>
                  </a:extLst>
                </a:gridCol>
                <a:gridCol w="583369">
                  <a:extLst>
                    <a:ext uri="{9D8B030D-6E8A-4147-A177-3AD203B41FA5}">
                      <a16:colId xmlns:a16="http://schemas.microsoft.com/office/drawing/2014/main" val="859971348"/>
                    </a:ext>
                  </a:extLst>
                </a:gridCol>
              </a:tblGrid>
              <a:tr h="573785">
                <a:tc>
                  <a:txBody>
                    <a:bodyPr/>
                    <a:lstStyle/>
                    <a:p>
                      <a:pPr algn="ctr"/>
                      <a:r>
                        <a:rPr lang="en-US" dirty="0"/>
                        <a:t>2</a:t>
                      </a:r>
                    </a:p>
                  </a:txBody>
                  <a:tcPr/>
                </a:tc>
                <a:tc>
                  <a:txBody>
                    <a:bodyPr/>
                    <a:lstStyle/>
                    <a:p>
                      <a:pPr algn="ctr"/>
                      <a:r>
                        <a:rPr lang="en-US" dirty="0"/>
                        <a:t>4</a:t>
                      </a:r>
                    </a:p>
                  </a:txBody>
                  <a:tcPr/>
                </a:tc>
                <a:tc>
                  <a:txBody>
                    <a:bodyPr/>
                    <a:lstStyle/>
                    <a:p>
                      <a:pPr algn="ctr"/>
                      <a:r>
                        <a:rPr lang="en-US" dirty="0"/>
                        <a:t>6</a:t>
                      </a:r>
                    </a:p>
                  </a:txBody>
                  <a:tcPr/>
                </a:tc>
                <a:tc>
                  <a:txBody>
                    <a:bodyPr/>
                    <a:lstStyle/>
                    <a:p>
                      <a:pPr algn="ctr"/>
                      <a:r>
                        <a:rPr lang="en-US" dirty="0"/>
                        <a:t>8</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16</a:t>
                      </a:r>
                    </a:p>
                  </a:txBody>
                  <a:tcPr/>
                </a:tc>
                <a:extLst>
                  <a:ext uri="{0D108BD9-81ED-4DB2-BD59-A6C34878D82A}">
                    <a16:rowId xmlns:a16="http://schemas.microsoft.com/office/drawing/2014/main" val="1033969803"/>
                  </a:ext>
                </a:extLst>
              </a:tr>
            </a:tbl>
          </a:graphicData>
        </a:graphic>
      </p:graphicFrame>
      <p:graphicFrame>
        <p:nvGraphicFramePr>
          <p:cNvPr id="9" name="Table 8">
            <a:extLst>
              <a:ext uri="{FF2B5EF4-FFF2-40B4-BE49-F238E27FC236}">
                <a16:creationId xmlns:a16="http://schemas.microsoft.com/office/drawing/2014/main" id="{CF79362E-763A-6F6C-B031-78A3B9734D83}"/>
              </a:ext>
            </a:extLst>
          </p:cNvPr>
          <p:cNvGraphicFramePr>
            <a:graphicFrameLocks noGrp="1"/>
          </p:cNvGraphicFramePr>
          <p:nvPr>
            <p:extLst>
              <p:ext uri="{D42A27DB-BD31-4B8C-83A1-F6EECF244321}">
                <p14:modId xmlns:p14="http://schemas.microsoft.com/office/powerpoint/2010/main" val="434312376"/>
              </p:ext>
            </p:extLst>
          </p:nvPr>
        </p:nvGraphicFramePr>
        <p:xfrm>
          <a:off x="3276726" y="5662047"/>
          <a:ext cx="4745480" cy="573785"/>
        </p:xfrm>
        <a:graphic>
          <a:graphicData uri="http://schemas.openxmlformats.org/drawingml/2006/table">
            <a:tbl>
              <a:tblPr firstRow="1" bandRow="1">
                <a:tableStyleId>{073A0DAA-6AF3-43AB-8588-CEC1D06C72B9}</a:tableStyleId>
              </a:tblPr>
              <a:tblGrid>
                <a:gridCol w="593185">
                  <a:extLst>
                    <a:ext uri="{9D8B030D-6E8A-4147-A177-3AD203B41FA5}">
                      <a16:colId xmlns:a16="http://schemas.microsoft.com/office/drawing/2014/main" val="1001427360"/>
                    </a:ext>
                  </a:extLst>
                </a:gridCol>
                <a:gridCol w="593185">
                  <a:extLst>
                    <a:ext uri="{9D8B030D-6E8A-4147-A177-3AD203B41FA5}">
                      <a16:colId xmlns:a16="http://schemas.microsoft.com/office/drawing/2014/main" val="334867517"/>
                    </a:ext>
                  </a:extLst>
                </a:gridCol>
                <a:gridCol w="593185">
                  <a:extLst>
                    <a:ext uri="{9D8B030D-6E8A-4147-A177-3AD203B41FA5}">
                      <a16:colId xmlns:a16="http://schemas.microsoft.com/office/drawing/2014/main" val="3435026040"/>
                    </a:ext>
                  </a:extLst>
                </a:gridCol>
                <a:gridCol w="593185">
                  <a:extLst>
                    <a:ext uri="{9D8B030D-6E8A-4147-A177-3AD203B41FA5}">
                      <a16:colId xmlns:a16="http://schemas.microsoft.com/office/drawing/2014/main" val="1307997247"/>
                    </a:ext>
                  </a:extLst>
                </a:gridCol>
                <a:gridCol w="593185">
                  <a:extLst>
                    <a:ext uri="{9D8B030D-6E8A-4147-A177-3AD203B41FA5}">
                      <a16:colId xmlns:a16="http://schemas.microsoft.com/office/drawing/2014/main" val="2905480525"/>
                    </a:ext>
                  </a:extLst>
                </a:gridCol>
                <a:gridCol w="593185">
                  <a:extLst>
                    <a:ext uri="{9D8B030D-6E8A-4147-A177-3AD203B41FA5}">
                      <a16:colId xmlns:a16="http://schemas.microsoft.com/office/drawing/2014/main" val="3698972512"/>
                    </a:ext>
                  </a:extLst>
                </a:gridCol>
                <a:gridCol w="593185">
                  <a:extLst>
                    <a:ext uri="{9D8B030D-6E8A-4147-A177-3AD203B41FA5}">
                      <a16:colId xmlns:a16="http://schemas.microsoft.com/office/drawing/2014/main" val="1131145078"/>
                    </a:ext>
                  </a:extLst>
                </a:gridCol>
                <a:gridCol w="593185">
                  <a:extLst>
                    <a:ext uri="{9D8B030D-6E8A-4147-A177-3AD203B41FA5}">
                      <a16:colId xmlns:a16="http://schemas.microsoft.com/office/drawing/2014/main" val="1299325286"/>
                    </a:ext>
                  </a:extLst>
                </a:gridCol>
              </a:tblGrid>
              <a:tr h="573785">
                <a:tc>
                  <a:txBody>
                    <a:bodyPr/>
                    <a:lstStyle/>
                    <a:p>
                      <a:pPr algn="ctr"/>
                      <a:r>
                        <a:rPr lang="en-US" dirty="0"/>
                        <a:t>33</a:t>
                      </a:r>
                    </a:p>
                  </a:txBody>
                  <a:tcPr/>
                </a:tc>
                <a:tc>
                  <a:txBody>
                    <a:bodyPr/>
                    <a:lstStyle/>
                    <a:p>
                      <a:pPr algn="ctr"/>
                      <a:r>
                        <a:rPr lang="en-US" dirty="0"/>
                        <a:t>42</a:t>
                      </a:r>
                    </a:p>
                  </a:txBody>
                  <a:tcPr/>
                </a:tc>
                <a:tc>
                  <a:txBody>
                    <a:bodyPr/>
                    <a:lstStyle/>
                    <a:p>
                      <a:pPr algn="ctr"/>
                      <a:r>
                        <a:rPr lang="en-US" dirty="0"/>
                        <a:t>65</a:t>
                      </a:r>
                    </a:p>
                  </a:txBody>
                  <a:tcPr/>
                </a:tc>
                <a:tc>
                  <a:txBody>
                    <a:bodyPr/>
                    <a:lstStyle/>
                    <a:p>
                      <a:pPr algn="ctr"/>
                      <a:r>
                        <a:rPr lang="en-US" dirty="0"/>
                        <a:t>67</a:t>
                      </a:r>
                    </a:p>
                  </a:txBody>
                  <a:tcPr/>
                </a:tc>
                <a:tc>
                  <a:txBody>
                    <a:bodyPr/>
                    <a:lstStyle/>
                    <a:p>
                      <a:pPr algn="ctr"/>
                      <a:r>
                        <a:rPr lang="en-US" dirty="0"/>
                        <a:t>77</a:t>
                      </a:r>
                    </a:p>
                  </a:txBody>
                  <a:tcPr/>
                </a:tc>
                <a:tc>
                  <a:txBody>
                    <a:bodyPr/>
                    <a:lstStyle/>
                    <a:p>
                      <a:pPr algn="ctr"/>
                      <a:r>
                        <a:rPr lang="en-US" dirty="0"/>
                        <a:t>82</a:t>
                      </a:r>
                    </a:p>
                  </a:txBody>
                  <a:tcPr/>
                </a:tc>
                <a:tc>
                  <a:txBody>
                    <a:bodyPr/>
                    <a:lstStyle/>
                    <a:p>
                      <a:pPr algn="ctr"/>
                      <a:r>
                        <a:rPr lang="en-US" dirty="0"/>
                        <a:t>93</a:t>
                      </a:r>
                    </a:p>
                  </a:txBody>
                  <a:tcPr/>
                </a:tc>
                <a:tc>
                  <a:txBody>
                    <a:bodyPr/>
                    <a:lstStyle/>
                    <a:p>
                      <a:pPr algn="ctr"/>
                      <a:r>
                        <a:rPr lang="en-US" dirty="0"/>
                        <a:t>99</a:t>
                      </a:r>
                    </a:p>
                  </a:txBody>
                  <a:tcPr/>
                </a:tc>
                <a:extLst>
                  <a:ext uri="{0D108BD9-81ED-4DB2-BD59-A6C34878D82A}">
                    <a16:rowId xmlns:a16="http://schemas.microsoft.com/office/drawing/2014/main" val="2695564366"/>
                  </a:ext>
                </a:extLst>
              </a:tr>
            </a:tbl>
          </a:graphicData>
        </a:graphic>
      </p:graphicFrame>
      <p:sp>
        <p:nvSpPr>
          <p:cNvPr id="10" name="TextBox 9">
            <a:extLst>
              <a:ext uri="{FF2B5EF4-FFF2-40B4-BE49-F238E27FC236}">
                <a16:creationId xmlns:a16="http://schemas.microsoft.com/office/drawing/2014/main" id="{DEBF4D77-CE31-B9FF-9F1D-8C6FB982FE81}"/>
              </a:ext>
            </a:extLst>
          </p:cNvPr>
          <p:cNvSpPr txBox="1"/>
          <p:nvPr/>
        </p:nvSpPr>
        <p:spPr>
          <a:xfrm>
            <a:off x="4553146" y="3882687"/>
            <a:ext cx="2494594" cy="369332"/>
          </a:xfrm>
          <a:prstGeom prst="rect">
            <a:avLst/>
          </a:prstGeom>
          <a:noFill/>
        </p:spPr>
        <p:txBody>
          <a:bodyPr wrap="none" rtlCol="0">
            <a:spAutoFit/>
          </a:bodyPr>
          <a:lstStyle/>
          <a:p>
            <a:r>
              <a:rPr lang="en-US" dirty="0">
                <a:solidFill>
                  <a:srgbClr val="FFFF00"/>
                </a:solidFill>
              </a:rPr>
              <a:t>uniformly distributed </a:t>
            </a:r>
          </a:p>
        </p:txBody>
      </p:sp>
      <p:sp>
        <p:nvSpPr>
          <p:cNvPr id="12" name="TextBox 11">
            <a:extLst>
              <a:ext uri="{FF2B5EF4-FFF2-40B4-BE49-F238E27FC236}">
                <a16:creationId xmlns:a16="http://schemas.microsoft.com/office/drawing/2014/main" id="{82E3C619-C98B-6BB1-C9ED-20166A80829E}"/>
              </a:ext>
            </a:extLst>
          </p:cNvPr>
          <p:cNvSpPr txBox="1"/>
          <p:nvPr/>
        </p:nvSpPr>
        <p:spPr>
          <a:xfrm>
            <a:off x="5446937" y="5106753"/>
            <a:ext cx="707011" cy="369332"/>
          </a:xfrm>
          <a:prstGeom prst="rect">
            <a:avLst/>
          </a:prstGeom>
          <a:noFill/>
        </p:spPr>
        <p:txBody>
          <a:bodyPr wrap="square">
            <a:spAutoFit/>
          </a:bodyPr>
          <a:lstStyle/>
          <a:p>
            <a:r>
              <a:rPr lang="en-US" dirty="0">
                <a:solidFill>
                  <a:srgbClr val="FFFF00"/>
                </a:solidFill>
              </a:rPr>
              <a:t>Vs.</a:t>
            </a:r>
          </a:p>
        </p:txBody>
      </p:sp>
    </p:spTree>
    <p:extLst>
      <p:ext uri="{BB962C8B-B14F-4D97-AF65-F5344CB8AC3E}">
        <p14:creationId xmlns:p14="http://schemas.microsoft.com/office/powerpoint/2010/main" val="966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extLst>
              <p:ext uri="{D42A27DB-BD31-4B8C-83A1-F6EECF244321}">
                <p14:modId xmlns:p14="http://schemas.microsoft.com/office/powerpoint/2010/main" val="3425988300"/>
              </p:ext>
            </p:extLst>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solidFill>
                            <a:schemeClr val="bg1"/>
                          </a:solidFill>
                        </a:rPr>
                        <a:t>23</a:t>
                      </a:r>
                    </a:p>
                  </a:txBody>
                  <a:tcPr>
                    <a:solidFill>
                      <a:schemeClr val="tx1"/>
                    </a:solidFill>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solidFill>
                            <a:schemeClr val="tx1"/>
                          </a:solidFill>
                        </a:rPr>
                        <a:t>35</a:t>
                      </a:r>
                    </a:p>
                  </a:txBody>
                  <a:tcPr>
                    <a:solidFill>
                      <a:srgbClr val="FFFF00"/>
                    </a:solidFill>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7002704" y="3000892"/>
            <a:ext cx="701777" cy="338554"/>
          </a:xfrm>
          <a:prstGeom prst="rect">
            <a:avLst/>
          </a:prstGeom>
          <a:noFill/>
        </p:spPr>
        <p:txBody>
          <a:bodyPr wrap="square" rtlCol="0">
            <a:spAutoFit/>
          </a:bodyPr>
          <a:lstStyle/>
          <a:p>
            <a:r>
              <a:rPr lang="en-US" sz="1600" dirty="0">
                <a:solidFill>
                  <a:schemeClr val="bg1"/>
                </a:solidFill>
              </a:rPr>
              <a:t>L=12</a:t>
            </a:r>
          </a:p>
        </p:txBody>
      </p:sp>
      <p:sp>
        <p:nvSpPr>
          <p:cNvPr id="29" name="TextBox 28">
            <a:extLst>
              <a:ext uri="{FF2B5EF4-FFF2-40B4-BE49-F238E27FC236}">
                <a16:creationId xmlns:a16="http://schemas.microsoft.com/office/drawing/2014/main" id="{394D7E77-046B-2702-222D-9F1ABEED2835}"/>
              </a:ext>
            </a:extLst>
          </p:cNvPr>
          <p:cNvSpPr txBox="1"/>
          <p:nvPr/>
        </p:nvSpPr>
        <p:spPr>
          <a:xfrm>
            <a:off x="10233078" y="2970114"/>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7287327"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10541845" y="2713434"/>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3598157"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19</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52</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r>
                          <a:rPr lang="en-US" sz="1800" b="0" i="1" smtClean="0">
                            <a:solidFill>
                              <a:srgbClr val="FFFF00"/>
                            </a:solidFill>
                            <a:latin typeface="Cambria Math" panose="02040503050406030204" pitchFamily="18" charset="0"/>
                          </a:rPr>
                          <m:t>)</m:t>
                        </m:r>
                      </m:den>
                    </m:f>
                  </m:oMath>
                </a14:m>
                <a:r>
                  <a:rPr lang="en-US" sz="1800" dirty="0">
                    <a:solidFill>
                      <a:srgbClr val="FFFF00"/>
                    </a:solidFill>
                  </a:rPr>
                  <a:t> = 14</a:t>
                </a:r>
              </a:p>
              <a:p>
                <a:endParaRPr lang="en-US" dirty="0">
                  <a:solidFill>
                    <a:srgbClr val="FFFF00"/>
                  </a:solidFill>
                </a:endParaRPr>
              </a:p>
              <a:p>
                <a:r>
                  <a:rPr lang="en-US" sz="1800" dirty="0">
                    <a:solidFill>
                      <a:schemeClr val="bg1"/>
                    </a:solidFill>
                  </a:rPr>
                  <a:t>Iteration = </a:t>
                </a:r>
                <a:r>
                  <a:rPr lang="en-US" sz="1800" dirty="0">
                    <a:solidFill>
                      <a:srgbClr val="FFFF00"/>
                    </a:solidFill>
                  </a:rPr>
                  <a:t>2</a:t>
                </a: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3598157" cy="1371658"/>
              </a:xfrm>
              <a:prstGeom prst="rect">
                <a:avLst/>
              </a:prstGeom>
              <a:blipFill>
                <a:blip r:embed="rId4"/>
                <a:stretch>
                  <a:fillRect l="-135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cxnSp>
        <p:nvCxnSpPr>
          <p:cNvPr id="5" name="Straight Arrow Connector 4">
            <a:extLst>
              <a:ext uri="{FF2B5EF4-FFF2-40B4-BE49-F238E27FC236}">
                <a16:creationId xmlns:a16="http://schemas.microsoft.com/office/drawing/2014/main" id="{1DA012C1-66D0-8729-65CF-4327A0C94841}"/>
              </a:ext>
            </a:extLst>
          </p:cNvPr>
          <p:cNvCxnSpPr>
            <a:cxnSpLocks/>
          </p:cNvCxnSpPr>
          <p:nvPr/>
        </p:nvCxnSpPr>
        <p:spPr>
          <a:xfrm>
            <a:off x="8223176" y="1484348"/>
            <a:ext cx="0" cy="2669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5B486708-2A14-88A4-C797-673757E5978C}"/>
              </a:ext>
            </a:extLst>
          </p:cNvPr>
          <p:cNvSpPr txBox="1"/>
          <p:nvPr/>
        </p:nvSpPr>
        <p:spPr>
          <a:xfrm>
            <a:off x="7936624" y="1145794"/>
            <a:ext cx="538930" cy="338554"/>
          </a:xfrm>
          <a:prstGeom prst="rect">
            <a:avLst/>
          </a:prstGeom>
          <a:noFill/>
        </p:spPr>
        <p:txBody>
          <a:bodyPr wrap="none" rtlCol="0">
            <a:spAutoFit/>
          </a:bodyPr>
          <a:lstStyle/>
          <a:p>
            <a:r>
              <a:rPr lang="en-US" sz="1600" dirty="0">
                <a:solidFill>
                  <a:schemeClr val="bg1"/>
                </a:solidFill>
              </a:rPr>
              <a:t>pos</a:t>
            </a:r>
            <a:endParaRPr lang="en-US" dirty="0">
              <a:solidFill>
                <a:schemeClr val="bg1"/>
              </a:solidFill>
            </a:endParaRPr>
          </a:p>
        </p:txBody>
      </p:sp>
    </p:spTree>
    <p:extLst>
      <p:ext uri="{BB962C8B-B14F-4D97-AF65-F5344CB8AC3E}">
        <p14:creationId xmlns:p14="http://schemas.microsoft.com/office/powerpoint/2010/main" val="56408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solidFill>
                            <a:schemeClr val="bg1"/>
                          </a:solidFill>
                        </a:rPr>
                        <a:t>23</a:t>
                      </a:r>
                    </a:p>
                  </a:txBody>
                  <a:tcPr>
                    <a:solidFill>
                      <a:schemeClr val="tx1"/>
                    </a:solidFill>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solidFill>
                            <a:schemeClr val="tx1"/>
                          </a:solidFill>
                        </a:rPr>
                        <a:t>35</a:t>
                      </a:r>
                    </a:p>
                  </a:txBody>
                  <a:tcPr>
                    <a:solidFill>
                      <a:srgbClr val="FFFF00"/>
                    </a:solidFill>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7002704" y="3000892"/>
            <a:ext cx="701777" cy="338554"/>
          </a:xfrm>
          <a:prstGeom prst="rect">
            <a:avLst/>
          </a:prstGeom>
          <a:noFill/>
        </p:spPr>
        <p:txBody>
          <a:bodyPr wrap="square" rtlCol="0">
            <a:spAutoFit/>
          </a:bodyPr>
          <a:lstStyle/>
          <a:p>
            <a:r>
              <a:rPr lang="en-US" sz="1600" dirty="0">
                <a:solidFill>
                  <a:schemeClr val="bg1"/>
                </a:solidFill>
              </a:rPr>
              <a:t>L=12</a:t>
            </a:r>
          </a:p>
        </p:txBody>
      </p:sp>
      <p:sp>
        <p:nvSpPr>
          <p:cNvPr id="29" name="TextBox 28">
            <a:extLst>
              <a:ext uri="{FF2B5EF4-FFF2-40B4-BE49-F238E27FC236}">
                <a16:creationId xmlns:a16="http://schemas.microsoft.com/office/drawing/2014/main" id="{394D7E77-046B-2702-222D-9F1ABEED2835}"/>
              </a:ext>
            </a:extLst>
          </p:cNvPr>
          <p:cNvSpPr txBox="1"/>
          <p:nvPr/>
        </p:nvSpPr>
        <p:spPr>
          <a:xfrm>
            <a:off x="7490711" y="3003656"/>
            <a:ext cx="701777" cy="338554"/>
          </a:xfrm>
          <a:prstGeom prst="rect">
            <a:avLst/>
          </a:prstGeom>
          <a:noFill/>
        </p:spPr>
        <p:txBody>
          <a:bodyPr wrap="square" rtlCol="0">
            <a:spAutoFit/>
          </a:bodyPr>
          <a:lstStyle/>
          <a:p>
            <a:r>
              <a:rPr lang="en-US" sz="1600" dirty="0">
                <a:solidFill>
                  <a:schemeClr val="bg1"/>
                </a:solidFill>
              </a:rPr>
              <a:t>H=19</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7287327"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7799478"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3598157"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19</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52</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r>
                          <a:rPr lang="en-US" sz="1800" b="0" i="1" smtClean="0">
                            <a:solidFill>
                              <a:srgbClr val="FFFF00"/>
                            </a:solidFill>
                            <a:latin typeface="Cambria Math" panose="02040503050406030204" pitchFamily="18" charset="0"/>
                          </a:rPr>
                          <m:t>)</m:t>
                        </m:r>
                      </m:den>
                    </m:f>
                  </m:oMath>
                </a14:m>
                <a:r>
                  <a:rPr lang="en-US" sz="1800" dirty="0">
                    <a:solidFill>
                      <a:srgbClr val="FFFF00"/>
                    </a:solidFill>
                  </a:rPr>
                  <a:t> = 14</a:t>
                </a:r>
              </a:p>
              <a:p>
                <a:endParaRPr lang="en-US" dirty="0">
                  <a:solidFill>
                    <a:srgbClr val="FFFF00"/>
                  </a:solidFill>
                </a:endParaRPr>
              </a:p>
              <a:p>
                <a:r>
                  <a:rPr lang="en-US" sz="1800" dirty="0">
                    <a:solidFill>
                      <a:schemeClr val="bg1"/>
                    </a:solidFill>
                  </a:rPr>
                  <a:t>Iteration = </a:t>
                </a:r>
                <a:r>
                  <a:rPr lang="en-US" sz="1800" dirty="0">
                    <a:solidFill>
                      <a:srgbClr val="FFFF00"/>
                    </a:solidFill>
                  </a:rPr>
                  <a:t>2</a:t>
                </a: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3598157" cy="1371658"/>
              </a:xfrm>
              <a:prstGeom prst="rect">
                <a:avLst/>
              </a:prstGeom>
              <a:blipFill>
                <a:blip r:embed="rId4"/>
                <a:stretch>
                  <a:fillRect l="-135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cxnSp>
        <p:nvCxnSpPr>
          <p:cNvPr id="5" name="Straight Arrow Connector 4">
            <a:extLst>
              <a:ext uri="{FF2B5EF4-FFF2-40B4-BE49-F238E27FC236}">
                <a16:creationId xmlns:a16="http://schemas.microsoft.com/office/drawing/2014/main" id="{1DA012C1-66D0-8729-65CF-4327A0C94841}"/>
              </a:ext>
            </a:extLst>
          </p:cNvPr>
          <p:cNvCxnSpPr>
            <a:cxnSpLocks/>
          </p:cNvCxnSpPr>
          <p:nvPr/>
        </p:nvCxnSpPr>
        <p:spPr>
          <a:xfrm>
            <a:off x="8223176" y="1484348"/>
            <a:ext cx="0" cy="2669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5B486708-2A14-88A4-C797-673757E5978C}"/>
              </a:ext>
            </a:extLst>
          </p:cNvPr>
          <p:cNvSpPr txBox="1"/>
          <p:nvPr/>
        </p:nvSpPr>
        <p:spPr>
          <a:xfrm>
            <a:off x="7936624" y="1145794"/>
            <a:ext cx="538930" cy="338554"/>
          </a:xfrm>
          <a:prstGeom prst="rect">
            <a:avLst/>
          </a:prstGeom>
          <a:noFill/>
        </p:spPr>
        <p:txBody>
          <a:bodyPr wrap="none" rtlCol="0">
            <a:spAutoFit/>
          </a:bodyPr>
          <a:lstStyle/>
          <a:p>
            <a:r>
              <a:rPr lang="en-US" sz="1600" dirty="0">
                <a:solidFill>
                  <a:schemeClr val="bg1"/>
                </a:solidFill>
              </a:rPr>
              <a:t>pos</a:t>
            </a:r>
            <a:endParaRPr lang="en-US" dirty="0">
              <a:solidFill>
                <a:schemeClr val="bg1"/>
              </a:solidFill>
            </a:endParaRPr>
          </a:p>
        </p:txBody>
      </p:sp>
    </p:spTree>
    <p:extLst>
      <p:ext uri="{BB962C8B-B14F-4D97-AF65-F5344CB8AC3E}">
        <p14:creationId xmlns:p14="http://schemas.microsoft.com/office/powerpoint/2010/main" val="2702471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solidFill>
                            <a:schemeClr val="bg1"/>
                          </a:solidFill>
                        </a:rPr>
                        <a:t>23</a:t>
                      </a:r>
                    </a:p>
                  </a:txBody>
                  <a:tcPr>
                    <a:solidFill>
                      <a:schemeClr val="tx1"/>
                    </a:solidFill>
                  </a:tcPr>
                </a:tc>
                <a:tc>
                  <a:txBody>
                    <a:bodyPr/>
                    <a:lstStyle/>
                    <a:p>
                      <a:pPr algn="ctr"/>
                      <a:r>
                        <a:rPr lang="en-US" dirty="0"/>
                        <a:t>25</a:t>
                      </a:r>
                    </a:p>
                  </a:txBody>
                  <a:tcPr/>
                </a:tc>
                <a:tc>
                  <a:txBody>
                    <a:bodyPr/>
                    <a:lstStyle/>
                    <a:p>
                      <a:pPr algn="ctr"/>
                      <a:r>
                        <a:rPr lang="en-US" dirty="0"/>
                        <a:t>33</a:t>
                      </a:r>
                    </a:p>
                  </a:txBody>
                  <a:tcPr/>
                </a:tc>
                <a:tc>
                  <a:txBody>
                    <a:bodyPr/>
                    <a:lstStyle/>
                    <a:p>
                      <a:pPr algn="ctr"/>
                      <a:r>
                        <a:rPr lang="en-US" dirty="0">
                          <a:solidFill>
                            <a:schemeClr val="tx1"/>
                          </a:solidFill>
                        </a:rPr>
                        <a:t>35</a:t>
                      </a:r>
                    </a:p>
                  </a:txBody>
                  <a:tcPr>
                    <a:solidFill>
                      <a:srgbClr val="FFFF00"/>
                    </a:solidFill>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7002704" y="3000892"/>
            <a:ext cx="701777" cy="338554"/>
          </a:xfrm>
          <a:prstGeom prst="rect">
            <a:avLst/>
          </a:prstGeom>
          <a:noFill/>
        </p:spPr>
        <p:txBody>
          <a:bodyPr wrap="square" rtlCol="0">
            <a:spAutoFit/>
          </a:bodyPr>
          <a:lstStyle/>
          <a:p>
            <a:r>
              <a:rPr lang="en-US" sz="1600" dirty="0">
                <a:solidFill>
                  <a:schemeClr val="bg1"/>
                </a:solidFill>
              </a:rPr>
              <a:t>L=12</a:t>
            </a:r>
          </a:p>
        </p:txBody>
      </p:sp>
      <p:sp>
        <p:nvSpPr>
          <p:cNvPr id="29" name="TextBox 28">
            <a:extLst>
              <a:ext uri="{FF2B5EF4-FFF2-40B4-BE49-F238E27FC236}">
                <a16:creationId xmlns:a16="http://schemas.microsoft.com/office/drawing/2014/main" id="{394D7E77-046B-2702-222D-9F1ABEED2835}"/>
              </a:ext>
            </a:extLst>
          </p:cNvPr>
          <p:cNvSpPr txBox="1"/>
          <p:nvPr/>
        </p:nvSpPr>
        <p:spPr>
          <a:xfrm>
            <a:off x="7490711" y="3003656"/>
            <a:ext cx="701777" cy="338554"/>
          </a:xfrm>
          <a:prstGeom prst="rect">
            <a:avLst/>
          </a:prstGeom>
          <a:noFill/>
        </p:spPr>
        <p:txBody>
          <a:bodyPr wrap="square" rtlCol="0">
            <a:spAutoFit/>
          </a:bodyPr>
          <a:lstStyle/>
          <a:p>
            <a:r>
              <a:rPr lang="en-US" sz="1600" dirty="0">
                <a:solidFill>
                  <a:schemeClr val="bg1"/>
                </a:solidFill>
              </a:rPr>
              <a:t>H=13</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7287327"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7799478"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3598157"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r>
                          <a:rPr lang="en-US" sz="1800" b="0" i="1" smtClean="0">
                            <a:solidFill>
                              <a:srgbClr val="FFFF00"/>
                            </a:solidFill>
                            <a:latin typeface="Cambria Math" panose="02040503050406030204" pitchFamily="18" charset="0"/>
                          </a:rPr>
                          <m:t>)</m:t>
                        </m:r>
                      </m:den>
                    </m:f>
                  </m:oMath>
                </a14:m>
                <a:r>
                  <a:rPr lang="en-US" sz="1800" dirty="0">
                    <a:solidFill>
                      <a:srgbClr val="FFFF00"/>
                    </a:solidFill>
                  </a:rPr>
                  <a:t> = 13</a:t>
                </a:r>
              </a:p>
              <a:p>
                <a:endParaRPr lang="en-US" dirty="0">
                  <a:solidFill>
                    <a:srgbClr val="FFFF00"/>
                  </a:solidFill>
                </a:endParaRPr>
              </a:p>
              <a:p>
                <a:r>
                  <a:rPr lang="en-US" sz="1800" dirty="0">
                    <a:solidFill>
                      <a:schemeClr val="bg1"/>
                    </a:solidFill>
                  </a:rPr>
                  <a:t>Iteration = </a:t>
                </a:r>
                <a:r>
                  <a:rPr lang="en-US" sz="1800" dirty="0">
                    <a:solidFill>
                      <a:srgbClr val="FFFF00"/>
                    </a:solidFill>
                  </a:rPr>
                  <a:t>2</a:t>
                </a: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3598157" cy="1371658"/>
              </a:xfrm>
              <a:prstGeom prst="rect">
                <a:avLst/>
              </a:prstGeom>
              <a:blipFill>
                <a:blip r:embed="rId4"/>
                <a:stretch>
                  <a:fillRect l="-135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cxnSp>
        <p:nvCxnSpPr>
          <p:cNvPr id="5" name="Straight Arrow Connector 4">
            <a:extLst>
              <a:ext uri="{FF2B5EF4-FFF2-40B4-BE49-F238E27FC236}">
                <a16:creationId xmlns:a16="http://schemas.microsoft.com/office/drawing/2014/main" id="{1DA012C1-66D0-8729-65CF-4327A0C94841}"/>
              </a:ext>
            </a:extLst>
          </p:cNvPr>
          <p:cNvCxnSpPr>
            <a:cxnSpLocks/>
          </p:cNvCxnSpPr>
          <p:nvPr/>
        </p:nvCxnSpPr>
        <p:spPr>
          <a:xfrm>
            <a:off x="8223176" y="1484348"/>
            <a:ext cx="0" cy="2669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5B486708-2A14-88A4-C797-673757E5978C}"/>
              </a:ext>
            </a:extLst>
          </p:cNvPr>
          <p:cNvSpPr txBox="1"/>
          <p:nvPr/>
        </p:nvSpPr>
        <p:spPr>
          <a:xfrm>
            <a:off x="7936624" y="1145794"/>
            <a:ext cx="538930" cy="338554"/>
          </a:xfrm>
          <a:prstGeom prst="rect">
            <a:avLst/>
          </a:prstGeom>
          <a:noFill/>
        </p:spPr>
        <p:txBody>
          <a:bodyPr wrap="none" rtlCol="0">
            <a:spAutoFit/>
          </a:bodyPr>
          <a:lstStyle/>
          <a:p>
            <a:r>
              <a:rPr lang="en-US" sz="1600" dirty="0">
                <a:solidFill>
                  <a:schemeClr val="bg1"/>
                </a:solidFill>
              </a:rPr>
              <a:t>pos</a:t>
            </a:r>
            <a:endParaRPr lang="en-US" dirty="0">
              <a:solidFill>
                <a:schemeClr val="bg1"/>
              </a:solidFill>
            </a:endParaRPr>
          </a:p>
        </p:txBody>
      </p:sp>
    </p:spTree>
    <p:extLst>
      <p:ext uri="{BB962C8B-B14F-4D97-AF65-F5344CB8AC3E}">
        <p14:creationId xmlns:p14="http://schemas.microsoft.com/office/powerpoint/2010/main" val="465933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CA4EE48-1037-CF0C-555F-A4B34FEF23CD}"/>
              </a:ext>
            </a:extLst>
          </p:cNvPr>
          <p:cNvGraphicFramePr>
            <a:graphicFrameLocks noGrp="1"/>
          </p:cNvGraphicFramePr>
          <p:nvPr>
            <p:extLst>
              <p:ext uri="{D42A27DB-BD31-4B8C-83A1-F6EECF244321}">
                <p14:modId xmlns:p14="http://schemas.microsoft.com/office/powerpoint/2010/main" val="2506663653"/>
              </p:ext>
            </p:extLst>
          </p:nvPr>
        </p:nvGraphicFramePr>
        <p:xfrm>
          <a:off x="1406160" y="2116315"/>
          <a:ext cx="9379680" cy="515245"/>
        </p:xfrm>
        <a:graphic>
          <a:graphicData uri="http://schemas.openxmlformats.org/drawingml/2006/table">
            <a:tbl>
              <a:tblPr firstRow="1" bandRow="1">
                <a:tableStyleId>{073A0DAA-6AF3-43AB-8588-CEC1D06C72B9}</a:tableStyleId>
              </a:tblPr>
              <a:tblGrid>
                <a:gridCol w="468984">
                  <a:extLst>
                    <a:ext uri="{9D8B030D-6E8A-4147-A177-3AD203B41FA5}">
                      <a16:colId xmlns:a16="http://schemas.microsoft.com/office/drawing/2014/main" val="686888125"/>
                    </a:ext>
                  </a:extLst>
                </a:gridCol>
                <a:gridCol w="468984">
                  <a:extLst>
                    <a:ext uri="{9D8B030D-6E8A-4147-A177-3AD203B41FA5}">
                      <a16:colId xmlns:a16="http://schemas.microsoft.com/office/drawing/2014/main" val="364007920"/>
                    </a:ext>
                  </a:extLst>
                </a:gridCol>
                <a:gridCol w="468984">
                  <a:extLst>
                    <a:ext uri="{9D8B030D-6E8A-4147-A177-3AD203B41FA5}">
                      <a16:colId xmlns:a16="http://schemas.microsoft.com/office/drawing/2014/main" val="521141354"/>
                    </a:ext>
                  </a:extLst>
                </a:gridCol>
                <a:gridCol w="468984">
                  <a:extLst>
                    <a:ext uri="{9D8B030D-6E8A-4147-A177-3AD203B41FA5}">
                      <a16:colId xmlns:a16="http://schemas.microsoft.com/office/drawing/2014/main" val="2573459285"/>
                    </a:ext>
                  </a:extLst>
                </a:gridCol>
                <a:gridCol w="468984">
                  <a:extLst>
                    <a:ext uri="{9D8B030D-6E8A-4147-A177-3AD203B41FA5}">
                      <a16:colId xmlns:a16="http://schemas.microsoft.com/office/drawing/2014/main" val="1456595027"/>
                    </a:ext>
                  </a:extLst>
                </a:gridCol>
                <a:gridCol w="468984">
                  <a:extLst>
                    <a:ext uri="{9D8B030D-6E8A-4147-A177-3AD203B41FA5}">
                      <a16:colId xmlns:a16="http://schemas.microsoft.com/office/drawing/2014/main" val="668158771"/>
                    </a:ext>
                  </a:extLst>
                </a:gridCol>
                <a:gridCol w="468984">
                  <a:extLst>
                    <a:ext uri="{9D8B030D-6E8A-4147-A177-3AD203B41FA5}">
                      <a16:colId xmlns:a16="http://schemas.microsoft.com/office/drawing/2014/main" val="2836944214"/>
                    </a:ext>
                  </a:extLst>
                </a:gridCol>
                <a:gridCol w="468984">
                  <a:extLst>
                    <a:ext uri="{9D8B030D-6E8A-4147-A177-3AD203B41FA5}">
                      <a16:colId xmlns:a16="http://schemas.microsoft.com/office/drawing/2014/main" val="2737729232"/>
                    </a:ext>
                  </a:extLst>
                </a:gridCol>
                <a:gridCol w="468984">
                  <a:extLst>
                    <a:ext uri="{9D8B030D-6E8A-4147-A177-3AD203B41FA5}">
                      <a16:colId xmlns:a16="http://schemas.microsoft.com/office/drawing/2014/main" val="1030443918"/>
                    </a:ext>
                  </a:extLst>
                </a:gridCol>
                <a:gridCol w="468984">
                  <a:extLst>
                    <a:ext uri="{9D8B030D-6E8A-4147-A177-3AD203B41FA5}">
                      <a16:colId xmlns:a16="http://schemas.microsoft.com/office/drawing/2014/main" val="2051160743"/>
                    </a:ext>
                  </a:extLst>
                </a:gridCol>
                <a:gridCol w="468984">
                  <a:extLst>
                    <a:ext uri="{9D8B030D-6E8A-4147-A177-3AD203B41FA5}">
                      <a16:colId xmlns:a16="http://schemas.microsoft.com/office/drawing/2014/main" val="4288105013"/>
                    </a:ext>
                  </a:extLst>
                </a:gridCol>
                <a:gridCol w="468984">
                  <a:extLst>
                    <a:ext uri="{9D8B030D-6E8A-4147-A177-3AD203B41FA5}">
                      <a16:colId xmlns:a16="http://schemas.microsoft.com/office/drawing/2014/main" val="2538669269"/>
                    </a:ext>
                  </a:extLst>
                </a:gridCol>
                <a:gridCol w="468984">
                  <a:extLst>
                    <a:ext uri="{9D8B030D-6E8A-4147-A177-3AD203B41FA5}">
                      <a16:colId xmlns:a16="http://schemas.microsoft.com/office/drawing/2014/main" val="1821649643"/>
                    </a:ext>
                  </a:extLst>
                </a:gridCol>
                <a:gridCol w="468984">
                  <a:extLst>
                    <a:ext uri="{9D8B030D-6E8A-4147-A177-3AD203B41FA5}">
                      <a16:colId xmlns:a16="http://schemas.microsoft.com/office/drawing/2014/main" val="2074023821"/>
                    </a:ext>
                  </a:extLst>
                </a:gridCol>
                <a:gridCol w="468984">
                  <a:extLst>
                    <a:ext uri="{9D8B030D-6E8A-4147-A177-3AD203B41FA5}">
                      <a16:colId xmlns:a16="http://schemas.microsoft.com/office/drawing/2014/main" val="422334806"/>
                    </a:ext>
                  </a:extLst>
                </a:gridCol>
                <a:gridCol w="468984">
                  <a:extLst>
                    <a:ext uri="{9D8B030D-6E8A-4147-A177-3AD203B41FA5}">
                      <a16:colId xmlns:a16="http://schemas.microsoft.com/office/drawing/2014/main" val="1713796903"/>
                    </a:ext>
                  </a:extLst>
                </a:gridCol>
                <a:gridCol w="468984">
                  <a:extLst>
                    <a:ext uri="{9D8B030D-6E8A-4147-A177-3AD203B41FA5}">
                      <a16:colId xmlns:a16="http://schemas.microsoft.com/office/drawing/2014/main" val="1306092613"/>
                    </a:ext>
                  </a:extLst>
                </a:gridCol>
                <a:gridCol w="468984">
                  <a:extLst>
                    <a:ext uri="{9D8B030D-6E8A-4147-A177-3AD203B41FA5}">
                      <a16:colId xmlns:a16="http://schemas.microsoft.com/office/drawing/2014/main" val="3949729225"/>
                    </a:ext>
                  </a:extLst>
                </a:gridCol>
                <a:gridCol w="468984">
                  <a:extLst>
                    <a:ext uri="{9D8B030D-6E8A-4147-A177-3AD203B41FA5}">
                      <a16:colId xmlns:a16="http://schemas.microsoft.com/office/drawing/2014/main" val="595670923"/>
                    </a:ext>
                  </a:extLst>
                </a:gridCol>
                <a:gridCol w="468984">
                  <a:extLst>
                    <a:ext uri="{9D8B030D-6E8A-4147-A177-3AD203B41FA5}">
                      <a16:colId xmlns:a16="http://schemas.microsoft.com/office/drawing/2014/main" val="203701989"/>
                    </a:ext>
                  </a:extLst>
                </a:gridCol>
              </a:tblGrid>
              <a:tr h="515245">
                <a:tc>
                  <a:txBody>
                    <a:bodyPr/>
                    <a:lstStyle/>
                    <a:p>
                      <a:pPr algn="ctr"/>
                      <a:r>
                        <a:rPr lang="en-US" dirty="0"/>
                        <a:t>1</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10</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18</a:t>
                      </a:r>
                    </a:p>
                  </a:txBody>
                  <a:tcPr/>
                </a:tc>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solidFill>
                            <a:schemeClr val="bg1"/>
                          </a:solidFill>
                        </a:rPr>
                        <a:t>23</a:t>
                      </a:r>
                    </a:p>
                  </a:txBody>
                  <a:tcPr>
                    <a:solidFill>
                      <a:schemeClr val="tx1"/>
                    </a:solidFill>
                  </a:tcPr>
                </a:tc>
                <a:tc>
                  <a:txBody>
                    <a:bodyPr/>
                    <a:lstStyle/>
                    <a:p>
                      <a:pPr algn="ctr"/>
                      <a:r>
                        <a:rPr lang="en-US" dirty="0"/>
                        <a:t>25</a:t>
                      </a:r>
                    </a:p>
                  </a:txBody>
                  <a:tcPr/>
                </a:tc>
                <a:tc>
                  <a:txBody>
                    <a:bodyPr/>
                    <a:lstStyle/>
                    <a:p>
                      <a:pPr algn="ctr"/>
                      <a:r>
                        <a:rPr lang="en-US" dirty="0"/>
                        <a:t>33</a:t>
                      </a:r>
                    </a:p>
                  </a:txBody>
                  <a:tcPr>
                    <a:solidFill>
                      <a:srgbClr val="00B050"/>
                    </a:solidFill>
                  </a:tcPr>
                </a:tc>
                <a:tc>
                  <a:txBody>
                    <a:bodyPr/>
                    <a:lstStyle/>
                    <a:p>
                      <a:pPr algn="ctr"/>
                      <a:r>
                        <a:rPr lang="en-US" dirty="0">
                          <a:solidFill>
                            <a:schemeClr val="bg1"/>
                          </a:solidFill>
                        </a:rPr>
                        <a:t>35</a:t>
                      </a:r>
                    </a:p>
                  </a:txBody>
                  <a:tcPr>
                    <a:solidFill>
                      <a:schemeClr val="tx1"/>
                    </a:solidFill>
                  </a:tcPr>
                </a:tc>
                <a:tc>
                  <a:txBody>
                    <a:bodyPr/>
                    <a:lstStyle/>
                    <a:p>
                      <a:pPr algn="ctr"/>
                      <a:r>
                        <a:rPr lang="en-US" dirty="0"/>
                        <a:t>42</a:t>
                      </a:r>
                    </a:p>
                  </a:txBody>
                  <a:tcPr/>
                </a:tc>
                <a:tc>
                  <a:txBody>
                    <a:bodyPr/>
                    <a:lstStyle/>
                    <a:p>
                      <a:pPr algn="ctr"/>
                      <a:r>
                        <a:rPr lang="en-US" dirty="0"/>
                        <a:t>45</a:t>
                      </a:r>
                    </a:p>
                  </a:txBody>
                  <a:tcPr/>
                </a:tc>
                <a:tc>
                  <a:txBody>
                    <a:bodyPr/>
                    <a:lstStyle/>
                    <a:p>
                      <a:pPr algn="ctr"/>
                      <a:r>
                        <a:rPr lang="en-US" dirty="0"/>
                        <a:t>47</a:t>
                      </a:r>
                    </a:p>
                  </a:txBody>
                  <a:tcPr/>
                </a:tc>
                <a:tc>
                  <a:txBody>
                    <a:bodyPr/>
                    <a:lstStyle/>
                    <a:p>
                      <a:pPr algn="ctr"/>
                      <a:r>
                        <a:rPr lang="en-US" dirty="0"/>
                        <a:t>50</a:t>
                      </a:r>
                    </a:p>
                  </a:txBody>
                  <a:tcPr/>
                </a:tc>
                <a:tc>
                  <a:txBody>
                    <a:bodyPr/>
                    <a:lstStyle/>
                    <a:p>
                      <a:pPr algn="ctr"/>
                      <a:r>
                        <a:rPr lang="en-US" dirty="0"/>
                        <a:t>52</a:t>
                      </a:r>
                    </a:p>
                  </a:txBody>
                  <a:tcPr/>
                </a:tc>
                <a:extLst>
                  <a:ext uri="{0D108BD9-81ED-4DB2-BD59-A6C34878D82A}">
                    <a16:rowId xmlns:a16="http://schemas.microsoft.com/office/drawing/2014/main" val="3775913670"/>
                  </a:ext>
                </a:extLst>
              </a:tr>
            </a:tbl>
          </a:graphicData>
        </a:graphic>
      </p:graphicFrame>
      <p:sp>
        <p:nvSpPr>
          <p:cNvPr id="7" name="TextBox 6">
            <a:extLst>
              <a:ext uri="{FF2B5EF4-FFF2-40B4-BE49-F238E27FC236}">
                <a16:creationId xmlns:a16="http://schemas.microsoft.com/office/drawing/2014/main" id="{4E12459A-6103-2C50-21D0-07777A050F64}"/>
              </a:ext>
            </a:extLst>
          </p:cNvPr>
          <p:cNvSpPr txBox="1"/>
          <p:nvPr/>
        </p:nvSpPr>
        <p:spPr>
          <a:xfrm>
            <a:off x="1481574" y="1746983"/>
            <a:ext cx="252919" cy="369332"/>
          </a:xfrm>
          <a:prstGeom prst="rect">
            <a:avLst/>
          </a:prstGeom>
          <a:noFill/>
        </p:spPr>
        <p:txBody>
          <a:bodyPr wrap="square" rtlCol="0">
            <a:spAutoFit/>
          </a:bodyPr>
          <a:lstStyle/>
          <a:p>
            <a:r>
              <a:rPr lang="ar-SA" dirty="0">
                <a:solidFill>
                  <a:schemeClr val="bg1"/>
                </a:solidFill>
              </a:rPr>
              <a:t>0</a:t>
            </a:r>
            <a:endParaRPr lang="en-US" dirty="0">
              <a:solidFill>
                <a:schemeClr val="bg1"/>
              </a:solidFill>
            </a:endParaRPr>
          </a:p>
        </p:txBody>
      </p:sp>
      <p:sp>
        <p:nvSpPr>
          <p:cNvPr id="8" name="TextBox 7">
            <a:extLst>
              <a:ext uri="{FF2B5EF4-FFF2-40B4-BE49-F238E27FC236}">
                <a16:creationId xmlns:a16="http://schemas.microsoft.com/office/drawing/2014/main" id="{04336373-E4A9-6634-2F40-F3E98BE45BB6}"/>
              </a:ext>
            </a:extLst>
          </p:cNvPr>
          <p:cNvSpPr txBox="1"/>
          <p:nvPr/>
        </p:nvSpPr>
        <p:spPr>
          <a:xfrm>
            <a:off x="1935632" y="1746983"/>
            <a:ext cx="252919" cy="369332"/>
          </a:xfrm>
          <a:prstGeom prst="rect">
            <a:avLst/>
          </a:prstGeom>
          <a:noFill/>
        </p:spPr>
        <p:txBody>
          <a:bodyPr wrap="square" rtlCol="0">
            <a:spAutoFit/>
          </a:bodyPr>
          <a:lstStyle/>
          <a:p>
            <a:r>
              <a:rPr lang="ar-SA"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464E17F1-57A6-9C52-55F2-5BF8B5C9B1B0}"/>
              </a:ext>
            </a:extLst>
          </p:cNvPr>
          <p:cNvSpPr txBox="1"/>
          <p:nvPr/>
        </p:nvSpPr>
        <p:spPr>
          <a:xfrm>
            <a:off x="2396754" y="1746983"/>
            <a:ext cx="252919" cy="369332"/>
          </a:xfrm>
          <a:prstGeom prst="rect">
            <a:avLst/>
          </a:prstGeom>
          <a:noFill/>
        </p:spPr>
        <p:txBody>
          <a:bodyPr wrap="square" rtlCol="0">
            <a:spAutoFit/>
          </a:bodyPr>
          <a:lstStyle/>
          <a:p>
            <a:r>
              <a:rPr lang="ar-SA" dirty="0">
                <a:solidFill>
                  <a:schemeClr val="bg1"/>
                </a:solidFill>
              </a:rPr>
              <a:t>2</a:t>
            </a:r>
            <a:endParaRPr lang="en-US" dirty="0">
              <a:solidFill>
                <a:schemeClr val="bg1"/>
              </a:solidFill>
            </a:endParaRPr>
          </a:p>
        </p:txBody>
      </p:sp>
      <p:sp>
        <p:nvSpPr>
          <p:cNvPr id="11" name="TextBox 10">
            <a:extLst>
              <a:ext uri="{FF2B5EF4-FFF2-40B4-BE49-F238E27FC236}">
                <a16:creationId xmlns:a16="http://schemas.microsoft.com/office/drawing/2014/main" id="{17187163-6B8B-1F65-DFAC-7E6EE9303F30}"/>
              </a:ext>
            </a:extLst>
          </p:cNvPr>
          <p:cNvSpPr txBox="1"/>
          <p:nvPr/>
        </p:nvSpPr>
        <p:spPr>
          <a:xfrm>
            <a:off x="2857876" y="1746983"/>
            <a:ext cx="252919" cy="369332"/>
          </a:xfrm>
          <a:prstGeom prst="rect">
            <a:avLst/>
          </a:prstGeom>
          <a:noFill/>
        </p:spPr>
        <p:txBody>
          <a:bodyPr wrap="square" rtlCol="0">
            <a:spAutoFit/>
          </a:bodyPr>
          <a:lstStyle/>
          <a:p>
            <a:r>
              <a:rPr lang="ar-SA" dirty="0">
                <a:solidFill>
                  <a:schemeClr val="bg1"/>
                </a:solidFill>
              </a:rPr>
              <a:t>3</a:t>
            </a:r>
            <a:endParaRPr lang="en-US" dirty="0">
              <a:solidFill>
                <a:schemeClr val="bg1"/>
              </a:solidFill>
            </a:endParaRPr>
          </a:p>
        </p:txBody>
      </p:sp>
      <p:sp>
        <p:nvSpPr>
          <p:cNvPr id="12" name="TextBox 11">
            <a:extLst>
              <a:ext uri="{FF2B5EF4-FFF2-40B4-BE49-F238E27FC236}">
                <a16:creationId xmlns:a16="http://schemas.microsoft.com/office/drawing/2014/main" id="{2129A282-59EC-A366-D342-D98608A9D980}"/>
              </a:ext>
            </a:extLst>
          </p:cNvPr>
          <p:cNvSpPr txBox="1"/>
          <p:nvPr/>
        </p:nvSpPr>
        <p:spPr>
          <a:xfrm>
            <a:off x="3385010" y="1746983"/>
            <a:ext cx="252919" cy="369332"/>
          </a:xfrm>
          <a:prstGeom prst="rect">
            <a:avLst/>
          </a:prstGeom>
          <a:noFill/>
        </p:spPr>
        <p:txBody>
          <a:bodyPr wrap="square" rtlCol="0">
            <a:spAutoFit/>
          </a:bodyPr>
          <a:lstStyle/>
          <a:p>
            <a:r>
              <a:rPr lang="ar-SA" dirty="0">
                <a:solidFill>
                  <a:schemeClr val="bg1"/>
                </a:solidFill>
              </a:rPr>
              <a:t>4</a:t>
            </a:r>
            <a:endParaRPr lang="en-US" dirty="0">
              <a:solidFill>
                <a:schemeClr val="bg1"/>
              </a:solidFill>
            </a:endParaRPr>
          </a:p>
        </p:txBody>
      </p:sp>
      <p:sp>
        <p:nvSpPr>
          <p:cNvPr id="13" name="TextBox 12">
            <a:extLst>
              <a:ext uri="{FF2B5EF4-FFF2-40B4-BE49-F238E27FC236}">
                <a16:creationId xmlns:a16="http://schemas.microsoft.com/office/drawing/2014/main" id="{3D5DF28F-D054-49E2-355E-A8668C4F5C59}"/>
              </a:ext>
            </a:extLst>
          </p:cNvPr>
          <p:cNvSpPr txBox="1"/>
          <p:nvPr/>
        </p:nvSpPr>
        <p:spPr>
          <a:xfrm>
            <a:off x="3785684" y="1746983"/>
            <a:ext cx="252919" cy="369332"/>
          </a:xfrm>
          <a:prstGeom prst="rect">
            <a:avLst/>
          </a:prstGeom>
          <a:noFill/>
        </p:spPr>
        <p:txBody>
          <a:bodyPr wrap="square" rtlCol="0">
            <a:spAutoFit/>
          </a:bodyPr>
          <a:lstStyle/>
          <a:p>
            <a:r>
              <a:rPr lang="ar-SA" dirty="0">
                <a:solidFill>
                  <a:schemeClr val="bg1"/>
                </a:solidFill>
              </a:rPr>
              <a:t>5</a:t>
            </a:r>
            <a:endParaRPr lang="en-US" dirty="0">
              <a:solidFill>
                <a:schemeClr val="bg1"/>
              </a:solidFill>
            </a:endParaRPr>
          </a:p>
        </p:txBody>
      </p:sp>
      <p:sp>
        <p:nvSpPr>
          <p:cNvPr id="14" name="TextBox 13">
            <a:extLst>
              <a:ext uri="{FF2B5EF4-FFF2-40B4-BE49-F238E27FC236}">
                <a16:creationId xmlns:a16="http://schemas.microsoft.com/office/drawing/2014/main" id="{54F29798-6C43-B049-A7F3-9145398838FE}"/>
              </a:ext>
            </a:extLst>
          </p:cNvPr>
          <p:cNvSpPr txBox="1"/>
          <p:nvPr/>
        </p:nvSpPr>
        <p:spPr>
          <a:xfrm>
            <a:off x="4324583" y="1746983"/>
            <a:ext cx="252919" cy="369332"/>
          </a:xfrm>
          <a:prstGeom prst="rect">
            <a:avLst/>
          </a:prstGeom>
          <a:noFill/>
        </p:spPr>
        <p:txBody>
          <a:bodyPr wrap="square" rtlCol="0">
            <a:spAutoFit/>
          </a:bodyPr>
          <a:lstStyle/>
          <a:p>
            <a:r>
              <a:rPr lang="ar-SA" dirty="0">
                <a:solidFill>
                  <a:schemeClr val="bg1"/>
                </a:solidFill>
              </a:rPr>
              <a:t>6</a:t>
            </a:r>
            <a:endParaRPr lang="en-US" dirty="0">
              <a:solidFill>
                <a:schemeClr val="bg1"/>
              </a:solidFill>
            </a:endParaRPr>
          </a:p>
        </p:txBody>
      </p:sp>
      <p:sp>
        <p:nvSpPr>
          <p:cNvPr id="15" name="TextBox 14">
            <a:extLst>
              <a:ext uri="{FF2B5EF4-FFF2-40B4-BE49-F238E27FC236}">
                <a16:creationId xmlns:a16="http://schemas.microsoft.com/office/drawing/2014/main" id="{4A9EB9C3-35B6-94BA-4650-29F01DC0A173}"/>
              </a:ext>
            </a:extLst>
          </p:cNvPr>
          <p:cNvSpPr txBox="1"/>
          <p:nvPr/>
        </p:nvSpPr>
        <p:spPr>
          <a:xfrm>
            <a:off x="4737022" y="1746983"/>
            <a:ext cx="252919" cy="369332"/>
          </a:xfrm>
          <a:prstGeom prst="rect">
            <a:avLst/>
          </a:prstGeom>
          <a:noFill/>
        </p:spPr>
        <p:txBody>
          <a:bodyPr wrap="square" rtlCol="0">
            <a:spAutoFit/>
          </a:bodyPr>
          <a:lstStyle/>
          <a:p>
            <a:r>
              <a:rPr lang="ar-SA" dirty="0">
                <a:solidFill>
                  <a:schemeClr val="bg1"/>
                </a:solidFill>
              </a:rPr>
              <a:t>7</a:t>
            </a:r>
            <a:endParaRPr lang="en-US" dirty="0">
              <a:solidFill>
                <a:schemeClr val="bg1"/>
              </a:solidFill>
            </a:endParaRPr>
          </a:p>
        </p:txBody>
      </p:sp>
      <p:sp>
        <p:nvSpPr>
          <p:cNvPr id="16" name="TextBox 15">
            <a:extLst>
              <a:ext uri="{FF2B5EF4-FFF2-40B4-BE49-F238E27FC236}">
                <a16:creationId xmlns:a16="http://schemas.microsoft.com/office/drawing/2014/main" id="{4E56DC17-603B-6646-B956-9C2CFAB6435F}"/>
              </a:ext>
            </a:extLst>
          </p:cNvPr>
          <p:cNvSpPr txBox="1"/>
          <p:nvPr/>
        </p:nvSpPr>
        <p:spPr>
          <a:xfrm>
            <a:off x="5220748" y="1742267"/>
            <a:ext cx="252919" cy="369332"/>
          </a:xfrm>
          <a:prstGeom prst="rect">
            <a:avLst/>
          </a:prstGeom>
          <a:noFill/>
        </p:spPr>
        <p:txBody>
          <a:bodyPr wrap="square" rtlCol="0">
            <a:spAutoFit/>
          </a:bodyPr>
          <a:lstStyle/>
          <a:p>
            <a:r>
              <a:rPr lang="ar-SA" dirty="0">
                <a:solidFill>
                  <a:schemeClr val="bg1"/>
                </a:solidFill>
              </a:rPr>
              <a:t>8</a:t>
            </a:r>
            <a:endParaRPr lang="en-US" dirty="0">
              <a:solidFill>
                <a:schemeClr val="bg1"/>
              </a:solidFill>
            </a:endParaRPr>
          </a:p>
        </p:txBody>
      </p:sp>
      <p:sp>
        <p:nvSpPr>
          <p:cNvPr id="17" name="TextBox 16">
            <a:extLst>
              <a:ext uri="{FF2B5EF4-FFF2-40B4-BE49-F238E27FC236}">
                <a16:creationId xmlns:a16="http://schemas.microsoft.com/office/drawing/2014/main" id="{FDF6BF4E-28E2-F0AA-89E3-987F5A003A85}"/>
              </a:ext>
            </a:extLst>
          </p:cNvPr>
          <p:cNvSpPr txBox="1"/>
          <p:nvPr/>
        </p:nvSpPr>
        <p:spPr>
          <a:xfrm>
            <a:off x="5725924" y="1746983"/>
            <a:ext cx="252919" cy="369332"/>
          </a:xfrm>
          <a:prstGeom prst="rect">
            <a:avLst/>
          </a:prstGeom>
          <a:noFill/>
        </p:spPr>
        <p:txBody>
          <a:bodyPr wrap="square" rtlCol="0">
            <a:spAutoFit/>
          </a:bodyPr>
          <a:lstStyle/>
          <a:p>
            <a:r>
              <a:rPr lang="ar-SA" dirty="0">
                <a:solidFill>
                  <a:schemeClr val="bg1"/>
                </a:solidFill>
              </a:rPr>
              <a:t>9</a:t>
            </a:r>
            <a:endParaRPr lang="en-US" dirty="0">
              <a:solidFill>
                <a:schemeClr val="bg1"/>
              </a:solidFill>
            </a:endParaRPr>
          </a:p>
        </p:txBody>
      </p:sp>
      <p:sp>
        <p:nvSpPr>
          <p:cNvPr id="18" name="TextBox 17">
            <a:extLst>
              <a:ext uri="{FF2B5EF4-FFF2-40B4-BE49-F238E27FC236}">
                <a16:creationId xmlns:a16="http://schemas.microsoft.com/office/drawing/2014/main" id="{E89D2315-2697-5ADA-A3FE-B93F3F583A11}"/>
              </a:ext>
            </a:extLst>
          </p:cNvPr>
          <p:cNvSpPr txBox="1"/>
          <p:nvPr/>
        </p:nvSpPr>
        <p:spPr>
          <a:xfrm>
            <a:off x="6101471" y="1746983"/>
            <a:ext cx="753647" cy="369332"/>
          </a:xfrm>
          <a:prstGeom prst="rect">
            <a:avLst/>
          </a:prstGeom>
          <a:noFill/>
        </p:spPr>
        <p:txBody>
          <a:bodyPr wrap="square" rtlCol="0">
            <a:spAutoFit/>
          </a:bodyPr>
          <a:lstStyle/>
          <a:p>
            <a:r>
              <a:rPr lang="ar-SA" dirty="0">
                <a:solidFill>
                  <a:schemeClr val="bg1"/>
                </a:solidFill>
              </a:rPr>
              <a:t>10</a:t>
            </a:r>
            <a:endParaRPr lang="en-US" dirty="0">
              <a:solidFill>
                <a:schemeClr val="bg1"/>
              </a:solidFill>
            </a:endParaRPr>
          </a:p>
        </p:txBody>
      </p:sp>
      <p:sp>
        <p:nvSpPr>
          <p:cNvPr id="19" name="TextBox 18">
            <a:extLst>
              <a:ext uri="{FF2B5EF4-FFF2-40B4-BE49-F238E27FC236}">
                <a16:creationId xmlns:a16="http://schemas.microsoft.com/office/drawing/2014/main" id="{6962BE84-5F0D-83F7-C285-BF72E7F79BCD}"/>
              </a:ext>
            </a:extLst>
          </p:cNvPr>
          <p:cNvSpPr txBox="1"/>
          <p:nvPr/>
        </p:nvSpPr>
        <p:spPr>
          <a:xfrm>
            <a:off x="6585197" y="1746983"/>
            <a:ext cx="434185" cy="369332"/>
          </a:xfrm>
          <a:prstGeom prst="rect">
            <a:avLst/>
          </a:prstGeom>
          <a:noFill/>
        </p:spPr>
        <p:txBody>
          <a:bodyPr wrap="square" rtlCol="0">
            <a:spAutoFit/>
          </a:bodyPr>
          <a:lstStyle/>
          <a:p>
            <a:r>
              <a:rPr lang="ar-SA" dirty="0">
                <a:solidFill>
                  <a:schemeClr val="bg1"/>
                </a:solidFill>
              </a:rPr>
              <a:t>11</a:t>
            </a:r>
            <a:endParaRPr lang="en-US" dirty="0">
              <a:solidFill>
                <a:schemeClr val="bg1"/>
              </a:solidFill>
            </a:endParaRPr>
          </a:p>
        </p:txBody>
      </p:sp>
      <p:sp>
        <p:nvSpPr>
          <p:cNvPr id="20" name="TextBox 19">
            <a:extLst>
              <a:ext uri="{FF2B5EF4-FFF2-40B4-BE49-F238E27FC236}">
                <a16:creationId xmlns:a16="http://schemas.microsoft.com/office/drawing/2014/main" id="{681A74B8-2CD1-47F5-6939-6BAB6ED7BDE5}"/>
              </a:ext>
            </a:extLst>
          </p:cNvPr>
          <p:cNvSpPr txBox="1"/>
          <p:nvPr/>
        </p:nvSpPr>
        <p:spPr>
          <a:xfrm>
            <a:off x="7002704" y="1746983"/>
            <a:ext cx="491138" cy="369332"/>
          </a:xfrm>
          <a:prstGeom prst="rect">
            <a:avLst/>
          </a:prstGeom>
          <a:noFill/>
        </p:spPr>
        <p:txBody>
          <a:bodyPr wrap="square" rtlCol="0">
            <a:spAutoFit/>
          </a:bodyPr>
          <a:lstStyle/>
          <a:p>
            <a:r>
              <a:rPr lang="ar-SA" dirty="0">
                <a:solidFill>
                  <a:schemeClr val="bg1"/>
                </a:solidFill>
              </a:rPr>
              <a:t>12</a:t>
            </a:r>
            <a:endParaRPr lang="en-US" dirty="0">
              <a:solidFill>
                <a:schemeClr val="bg1"/>
              </a:solidFill>
            </a:endParaRPr>
          </a:p>
        </p:txBody>
      </p:sp>
      <p:sp>
        <p:nvSpPr>
          <p:cNvPr id="21" name="TextBox 20">
            <a:extLst>
              <a:ext uri="{FF2B5EF4-FFF2-40B4-BE49-F238E27FC236}">
                <a16:creationId xmlns:a16="http://schemas.microsoft.com/office/drawing/2014/main" id="{F9CC36FF-6238-6930-A56B-4C993846AD45}"/>
              </a:ext>
            </a:extLst>
          </p:cNvPr>
          <p:cNvSpPr txBox="1"/>
          <p:nvPr/>
        </p:nvSpPr>
        <p:spPr>
          <a:xfrm>
            <a:off x="7490711" y="1746983"/>
            <a:ext cx="511971" cy="369332"/>
          </a:xfrm>
          <a:prstGeom prst="rect">
            <a:avLst/>
          </a:prstGeom>
          <a:noFill/>
        </p:spPr>
        <p:txBody>
          <a:bodyPr wrap="square" rtlCol="0">
            <a:spAutoFit/>
          </a:bodyPr>
          <a:lstStyle/>
          <a:p>
            <a:r>
              <a:rPr lang="ar-SA" dirty="0">
                <a:solidFill>
                  <a:schemeClr val="bg1"/>
                </a:solidFill>
              </a:rPr>
              <a:t>13</a:t>
            </a:r>
            <a:endParaRPr lang="en-US" dirty="0">
              <a:solidFill>
                <a:schemeClr val="bg1"/>
              </a:solidFill>
            </a:endParaRPr>
          </a:p>
        </p:txBody>
      </p:sp>
      <p:sp>
        <p:nvSpPr>
          <p:cNvPr id="22" name="TextBox 21">
            <a:extLst>
              <a:ext uri="{FF2B5EF4-FFF2-40B4-BE49-F238E27FC236}">
                <a16:creationId xmlns:a16="http://schemas.microsoft.com/office/drawing/2014/main" id="{B4BA1910-D28B-5303-7231-057D9E1A367D}"/>
              </a:ext>
            </a:extLst>
          </p:cNvPr>
          <p:cNvSpPr txBox="1"/>
          <p:nvPr/>
        </p:nvSpPr>
        <p:spPr>
          <a:xfrm>
            <a:off x="7965171" y="1746983"/>
            <a:ext cx="534994" cy="369332"/>
          </a:xfrm>
          <a:prstGeom prst="rect">
            <a:avLst/>
          </a:prstGeom>
          <a:noFill/>
        </p:spPr>
        <p:txBody>
          <a:bodyPr wrap="square" rtlCol="0">
            <a:spAutoFit/>
          </a:bodyPr>
          <a:lstStyle/>
          <a:p>
            <a:r>
              <a:rPr lang="ar-SA" dirty="0">
                <a:solidFill>
                  <a:schemeClr val="bg1"/>
                </a:solidFill>
              </a:rPr>
              <a:t>14</a:t>
            </a:r>
            <a:endParaRPr lang="en-US" dirty="0">
              <a:solidFill>
                <a:schemeClr val="bg1"/>
              </a:solidFill>
            </a:endParaRPr>
          </a:p>
        </p:txBody>
      </p:sp>
      <p:sp>
        <p:nvSpPr>
          <p:cNvPr id="23" name="TextBox 22">
            <a:extLst>
              <a:ext uri="{FF2B5EF4-FFF2-40B4-BE49-F238E27FC236}">
                <a16:creationId xmlns:a16="http://schemas.microsoft.com/office/drawing/2014/main" id="{D21CB395-D3AB-909B-42F3-0C81E606237E}"/>
              </a:ext>
            </a:extLst>
          </p:cNvPr>
          <p:cNvSpPr txBox="1"/>
          <p:nvPr/>
        </p:nvSpPr>
        <p:spPr>
          <a:xfrm>
            <a:off x="8417162" y="1746983"/>
            <a:ext cx="534994" cy="369332"/>
          </a:xfrm>
          <a:prstGeom prst="rect">
            <a:avLst/>
          </a:prstGeom>
          <a:noFill/>
        </p:spPr>
        <p:txBody>
          <a:bodyPr wrap="square" rtlCol="0">
            <a:spAutoFit/>
          </a:bodyPr>
          <a:lstStyle/>
          <a:p>
            <a:r>
              <a:rPr lang="ar-SA" dirty="0">
                <a:solidFill>
                  <a:schemeClr val="bg1"/>
                </a:solidFill>
              </a:rPr>
              <a:t>15</a:t>
            </a:r>
            <a:endParaRPr lang="en-US" dirty="0">
              <a:solidFill>
                <a:schemeClr val="bg1"/>
              </a:solidFill>
            </a:endParaRPr>
          </a:p>
        </p:txBody>
      </p:sp>
      <p:sp>
        <p:nvSpPr>
          <p:cNvPr id="24" name="TextBox 23">
            <a:extLst>
              <a:ext uri="{FF2B5EF4-FFF2-40B4-BE49-F238E27FC236}">
                <a16:creationId xmlns:a16="http://schemas.microsoft.com/office/drawing/2014/main" id="{CD050FE9-C9A4-747A-5FDC-413E820E9D31}"/>
              </a:ext>
            </a:extLst>
          </p:cNvPr>
          <p:cNvSpPr txBox="1"/>
          <p:nvPr/>
        </p:nvSpPr>
        <p:spPr>
          <a:xfrm>
            <a:off x="8911970" y="1746983"/>
            <a:ext cx="511971" cy="369332"/>
          </a:xfrm>
          <a:prstGeom prst="rect">
            <a:avLst/>
          </a:prstGeom>
          <a:noFill/>
        </p:spPr>
        <p:txBody>
          <a:bodyPr wrap="square" rtlCol="0">
            <a:spAutoFit/>
          </a:bodyPr>
          <a:lstStyle/>
          <a:p>
            <a:r>
              <a:rPr lang="ar-SA" dirty="0">
                <a:solidFill>
                  <a:schemeClr val="bg1"/>
                </a:solidFill>
              </a:rPr>
              <a:t>16</a:t>
            </a:r>
            <a:endParaRPr lang="en-US" dirty="0">
              <a:solidFill>
                <a:schemeClr val="bg1"/>
              </a:solidFill>
            </a:endParaRPr>
          </a:p>
        </p:txBody>
      </p:sp>
      <p:sp>
        <p:nvSpPr>
          <p:cNvPr id="25" name="TextBox 24">
            <a:extLst>
              <a:ext uri="{FF2B5EF4-FFF2-40B4-BE49-F238E27FC236}">
                <a16:creationId xmlns:a16="http://schemas.microsoft.com/office/drawing/2014/main" id="{ABAF24FE-6407-2C17-77BF-88461C8B240A}"/>
              </a:ext>
            </a:extLst>
          </p:cNvPr>
          <p:cNvSpPr txBox="1"/>
          <p:nvPr/>
        </p:nvSpPr>
        <p:spPr>
          <a:xfrm>
            <a:off x="9356503" y="1746983"/>
            <a:ext cx="534994" cy="369332"/>
          </a:xfrm>
          <a:prstGeom prst="rect">
            <a:avLst/>
          </a:prstGeom>
          <a:noFill/>
        </p:spPr>
        <p:txBody>
          <a:bodyPr wrap="square" rtlCol="0">
            <a:spAutoFit/>
          </a:bodyPr>
          <a:lstStyle/>
          <a:p>
            <a:r>
              <a:rPr lang="ar-SA" dirty="0">
                <a:solidFill>
                  <a:schemeClr val="bg1"/>
                </a:solidFill>
              </a:rPr>
              <a:t>17</a:t>
            </a:r>
            <a:endParaRPr lang="en-US" dirty="0">
              <a:solidFill>
                <a:schemeClr val="bg1"/>
              </a:solidFill>
            </a:endParaRPr>
          </a:p>
        </p:txBody>
      </p:sp>
      <p:sp>
        <p:nvSpPr>
          <p:cNvPr id="26" name="TextBox 25">
            <a:extLst>
              <a:ext uri="{FF2B5EF4-FFF2-40B4-BE49-F238E27FC236}">
                <a16:creationId xmlns:a16="http://schemas.microsoft.com/office/drawing/2014/main" id="{5E817C32-20E4-2830-6BC0-754AE0BF5EA3}"/>
              </a:ext>
            </a:extLst>
          </p:cNvPr>
          <p:cNvSpPr txBox="1"/>
          <p:nvPr/>
        </p:nvSpPr>
        <p:spPr>
          <a:xfrm>
            <a:off x="9834751" y="1746983"/>
            <a:ext cx="511971" cy="369332"/>
          </a:xfrm>
          <a:prstGeom prst="rect">
            <a:avLst/>
          </a:prstGeom>
          <a:noFill/>
        </p:spPr>
        <p:txBody>
          <a:bodyPr wrap="square" rtlCol="0">
            <a:spAutoFit/>
          </a:bodyPr>
          <a:lstStyle/>
          <a:p>
            <a:r>
              <a:rPr lang="ar-SA" dirty="0">
                <a:solidFill>
                  <a:schemeClr val="bg1"/>
                </a:solidFill>
              </a:rPr>
              <a:t>18</a:t>
            </a:r>
            <a:endParaRPr lang="en-US" dirty="0">
              <a:solidFill>
                <a:schemeClr val="bg1"/>
              </a:solidFill>
            </a:endParaRPr>
          </a:p>
        </p:txBody>
      </p:sp>
      <p:sp>
        <p:nvSpPr>
          <p:cNvPr id="27" name="TextBox 26">
            <a:extLst>
              <a:ext uri="{FF2B5EF4-FFF2-40B4-BE49-F238E27FC236}">
                <a16:creationId xmlns:a16="http://schemas.microsoft.com/office/drawing/2014/main" id="{875D8C0C-D4AA-2621-4BB9-79DDBECFBEFF}"/>
              </a:ext>
            </a:extLst>
          </p:cNvPr>
          <p:cNvSpPr txBox="1"/>
          <p:nvPr/>
        </p:nvSpPr>
        <p:spPr>
          <a:xfrm>
            <a:off x="10285866" y="1746983"/>
            <a:ext cx="490426" cy="369332"/>
          </a:xfrm>
          <a:prstGeom prst="rect">
            <a:avLst/>
          </a:prstGeom>
          <a:noFill/>
        </p:spPr>
        <p:txBody>
          <a:bodyPr wrap="square" rtlCol="0">
            <a:spAutoFit/>
          </a:bodyPr>
          <a:lstStyle/>
          <a:p>
            <a:r>
              <a:rPr lang="ar-SA" dirty="0">
                <a:solidFill>
                  <a:schemeClr val="bg1"/>
                </a:solidFill>
              </a:rPr>
              <a:t>19</a:t>
            </a:r>
            <a:endParaRPr lang="en-US" dirty="0">
              <a:solidFill>
                <a:schemeClr val="bg1"/>
              </a:solidFill>
            </a:endParaRPr>
          </a:p>
        </p:txBody>
      </p:sp>
      <p:sp>
        <p:nvSpPr>
          <p:cNvPr id="28" name="TextBox 27">
            <a:extLst>
              <a:ext uri="{FF2B5EF4-FFF2-40B4-BE49-F238E27FC236}">
                <a16:creationId xmlns:a16="http://schemas.microsoft.com/office/drawing/2014/main" id="{249F39EB-66A3-D25C-9295-1236A1F428E6}"/>
              </a:ext>
            </a:extLst>
          </p:cNvPr>
          <p:cNvSpPr txBox="1"/>
          <p:nvPr/>
        </p:nvSpPr>
        <p:spPr>
          <a:xfrm>
            <a:off x="7002704" y="3000892"/>
            <a:ext cx="701777" cy="338554"/>
          </a:xfrm>
          <a:prstGeom prst="rect">
            <a:avLst/>
          </a:prstGeom>
          <a:noFill/>
        </p:spPr>
        <p:txBody>
          <a:bodyPr wrap="square" rtlCol="0">
            <a:spAutoFit/>
          </a:bodyPr>
          <a:lstStyle/>
          <a:p>
            <a:r>
              <a:rPr lang="en-US" sz="1600" dirty="0">
                <a:solidFill>
                  <a:schemeClr val="bg1"/>
                </a:solidFill>
              </a:rPr>
              <a:t>L=12</a:t>
            </a:r>
          </a:p>
        </p:txBody>
      </p:sp>
      <p:sp>
        <p:nvSpPr>
          <p:cNvPr id="29" name="TextBox 28">
            <a:extLst>
              <a:ext uri="{FF2B5EF4-FFF2-40B4-BE49-F238E27FC236}">
                <a16:creationId xmlns:a16="http://schemas.microsoft.com/office/drawing/2014/main" id="{394D7E77-046B-2702-222D-9F1ABEED2835}"/>
              </a:ext>
            </a:extLst>
          </p:cNvPr>
          <p:cNvSpPr txBox="1"/>
          <p:nvPr/>
        </p:nvSpPr>
        <p:spPr>
          <a:xfrm>
            <a:off x="7490711" y="3003656"/>
            <a:ext cx="701777" cy="338554"/>
          </a:xfrm>
          <a:prstGeom prst="rect">
            <a:avLst/>
          </a:prstGeom>
          <a:noFill/>
        </p:spPr>
        <p:txBody>
          <a:bodyPr wrap="square" rtlCol="0">
            <a:spAutoFit/>
          </a:bodyPr>
          <a:lstStyle/>
          <a:p>
            <a:r>
              <a:rPr lang="en-US" sz="1600" dirty="0">
                <a:solidFill>
                  <a:schemeClr val="bg1"/>
                </a:solidFill>
              </a:rPr>
              <a:t>H=13</a:t>
            </a:r>
          </a:p>
        </p:txBody>
      </p:sp>
      <p:cxnSp>
        <p:nvCxnSpPr>
          <p:cNvPr id="31" name="Straight Arrow Connector 30">
            <a:extLst>
              <a:ext uri="{FF2B5EF4-FFF2-40B4-BE49-F238E27FC236}">
                <a16:creationId xmlns:a16="http://schemas.microsoft.com/office/drawing/2014/main" id="{4F871D76-D9EA-7F6A-A28B-6D7431253C83}"/>
              </a:ext>
            </a:extLst>
          </p:cNvPr>
          <p:cNvCxnSpPr/>
          <p:nvPr/>
        </p:nvCxnSpPr>
        <p:spPr>
          <a:xfrm flipV="1">
            <a:off x="7287327"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CB6463E7-17D3-E22D-4D0F-8AD0460439B2}"/>
              </a:ext>
            </a:extLst>
          </p:cNvPr>
          <p:cNvCxnSpPr/>
          <p:nvPr/>
        </p:nvCxnSpPr>
        <p:spPr>
          <a:xfrm flipV="1">
            <a:off x="7799478" y="2746976"/>
            <a:ext cx="0" cy="2566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49" name="Picture 48">
            <a:extLst>
              <a:ext uri="{FF2B5EF4-FFF2-40B4-BE49-F238E27FC236}">
                <a16:creationId xmlns:a16="http://schemas.microsoft.com/office/drawing/2014/main" id="{F803F748-7F42-EA32-B668-66FD53D979E4}"/>
              </a:ext>
            </a:extLst>
          </p:cNvPr>
          <p:cNvPicPr>
            <a:picLocks noChangeAspect="1"/>
          </p:cNvPicPr>
          <p:nvPr/>
        </p:nvPicPr>
        <p:blipFill>
          <a:blip r:embed="rId2"/>
          <a:stretch>
            <a:fillRect/>
          </a:stretch>
        </p:blipFill>
        <p:spPr>
          <a:xfrm>
            <a:off x="4038603" y="3811256"/>
            <a:ext cx="7678222" cy="2572109"/>
          </a:xfrm>
          <a:prstGeom prst="rect">
            <a:avLst/>
          </a:prstGeom>
        </p:spPr>
      </p:pic>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9797D57-5355-6934-E4FA-2F2E8F63BCA9}"/>
                  </a:ext>
                </a:extLst>
              </p:cNvPr>
              <p:cNvSpPr txBox="1"/>
              <p:nvPr/>
            </p:nvSpPr>
            <p:spPr>
              <a:xfrm>
                <a:off x="537238" y="5706005"/>
                <a:ext cx="3501365" cy="441468"/>
              </a:xfrm>
              <a:prstGeom prst="rect">
                <a:avLst/>
              </a:prstGeom>
              <a:noFill/>
            </p:spPr>
            <p:txBody>
              <a:bodyPr wrap="square">
                <a:spAutoFit/>
              </a:bodyPr>
              <a:lstStyle/>
              <a:p>
                <a:r>
                  <a:rPr lang="en-US" sz="1400" dirty="0">
                    <a:solidFill>
                      <a:schemeClr val="bg1"/>
                    </a:solidFill>
                  </a:rPr>
                  <a:t>pos</a:t>
                </a:r>
                <a14:m>
                  <m:oMath xmlns:m="http://schemas.openxmlformats.org/officeDocument/2006/math">
                    <m:r>
                      <a:rPr lang="en-US" sz="1400" b="0" i="0" smtClean="0">
                        <a:solidFill>
                          <a:schemeClr val="bg1"/>
                        </a:solidFill>
                        <a:latin typeface="Cambria Math" panose="02040503050406030204" pitchFamily="18" charset="0"/>
                      </a:rPr>
                      <m:t> </m:t>
                    </m:r>
                    <m:r>
                      <a:rPr lang="pt-BR"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 +</m:t>
                    </m:r>
                    <m:f>
                      <m:fPr>
                        <m:ctrlPr>
                          <a:rPr lang="pt-BR" sz="1400" b="0" i="1" smtClean="0">
                            <a:solidFill>
                              <a:schemeClr val="bg1"/>
                            </a:solidFill>
                            <a:latin typeface="Cambria Math" panose="02040503050406030204" pitchFamily="18" charset="0"/>
                          </a:rPr>
                        </m:ctrlPr>
                      </m:fPr>
                      <m:num>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𝑡𝑎𝑟𝑔𝑒𝑡</m:t>
                            </m:r>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𝐻</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num>
                      <m:den>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𝑎𝑟𝑟</m:t>
                        </m:r>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𝐻</m:t>
                            </m:r>
                          </m:e>
                        </m:d>
                        <m:r>
                          <a:rPr lang="en-US" sz="1400" b="0" i="1" smtClean="0">
                            <a:solidFill>
                              <a:schemeClr val="bg1"/>
                            </a:solidFill>
                            <a:latin typeface="Cambria Math" panose="02040503050406030204" pitchFamily="18" charset="0"/>
                          </a:rPr>
                          <m:t> − </m:t>
                        </m:r>
                        <m:r>
                          <a:rPr lang="en-US" sz="1400" b="0" i="1" smtClean="0">
                            <a:solidFill>
                              <a:schemeClr val="bg1"/>
                            </a:solidFill>
                            <a:latin typeface="Cambria Math" panose="02040503050406030204" pitchFamily="18" charset="0"/>
                          </a:rPr>
                          <m:t>𝑎𝑟𝑟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𝐿</m:t>
                        </m:r>
                        <m:r>
                          <a:rPr lang="en-US" sz="1400" b="0" i="1" smtClean="0">
                            <a:solidFill>
                              <a:schemeClr val="bg1"/>
                            </a:solidFill>
                            <a:latin typeface="Cambria Math" panose="02040503050406030204" pitchFamily="18" charset="0"/>
                          </a:rPr>
                          <m:t>])</m:t>
                        </m:r>
                      </m:den>
                    </m:f>
                  </m:oMath>
                </a14:m>
                <a:endParaRPr lang="en-US" sz="1400" dirty="0">
                  <a:solidFill>
                    <a:schemeClr val="bg1"/>
                  </a:solidFill>
                </a:endParaRPr>
              </a:p>
            </p:txBody>
          </p:sp>
        </mc:Choice>
        <mc:Fallback>
          <p:sp>
            <p:nvSpPr>
              <p:cNvPr id="51" name="TextBox 50">
                <a:extLst>
                  <a:ext uri="{FF2B5EF4-FFF2-40B4-BE49-F238E27FC236}">
                    <a16:creationId xmlns:a16="http://schemas.microsoft.com/office/drawing/2014/main" id="{99797D57-5355-6934-E4FA-2F2E8F63BCA9}"/>
                  </a:ext>
                </a:extLst>
              </p:cNvPr>
              <p:cNvSpPr txBox="1">
                <a:spLocks noRot="1" noChangeAspect="1" noMove="1" noResize="1" noEditPoints="1" noAdjustHandles="1" noChangeArrowheads="1" noChangeShapeType="1" noTextEdit="1"/>
              </p:cNvSpPr>
              <p:nvPr/>
            </p:nvSpPr>
            <p:spPr>
              <a:xfrm>
                <a:off x="537238" y="5706005"/>
                <a:ext cx="3501365" cy="441468"/>
              </a:xfrm>
              <a:prstGeom prst="rect">
                <a:avLst/>
              </a:prstGeom>
              <a:blipFill>
                <a:blip r:embed="rId3"/>
                <a:stretch>
                  <a:fillRect l="-52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F293A00-3BB9-E709-FC40-946A66763C04}"/>
                  </a:ext>
                </a:extLst>
              </p:cNvPr>
              <p:cNvSpPr txBox="1"/>
              <p:nvPr/>
            </p:nvSpPr>
            <p:spPr>
              <a:xfrm>
                <a:off x="440446" y="4152574"/>
                <a:ext cx="3598157" cy="1371658"/>
              </a:xfrm>
              <a:prstGeom prst="rect">
                <a:avLst/>
              </a:prstGeom>
              <a:noFill/>
            </p:spPr>
            <p:txBody>
              <a:bodyPr wrap="square">
                <a:spAutoFit/>
              </a:bodyPr>
              <a:lstStyle/>
              <a:p>
                <a:r>
                  <a:rPr lang="en-US" sz="1800" dirty="0">
                    <a:solidFill>
                      <a:srgbClr val="FFFF00"/>
                    </a:solidFill>
                  </a:rPr>
                  <a:t>pos</a:t>
                </a:r>
                <a14:m>
                  <m:oMath xmlns:m="http://schemas.openxmlformats.org/officeDocument/2006/math">
                    <m:r>
                      <a:rPr lang="en-US" sz="1800" b="0" i="0" smtClean="0">
                        <a:solidFill>
                          <a:srgbClr val="FFFF00"/>
                        </a:solidFill>
                        <a:latin typeface="Cambria Math" panose="02040503050406030204" pitchFamily="18" charset="0"/>
                      </a:rPr>
                      <m:t> </m:t>
                    </m:r>
                    <m:r>
                      <a:rPr lang="pt-BR"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 +</m:t>
                    </m:r>
                    <m:f>
                      <m:fPr>
                        <m:ctrlPr>
                          <a:rPr lang="pt-BR" sz="1800" b="0" i="1" smtClean="0">
                            <a:solidFill>
                              <a:srgbClr val="FFFF00"/>
                            </a:solidFill>
                            <a:latin typeface="Cambria Math" panose="02040503050406030204" pitchFamily="18" charset="0"/>
                          </a:rPr>
                        </m:ctrlPr>
                      </m:fPr>
                      <m:num>
                        <m:d>
                          <m:dPr>
                            <m:ctrlPr>
                              <a:rPr lang="en-US" sz="1800" b="0" i="1" smtClean="0">
                                <a:solidFill>
                                  <a:srgbClr val="FFFF00"/>
                                </a:solidFill>
                                <a:latin typeface="Cambria Math" panose="02040503050406030204" pitchFamily="18" charset="0"/>
                              </a:rPr>
                            </m:ctrlPr>
                          </m:dPr>
                          <m:e>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e>
                        </m:d>
                        <m:r>
                          <a:rPr lang="en-US" sz="1800" b="0" i="1" smtClean="0">
                            <a:solidFill>
                              <a:srgbClr val="FFFF00"/>
                            </a:solidFill>
                            <a:latin typeface="Cambria Math" panose="02040503050406030204" pitchFamily="18" charset="0"/>
                          </a:rPr>
                          <m:t> ∗ (</m:t>
                        </m:r>
                        <m:r>
                          <a:rPr lang="en-US" sz="1800" b="0" i="1" smtClean="0">
                            <a:solidFill>
                              <a:srgbClr val="FFFF00"/>
                            </a:solidFill>
                            <a:latin typeface="Cambria Math" panose="02040503050406030204" pitchFamily="18" charset="0"/>
                          </a:rPr>
                          <m:t>13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12</m:t>
                        </m:r>
                        <m:r>
                          <a:rPr lang="en-US" sz="1800" b="0" i="1" smtClean="0">
                            <a:solidFill>
                              <a:srgbClr val="FFFF00"/>
                            </a:solidFill>
                            <a:latin typeface="Cambria Math" panose="02040503050406030204" pitchFamily="18" charset="0"/>
                          </a:rPr>
                          <m:t>)</m:t>
                        </m:r>
                      </m:num>
                      <m:den>
                        <m:r>
                          <a:rPr lang="en-US" sz="1800" b="0" i="1" smtClean="0">
                            <a:solidFill>
                              <a:srgbClr val="FFFF00"/>
                            </a:solidFill>
                            <a:latin typeface="Cambria Math" panose="02040503050406030204" pitchFamily="18" charset="0"/>
                          </a:rPr>
                          <m:t>(</m:t>
                        </m:r>
                        <m:r>
                          <a:rPr lang="en-US" sz="1800" b="0" i="1" smtClean="0">
                            <a:solidFill>
                              <a:srgbClr val="FFFF00"/>
                            </a:solidFill>
                            <a:latin typeface="Cambria Math" panose="02040503050406030204" pitchFamily="18" charset="0"/>
                          </a:rPr>
                          <m:t>33</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25</m:t>
                        </m:r>
                        <m:r>
                          <a:rPr lang="en-US" sz="1800" b="0" i="1" smtClean="0">
                            <a:solidFill>
                              <a:srgbClr val="FFFF00"/>
                            </a:solidFill>
                            <a:latin typeface="Cambria Math" panose="02040503050406030204" pitchFamily="18" charset="0"/>
                          </a:rPr>
                          <m:t>)</m:t>
                        </m:r>
                      </m:den>
                    </m:f>
                  </m:oMath>
                </a14:m>
                <a:r>
                  <a:rPr lang="en-US" sz="1800" dirty="0">
                    <a:solidFill>
                      <a:srgbClr val="FFFF00"/>
                    </a:solidFill>
                  </a:rPr>
                  <a:t> = 13</a:t>
                </a:r>
              </a:p>
              <a:p>
                <a:endParaRPr lang="en-US" sz="1800" dirty="0">
                  <a:solidFill>
                    <a:srgbClr val="FFFF00"/>
                  </a:solidFill>
                </a:endParaRPr>
              </a:p>
              <a:p>
                <a:r>
                  <a:rPr lang="en-US" sz="1800" dirty="0">
                    <a:solidFill>
                      <a:schemeClr val="bg1"/>
                    </a:solidFill>
                  </a:rPr>
                  <a:t>Iteration = </a:t>
                </a:r>
                <a:r>
                  <a:rPr lang="en-US" dirty="0">
                    <a:solidFill>
                      <a:srgbClr val="FFFF00"/>
                    </a:solidFill>
                  </a:rPr>
                  <a:t>3</a:t>
                </a:r>
                <a:endParaRPr lang="en-US" sz="1800" dirty="0">
                  <a:solidFill>
                    <a:srgbClr val="FFFF00"/>
                  </a:solidFill>
                </a:endParaRPr>
              </a:p>
              <a:p>
                <a:endParaRPr lang="en-US" sz="1800" dirty="0">
                  <a:solidFill>
                    <a:srgbClr val="FFFF00"/>
                  </a:solidFill>
                </a:endParaRPr>
              </a:p>
            </p:txBody>
          </p:sp>
        </mc:Choice>
        <mc:Fallback>
          <p:sp>
            <p:nvSpPr>
              <p:cNvPr id="53" name="TextBox 52">
                <a:extLst>
                  <a:ext uri="{FF2B5EF4-FFF2-40B4-BE49-F238E27FC236}">
                    <a16:creationId xmlns:a16="http://schemas.microsoft.com/office/drawing/2014/main" id="{CF293A00-3BB9-E709-FC40-946A66763C04}"/>
                  </a:ext>
                </a:extLst>
              </p:cNvPr>
              <p:cNvSpPr txBox="1">
                <a:spLocks noRot="1" noChangeAspect="1" noMove="1" noResize="1" noEditPoints="1" noAdjustHandles="1" noChangeArrowheads="1" noChangeShapeType="1" noTextEdit="1"/>
              </p:cNvSpPr>
              <p:nvPr/>
            </p:nvSpPr>
            <p:spPr>
              <a:xfrm>
                <a:off x="440446" y="4152574"/>
                <a:ext cx="3598157" cy="1371658"/>
              </a:xfrm>
              <a:prstGeom prst="rect">
                <a:avLst/>
              </a:prstGeom>
              <a:blipFill>
                <a:blip r:embed="rId4"/>
                <a:stretch>
                  <a:fillRect l="-135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7E9305B-01C0-226E-4EE6-9901C6225399}"/>
              </a:ext>
            </a:extLst>
          </p:cNvPr>
          <p:cNvSpPr txBox="1"/>
          <p:nvPr/>
        </p:nvSpPr>
        <p:spPr>
          <a:xfrm>
            <a:off x="527772" y="474954"/>
            <a:ext cx="1826141" cy="461665"/>
          </a:xfrm>
          <a:prstGeom prst="rect">
            <a:avLst/>
          </a:prstGeom>
          <a:noFill/>
        </p:spPr>
        <p:txBody>
          <a:bodyPr wrap="none" rtlCol="0">
            <a:spAutoFit/>
          </a:bodyPr>
          <a:lstStyle/>
          <a:p>
            <a:r>
              <a:rPr lang="en-US" sz="2400" dirty="0">
                <a:solidFill>
                  <a:schemeClr val="bg1"/>
                </a:solidFill>
              </a:rPr>
              <a:t>Target = </a:t>
            </a:r>
            <a:r>
              <a:rPr lang="en-US" sz="2400" dirty="0">
                <a:solidFill>
                  <a:srgbClr val="FFFF00"/>
                </a:solidFill>
              </a:rPr>
              <a:t>33</a:t>
            </a:r>
          </a:p>
        </p:txBody>
      </p:sp>
      <p:sp>
        <p:nvSpPr>
          <p:cNvPr id="4" name="TextBox 3">
            <a:extLst>
              <a:ext uri="{FF2B5EF4-FFF2-40B4-BE49-F238E27FC236}">
                <a16:creationId xmlns:a16="http://schemas.microsoft.com/office/drawing/2014/main" id="{B4839153-F5C7-38E3-ED0A-F9B017812D11}"/>
              </a:ext>
            </a:extLst>
          </p:cNvPr>
          <p:cNvSpPr txBox="1"/>
          <p:nvPr/>
        </p:nvSpPr>
        <p:spPr>
          <a:xfrm>
            <a:off x="4191438" y="396985"/>
            <a:ext cx="6094428" cy="584775"/>
          </a:xfrm>
          <a:prstGeom prst="rect">
            <a:avLst/>
          </a:prstGeom>
          <a:noFill/>
        </p:spPr>
        <p:txBody>
          <a:bodyPr wrap="square">
            <a:spAutoFit/>
          </a:bodyPr>
          <a:lstStyle/>
          <a:p>
            <a:r>
              <a:rPr lang="en-US" sz="3200" dirty="0">
                <a:solidFill>
                  <a:srgbClr val="FFFF00"/>
                </a:solidFill>
              </a:rPr>
              <a:t>Implementation</a:t>
            </a:r>
          </a:p>
        </p:txBody>
      </p:sp>
      <p:cxnSp>
        <p:nvCxnSpPr>
          <p:cNvPr id="5" name="Straight Arrow Connector 4">
            <a:extLst>
              <a:ext uri="{FF2B5EF4-FFF2-40B4-BE49-F238E27FC236}">
                <a16:creationId xmlns:a16="http://schemas.microsoft.com/office/drawing/2014/main" id="{1DA012C1-66D0-8729-65CF-4327A0C94841}"/>
              </a:ext>
            </a:extLst>
          </p:cNvPr>
          <p:cNvCxnSpPr>
            <a:cxnSpLocks/>
          </p:cNvCxnSpPr>
          <p:nvPr/>
        </p:nvCxnSpPr>
        <p:spPr>
          <a:xfrm>
            <a:off x="7749578" y="1475292"/>
            <a:ext cx="0" cy="2669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TextBox 32">
            <a:extLst>
              <a:ext uri="{FF2B5EF4-FFF2-40B4-BE49-F238E27FC236}">
                <a16:creationId xmlns:a16="http://schemas.microsoft.com/office/drawing/2014/main" id="{5B486708-2A14-88A4-C797-673757E5978C}"/>
              </a:ext>
            </a:extLst>
          </p:cNvPr>
          <p:cNvSpPr txBox="1"/>
          <p:nvPr/>
        </p:nvSpPr>
        <p:spPr>
          <a:xfrm>
            <a:off x="7463026" y="1136738"/>
            <a:ext cx="538930" cy="338554"/>
          </a:xfrm>
          <a:prstGeom prst="rect">
            <a:avLst/>
          </a:prstGeom>
          <a:noFill/>
        </p:spPr>
        <p:txBody>
          <a:bodyPr wrap="none" rtlCol="0">
            <a:spAutoFit/>
          </a:bodyPr>
          <a:lstStyle/>
          <a:p>
            <a:r>
              <a:rPr lang="en-US" sz="1600" dirty="0">
                <a:solidFill>
                  <a:schemeClr val="bg1"/>
                </a:solidFill>
              </a:rPr>
              <a:t>pos</a:t>
            </a:r>
            <a:endParaRPr lang="en-US" dirty="0">
              <a:solidFill>
                <a:schemeClr val="bg1"/>
              </a:solidFill>
            </a:endParaRPr>
          </a:p>
        </p:txBody>
      </p:sp>
    </p:spTree>
    <p:extLst>
      <p:ext uri="{BB962C8B-B14F-4D97-AF65-F5344CB8AC3E}">
        <p14:creationId xmlns:p14="http://schemas.microsoft.com/office/powerpoint/2010/main" val="3296855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p:spTree>
    <p:extLst>
      <p:ext uri="{BB962C8B-B14F-4D97-AF65-F5344CB8AC3E}">
        <p14:creationId xmlns:p14="http://schemas.microsoft.com/office/powerpoint/2010/main" val="340856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583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317853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2373198" cy="506870"/>
              </a:xfrm>
              <a:prstGeom prst="rect">
                <a:avLst/>
              </a:prstGeom>
              <a:noFill/>
            </p:spPr>
            <p:txBody>
              <a:bodyPr wrap="square">
                <a:spAutoFit/>
              </a:bodyPr>
              <a:lstStyle/>
              <a:p>
                <a:pPr marL="0" algn="l" rtl="0" eaLnBrk="1" latinLnBrk="0" hangingPunct="1">
                  <a:spcBef>
                    <a:spcPts val="0"/>
                  </a:spcBef>
                  <a:spcAft>
                    <a:spcPts val="0"/>
                  </a:spcAft>
                </a:pPr>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endParaRPr lang="en-US" dirty="0">
                  <a:effectLst/>
                </a:endParaRP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2373198" cy="506870"/>
              </a:xfrm>
              <a:prstGeom prst="rect">
                <a:avLst/>
              </a:prstGeom>
              <a:blipFill>
                <a:blip r:embed="rId4"/>
                <a:stretch>
                  <a:fillRect b="-3614"/>
                </a:stretch>
              </a:blipFill>
            </p:spPr>
            <p:txBody>
              <a:bodyPr/>
              <a:lstStyle/>
              <a:p>
                <a:r>
                  <a:rPr lang="en-US">
                    <a:noFill/>
                  </a:rPr>
                  <a:t> </a:t>
                </a:r>
              </a:p>
            </p:txBody>
          </p:sp>
        </mc:Fallback>
      </mc:AlternateContent>
    </p:spTree>
    <p:extLst>
      <p:ext uri="{BB962C8B-B14F-4D97-AF65-F5344CB8AC3E}">
        <p14:creationId xmlns:p14="http://schemas.microsoft.com/office/powerpoint/2010/main" val="805291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9063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314541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09B29C-57D8-B85B-256C-BDF34B9263E2}"/>
              </a:ext>
            </a:extLst>
          </p:cNvPr>
          <p:cNvSpPr txBox="1"/>
          <p:nvPr/>
        </p:nvSpPr>
        <p:spPr>
          <a:xfrm>
            <a:off x="4442774" y="663745"/>
            <a:ext cx="3306451" cy="646331"/>
          </a:xfrm>
          <a:prstGeom prst="rect">
            <a:avLst/>
          </a:prstGeom>
          <a:noFill/>
        </p:spPr>
        <p:txBody>
          <a:bodyPr wrap="square">
            <a:spAutoFit/>
          </a:bodyPr>
          <a:lstStyle/>
          <a:p>
            <a:r>
              <a:rPr lang="en-US" sz="3600" dirty="0">
                <a:solidFill>
                  <a:srgbClr val="FFFF00"/>
                </a:solidFill>
              </a:rPr>
              <a:t>The Strategy</a:t>
            </a:r>
          </a:p>
        </p:txBody>
      </p:sp>
      <p:sp>
        <p:nvSpPr>
          <p:cNvPr id="7" name="TextBox 6">
            <a:extLst>
              <a:ext uri="{FF2B5EF4-FFF2-40B4-BE49-F238E27FC236}">
                <a16:creationId xmlns:a16="http://schemas.microsoft.com/office/drawing/2014/main" id="{973C94B8-93F7-AC6E-0D2D-012305978142}"/>
              </a:ext>
            </a:extLst>
          </p:cNvPr>
          <p:cNvSpPr txBox="1"/>
          <p:nvPr/>
        </p:nvSpPr>
        <p:spPr>
          <a:xfrm>
            <a:off x="2764803" y="1624561"/>
            <a:ext cx="6662393" cy="1938992"/>
          </a:xfrm>
          <a:prstGeom prst="rect">
            <a:avLst/>
          </a:prstGeom>
          <a:noFill/>
        </p:spPr>
        <p:txBody>
          <a:bodyPr wrap="square">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Decrease and Conquer, is a problem-solving technique in computer science and algorithm design. It is a type of algorithmic paradigm where a problem is solved by breaking it down into smaller instances of the same problem</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019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9B5B92-9E80-64FF-581F-09C038A16D55}"/>
                  </a:ext>
                </a:extLst>
              </p:cNvPr>
              <p:cNvSpPr txBox="1"/>
              <p:nvPr/>
            </p:nvSpPr>
            <p:spPr>
              <a:xfrm>
                <a:off x="800527" y="3355014"/>
                <a:ext cx="759243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k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15" name="TextBox 14">
                <a:extLst>
                  <a:ext uri="{FF2B5EF4-FFF2-40B4-BE49-F238E27FC236}">
                    <a16:creationId xmlns:a16="http://schemas.microsoft.com/office/drawing/2014/main" id="{BA9B5B92-9E80-64FF-581F-09C038A16D55}"/>
                  </a:ext>
                </a:extLst>
              </p:cNvPr>
              <p:cNvSpPr txBox="1">
                <a:spLocks noRot="1" noChangeAspect="1" noMove="1" noResize="1" noEditPoints="1" noAdjustHandles="1" noChangeArrowheads="1" noChangeShapeType="1" noTextEdit="1"/>
              </p:cNvSpPr>
              <p:nvPr/>
            </p:nvSpPr>
            <p:spPr>
              <a:xfrm>
                <a:off x="800527" y="3355014"/>
                <a:ext cx="7592438" cy="374270"/>
              </a:xfrm>
              <a:prstGeom prst="rect">
                <a:avLst/>
              </a:prstGeom>
              <a:blipFill>
                <a:blip r:embed="rId6"/>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2993293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AA6890D-249F-9D65-B44E-F58F9D1C547C}"/>
                  </a:ext>
                </a:extLst>
              </p:cNvPr>
              <p:cNvSpPr txBox="1"/>
              <p:nvPr/>
            </p:nvSpPr>
            <p:spPr>
              <a:xfrm>
                <a:off x="742361" y="3916130"/>
                <a:ext cx="6094428" cy="369332"/>
              </a:xfrm>
              <a:prstGeom prst="rect">
                <a:avLst/>
              </a:prstGeom>
              <a:noFill/>
            </p:spPr>
            <p:txBody>
              <a:bodyPr wrap="square">
                <a:spAutoFit/>
              </a:bodyPr>
              <a:lstStyle/>
              <a:p>
                <a:r>
                  <a:rPr lang="en-US" b="0" i="0" dirty="0">
                    <a:solidFill>
                      <a:schemeClr val="bg1"/>
                    </a:solidFill>
                    <a:effectLst/>
                    <a:latin typeface="Söhne"/>
                  </a:rPr>
                  <a:t>Now, substitute back </a:t>
                </a:r>
                <a:r>
                  <a:rPr lang="en-US" dirty="0">
                    <a:solidFill>
                      <a:schemeClr val="bg1"/>
                    </a:solidFill>
                    <a:latin typeface="KaTeX_Main"/>
                  </a:rPr>
                  <a:t> </a:t>
                </a:r>
                <a:r>
                  <a:rPr lang="en-US" b="0" i="1" dirty="0">
                    <a:solidFill>
                      <a:schemeClr val="bg1"/>
                    </a:solidFill>
                    <a:effectLst/>
                    <a:latin typeface="KaTeX_Math"/>
                  </a:rPr>
                  <a:t>k =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9" name="TextBox 8">
                <a:extLst>
                  <a:ext uri="{FF2B5EF4-FFF2-40B4-BE49-F238E27FC236}">
                    <a16:creationId xmlns:a16="http://schemas.microsoft.com/office/drawing/2014/main" id="{5AA6890D-249F-9D65-B44E-F58F9D1C547C}"/>
                  </a:ext>
                </a:extLst>
              </p:cNvPr>
              <p:cNvSpPr txBox="1">
                <a:spLocks noRot="1" noChangeAspect="1" noMove="1" noResize="1" noEditPoints="1" noAdjustHandles="1" noChangeArrowheads="1" noChangeShapeType="1" noTextEdit="1"/>
              </p:cNvSpPr>
              <p:nvPr/>
            </p:nvSpPr>
            <p:spPr>
              <a:xfrm>
                <a:off x="742361" y="3916130"/>
                <a:ext cx="6094428" cy="369332"/>
              </a:xfrm>
              <a:prstGeom prst="rect">
                <a:avLst/>
              </a:prstGeom>
              <a:blipFill>
                <a:blip r:embed="rId6"/>
                <a:stretch>
                  <a:fillRect l="-90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9B5B92-9E80-64FF-581F-09C038A16D55}"/>
                  </a:ext>
                </a:extLst>
              </p:cNvPr>
              <p:cNvSpPr txBox="1"/>
              <p:nvPr/>
            </p:nvSpPr>
            <p:spPr>
              <a:xfrm>
                <a:off x="800527" y="3355014"/>
                <a:ext cx="759243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k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15" name="TextBox 14">
                <a:extLst>
                  <a:ext uri="{FF2B5EF4-FFF2-40B4-BE49-F238E27FC236}">
                    <a16:creationId xmlns:a16="http://schemas.microsoft.com/office/drawing/2014/main" id="{BA9B5B92-9E80-64FF-581F-09C038A16D55}"/>
                  </a:ext>
                </a:extLst>
              </p:cNvPr>
              <p:cNvSpPr txBox="1">
                <a:spLocks noRot="1" noChangeAspect="1" noMove="1" noResize="1" noEditPoints="1" noAdjustHandles="1" noChangeArrowheads="1" noChangeShapeType="1" noTextEdit="1"/>
              </p:cNvSpPr>
              <p:nvPr/>
            </p:nvSpPr>
            <p:spPr>
              <a:xfrm>
                <a:off x="800527" y="3355014"/>
                <a:ext cx="7592438" cy="374270"/>
              </a:xfrm>
              <a:prstGeom prst="rect">
                <a:avLst/>
              </a:prstGeom>
              <a:blipFill>
                <a:blip r:embed="rId7"/>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2791249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AA6890D-249F-9D65-B44E-F58F9D1C547C}"/>
                  </a:ext>
                </a:extLst>
              </p:cNvPr>
              <p:cNvSpPr txBox="1"/>
              <p:nvPr/>
            </p:nvSpPr>
            <p:spPr>
              <a:xfrm>
                <a:off x="742361" y="3916130"/>
                <a:ext cx="6094428" cy="369332"/>
              </a:xfrm>
              <a:prstGeom prst="rect">
                <a:avLst/>
              </a:prstGeom>
              <a:noFill/>
            </p:spPr>
            <p:txBody>
              <a:bodyPr wrap="square">
                <a:spAutoFit/>
              </a:bodyPr>
              <a:lstStyle/>
              <a:p>
                <a:r>
                  <a:rPr lang="en-US" b="0" i="0" dirty="0">
                    <a:solidFill>
                      <a:schemeClr val="bg1"/>
                    </a:solidFill>
                    <a:effectLst/>
                    <a:latin typeface="Söhne"/>
                  </a:rPr>
                  <a:t>Now, substitute back </a:t>
                </a:r>
                <a:r>
                  <a:rPr lang="en-US" dirty="0">
                    <a:solidFill>
                      <a:schemeClr val="bg1"/>
                    </a:solidFill>
                    <a:latin typeface="KaTeX_Main"/>
                  </a:rPr>
                  <a:t> </a:t>
                </a:r>
                <a:r>
                  <a:rPr lang="en-US" b="0" i="1" dirty="0">
                    <a:solidFill>
                      <a:schemeClr val="bg1"/>
                    </a:solidFill>
                    <a:effectLst/>
                    <a:latin typeface="KaTeX_Math"/>
                  </a:rPr>
                  <a:t>k =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9" name="TextBox 8">
                <a:extLst>
                  <a:ext uri="{FF2B5EF4-FFF2-40B4-BE49-F238E27FC236}">
                    <a16:creationId xmlns:a16="http://schemas.microsoft.com/office/drawing/2014/main" id="{5AA6890D-249F-9D65-B44E-F58F9D1C547C}"/>
                  </a:ext>
                </a:extLst>
              </p:cNvPr>
              <p:cNvSpPr txBox="1">
                <a:spLocks noRot="1" noChangeAspect="1" noMove="1" noResize="1" noEditPoints="1" noAdjustHandles="1" noChangeArrowheads="1" noChangeShapeType="1" noTextEdit="1"/>
              </p:cNvSpPr>
              <p:nvPr/>
            </p:nvSpPr>
            <p:spPr>
              <a:xfrm>
                <a:off x="742361" y="3916130"/>
                <a:ext cx="6094428" cy="369332"/>
              </a:xfrm>
              <a:prstGeom prst="rect">
                <a:avLst/>
              </a:prstGeom>
              <a:blipFill>
                <a:blip r:embed="rId6"/>
                <a:stretch>
                  <a:fillRect l="-90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4150ADC-7514-BD97-0FC8-CBEC08A5D2EA}"/>
                  </a:ext>
                </a:extLst>
              </p:cNvPr>
              <p:cNvSpPr txBox="1"/>
              <p:nvPr/>
            </p:nvSpPr>
            <p:spPr>
              <a:xfrm>
                <a:off x="-1160675" y="4347748"/>
                <a:ext cx="609442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𝑙𝑜𝑔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𝑛</m:t>
                      </m:r>
                      <m:r>
                        <a:rPr lang="en-US" sz="1800" b="0" i="1" kern="1200">
                          <a:solidFill>
                            <a:schemeClr val="bg1"/>
                          </a:solidFill>
                          <a:effectLst/>
                          <a:latin typeface="Cambria Math" panose="02040503050406030204" pitchFamily="18" charset="0"/>
                          <a:ea typeface="+mn-ea"/>
                          <a:cs typeface="+mn-cs"/>
                        </a:rPr>
                        <m:t>+</m:t>
                      </m:r>
                      <m:r>
                        <a:rPr lang="en-US" sz="1800" b="0" i="1" kern="120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smtClean="0">
                              <a:solidFill>
                                <a:schemeClr val="bg1"/>
                              </a:solidFill>
                              <a:effectLst/>
                              <a:latin typeface="Cambria Math" panose="02040503050406030204" pitchFamily="18" charset="0"/>
                              <a:ea typeface="+mn-ea"/>
                              <a:cs typeface="+mn-cs"/>
                            </a:rPr>
                            <m:t>1</m:t>
                          </m:r>
                        </m:e>
                      </m:d>
                    </m:oMath>
                  </m:oMathPara>
                </a14:m>
                <a:endParaRPr lang="en-US" dirty="0">
                  <a:solidFill>
                    <a:schemeClr val="bg1"/>
                  </a:solidFill>
                  <a:effectLst/>
                </a:endParaRPr>
              </a:p>
            </p:txBody>
          </p:sp>
        </mc:Choice>
        <mc:Fallback>
          <p:sp>
            <p:nvSpPr>
              <p:cNvPr id="8" name="TextBox 7">
                <a:extLst>
                  <a:ext uri="{FF2B5EF4-FFF2-40B4-BE49-F238E27FC236}">
                    <a16:creationId xmlns:a16="http://schemas.microsoft.com/office/drawing/2014/main" id="{B4150ADC-7514-BD97-0FC8-CBEC08A5D2EA}"/>
                  </a:ext>
                </a:extLst>
              </p:cNvPr>
              <p:cNvSpPr txBox="1">
                <a:spLocks noRot="1" noChangeAspect="1" noMove="1" noResize="1" noEditPoints="1" noAdjustHandles="1" noChangeArrowheads="1" noChangeShapeType="1" noTextEdit="1"/>
              </p:cNvSpPr>
              <p:nvPr/>
            </p:nvSpPr>
            <p:spPr>
              <a:xfrm>
                <a:off x="-1160675" y="4347748"/>
                <a:ext cx="6094428" cy="369332"/>
              </a:xfrm>
              <a:prstGeom prst="rect">
                <a:avLst/>
              </a:prstGeom>
              <a:blipFill>
                <a:blip r:embed="rId7"/>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9B5B92-9E80-64FF-581F-09C038A16D55}"/>
                  </a:ext>
                </a:extLst>
              </p:cNvPr>
              <p:cNvSpPr txBox="1"/>
              <p:nvPr/>
            </p:nvSpPr>
            <p:spPr>
              <a:xfrm>
                <a:off x="800527" y="3355014"/>
                <a:ext cx="759243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k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15" name="TextBox 14">
                <a:extLst>
                  <a:ext uri="{FF2B5EF4-FFF2-40B4-BE49-F238E27FC236}">
                    <a16:creationId xmlns:a16="http://schemas.microsoft.com/office/drawing/2014/main" id="{BA9B5B92-9E80-64FF-581F-09C038A16D55}"/>
                  </a:ext>
                </a:extLst>
              </p:cNvPr>
              <p:cNvSpPr txBox="1">
                <a:spLocks noRot="1" noChangeAspect="1" noMove="1" noResize="1" noEditPoints="1" noAdjustHandles="1" noChangeArrowheads="1" noChangeShapeType="1" noTextEdit="1"/>
              </p:cNvSpPr>
              <p:nvPr/>
            </p:nvSpPr>
            <p:spPr>
              <a:xfrm>
                <a:off x="800527" y="3355014"/>
                <a:ext cx="7592438" cy="374270"/>
              </a:xfrm>
              <a:prstGeom prst="rect">
                <a:avLst/>
              </a:prstGeom>
              <a:blipFill>
                <a:blip r:embed="rId8"/>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2573006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AA6890D-249F-9D65-B44E-F58F9D1C547C}"/>
                  </a:ext>
                </a:extLst>
              </p:cNvPr>
              <p:cNvSpPr txBox="1"/>
              <p:nvPr/>
            </p:nvSpPr>
            <p:spPr>
              <a:xfrm>
                <a:off x="742361" y="3916130"/>
                <a:ext cx="6094428" cy="369332"/>
              </a:xfrm>
              <a:prstGeom prst="rect">
                <a:avLst/>
              </a:prstGeom>
              <a:noFill/>
            </p:spPr>
            <p:txBody>
              <a:bodyPr wrap="square">
                <a:spAutoFit/>
              </a:bodyPr>
              <a:lstStyle/>
              <a:p>
                <a:r>
                  <a:rPr lang="en-US" b="0" i="0" dirty="0">
                    <a:solidFill>
                      <a:schemeClr val="bg1"/>
                    </a:solidFill>
                    <a:effectLst/>
                    <a:latin typeface="Söhne"/>
                  </a:rPr>
                  <a:t>Now, substitute back </a:t>
                </a:r>
                <a:r>
                  <a:rPr lang="en-US" dirty="0">
                    <a:solidFill>
                      <a:schemeClr val="bg1"/>
                    </a:solidFill>
                    <a:latin typeface="KaTeX_Main"/>
                  </a:rPr>
                  <a:t> </a:t>
                </a:r>
                <a:r>
                  <a:rPr lang="en-US" b="0" i="1" dirty="0">
                    <a:solidFill>
                      <a:schemeClr val="bg1"/>
                    </a:solidFill>
                    <a:effectLst/>
                    <a:latin typeface="KaTeX_Math"/>
                  </a:rPr>
                  <a:t>k =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9" name="TextBox 8">
                <a:extLst>
                  <a:ext uri="{FF2B5EF4-FFF2-40B4-BE49-F238E27FC236}">
                    <a16:creationId xmlns:a16="http://schemas.microsoft.com/office/drawing/2014/main" id="{5AA6890D-249F-9D65-B44E-F58F9D1C547C}"/>
                  </a:ext>
                </a:extLst>
              </p:cNvPr>
              <p:cNvSpPr txBox="1">
                <a:spLocks noRot="1" noChangeAspect="1" noMove="1" noResize="1" noEditPoints="1" noAdjustHandles="1" noChangeArrowheads="1" noChangeShapeType="1" noTextEdit="1"/>
              </p:cNvSpPr>
              <p:nvPr/>
            </p:nvSpPr>
            <p:spPr>
              <a:xfrm>
                <a:off x="742361" y="3916130"/>
                <a:ext cx="6094428" cy="369332"/>
              </a:xfrm>
              <a:prstGeom prst="rect">
                <a:avLst/>
              </a:prstGeom>
              <a:blipFill>
                <a:blip r:embed="rId6"/>
                <a:stretch>
                  <a:fillRect l="-90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4150ADC-7514-BD97-0FC8-CBEC08A5D2EA}"/>
                  </a:ext>
                </a:extLst>
              </p:cNvPr>
              <p:cNvSpPr txBox="1"/>
              <p:nvPr/>
            </p:nvSpPr>
            <p:spPr>
              <a:xfrm>
                <a:off x="-1160675" y="4347748"/>
                <a:ext cx="609442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𝑙𝑜𝑔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𝑛</m:t>
                      </m:r>
                      <m:r>
                        <a:rPr lang="en-US" sz="1800" b="0" i="1" kern="1200">
                          <a:solidFill>
                            <a:schemeClr val="bg1"/>
                          </a:solidFill>
                          <a:effectLst/>
                          <a:latin typeface="Cambria Math" panose="02040503050406030204" pitchFamily="18" charset="0"/>
                          <a:ea typeface="+mn-ea"/>
                          <a:cs typeface="+mn-cs"/>
                        </a:rPr>
                        <m:t>+</m:t>
                      </m:r>
                      <m:r>
                        <a:rPr lang="en-US" sz="1800" b="0" i="1" kern="120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smtClean="0">
                              <a:solidFill>
                                <a:schemeClr val="bg1"/>
                              </a:solidFill>
                              <a:effectLst/>
                              <a:latin typeface="Cambria Math" panose="02040503050406030204" pitchFamily="18" charset="0"/>
                              <a:ea typeface="+mn-ea"/>
                              <a:cs typeface="+mn-cs"/>
                            </a:rPr>
                            <m:t>1</m:t>
                          </m:r>
                        </m:e>
                      </m:d>
                    </m:oMath>
                  </m:oMathPara>
                </a14:m>
                <a:endParaRPr lang="en-US" dirty="0">
                  <a:solidFill>
                    <a:schemeClr val="bg1"/>
                  </a:solidFill>
                  <a:effectLst/>
                </a:endParaRPr>
              </a:p>
            </p:txBody>
          </p:sp>
        </mc:Choice>
        <mc:Fallback>
          <p:sp>
            <p:nvSpPr>
              <p:cNvPr id="8" name="TextBox 7">
                <a:extLst>
                  <a:ext uri="{FF2B5EF4-FFF2-40B4-BE49-F238E27FC236}">
                    <a16:creationId xmlns:a16="http://schemas.microsoft.com/office/drawing/2014/main" id="{B4150ADC-7514-BD97-0FC8-CBEC08A5D2EA}"/>
                  </a:ext>
                </a:extLst>
              </p:cNvPr>
              <p:cNvSpPr txBox="1">
                <a:spLocks noRot="1" noChangeAspect="1" noMove="1" noResize="1" noEditPoints="1" noAdjustHandles="1" noChangeArrowheads="1" noChangeShapeType="1" noTextEdit="1"/>
              </p:cNvSpPr>
              <p:nvPr/>
            </p:nvSpPr>
            <p:spPr>
              <a:xfrm>
                <a:off x="-1160675" y="4347748"/>
                <a:ext cx="6094428" cy="369332"/>
              </a:xfrm>
              <a:prstGeom prst="rect">
                <a:avLst/>
              </a:prstGeom>
              <a:blipFill>
                <a:blip r:embed="rId7"/>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C461B4A-E3F8-94B8-744D-F56AEEE035FB}"/>
                  </a:ext>
                </a:extLst>
              </p:cNvPr>
              <p:cNvSpPr txBox="1"/>
              <p:nvPr/>
            </p:nvSpPr>
            <p:spPr>
              <a:xfrm>
                <a:off x="-1730997" y="4896597"/>
                <a:ext cx="6664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sz="1800" i="1" kern="120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m:oMathPara>
                </a14:m>
                <a:endParaRPr lang="en-US" dirty="0">
                  <a:solidFill>
                    <a:schemeClr val="bg1"/>
                  </a:solidFill>
                </a:endParaRPr>
              </a:p>
            </p:txBody>
          </p:sp>
        </mc:Choice>
        <mc:Fallback>
          <p:sp>
            <p:nvSpPr>
              <p:cNvPr id="10" name="TextBox 9">
                <a:extLst>
                  <a:ext uri="{FF2B5EF4-FFF2-40B4-BE49-F238E27FC236}">
                    <a16:creationId xmlns:a16="http://schemas.microsoft.com/office/drawing/2014/main" id="{5C461B4A-E3F8-94B8-744D-F56AEEE035FB}"/>
                  </a:ext>
                </a:extLst>
              </p:cNvPr>
              <p:cNvSpPr txBox="1">
                <a:spLocks noRot="1" noChangeAspect="1" noMove="1" noResize="1" noEditPoints="1" noAdjustHandles="1" noChangeArrowheads="1" noChangeShapeType="1" noTextEdit="1"/>
              </p:cNvSpPr>
              <p:nvPr/>
            </p:nvSpPr>
            <p:spPr>
              <a:xfrm>
                <a:off x="-1730997" y="4896597"/>
                <a:ext cx="6664750" cy="369332"/>
              </a:xfrm>
              <a:prstGeom prst="rect">
                <a:avLst/>
              </a:prstGeom>
              <a:blipFill>
                <a:blip r:embed="rId8"/>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9B5B92-9E80-64FF-581F-09C038A16D55}"/>
                  </a:ext>
                </a:extLst>
              </p:cNvPr>
              <p:cNvSpPr txBox="1"/>
              <p:nvPr/>
            </p:nvSpPr>
            <p:spPr>
              <a:xfrm>
                <a:off x="800527" y="3355014"/>
                <a:ext cx="759243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k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15" name="TextBox 14">
                <a:extLst>
                  <a:ext uri="{FF2B5EF4-FFF2-40B4-BE49-F238E27FC236}">
                    <a16:creationId xmlns:a16="http://schemas.microsoft.com/office/drawing/2014/main" id="{BA9B5B92-9E80-64FF-581F-09C038A16D55}"/>
                  </a:ext>
                </a:extLst>
              </p:cNvPr>
              <p:cNvSpPr txBox="1">
                <a:spLocks noRot="1" noChangeAspect="1" noMove="1" noResize="1" noEditPoints="1" noAdjustHandles="1" noChangeArrowheads="1" noChangeShapeType="1" noTextEdit="1"/>
              </p:cNvSpPr>
              <p:nvPr/>
            </p:nvSpPr>
            <p:spPr>
              <a:xfrm>
                <a:off x="800527" y="3355014"/>
                <a:ext cx="7592438" cy="374270"/>
              </a:xfrm>
              <a:prstGeom prst="rect">
                <a:avLst/>
              </a:prstGeom>
              <a:blipFill>
                <a:blip r:embed="rId9"/>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3403137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AA6890D-249F-9D65-B44E-F58F9D1C547C}"/>
                  </a:ext>
                </a:extLst>
              </p:cNvPr>
              <p:cNvSpPr txBox="1"/>
              <p:nvPr/>
            </p:nvSpPr>
            <p:spPr>
              <a:xfrm>
                <a:off x="742361" y="3916130"/>
                <a:ext cx="6094428" cy="369332"/>
              </a:xfrm>
              <a:prstGeom prst="rect">
                <a:avLst/>
              </a:prstGeom>
              <a:noFill/>
            </p:spPr>
            <p:txBody>
              <a:bodyPr wrap="square">
                <a:spAutoFit/>
              </a:bodyPr>
              <a:lstStyle/>
              <a:p>
                <a:r>
                  <a:rPr lang="en-US" b="0" i="0" dirty="0">
                    <a:solidFill>
                      <a:schemeClr val="bg1"/>
                    </a:solidFill>
                    <a:effectLst/>
                    <a:latin typeface="Söhne"/>
                  </a:rPr>
                  <a:t>Now, substitute back </a:t>
                </a:r>
                <a:r>
                  <a:rPr lang="en-US" dirty="0">
                    <a:solidFill>
                      <a:schemeClr val="bg1"/>
                    </a:solidFill>
                    <a:latin typeface="KaTeX_Main"/>
                  </a:rPr>
                  <a:t> </a:t>
                </a:r>
                <a:r>
                  <a:rPr lang="en-US" b="0" i="1" dirty="0">
                    <a:solidFill>
                      <a:schemeClr val="bg1"/>
                    </a:solidFill>
                    <a:effectLst/>
                    <a:latin typeface="KaTeX_Math"/>
                  </a:rPr>
                  <a:t>k =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9" name="TextBox 8">
                <a:extLst>
                  <a:ext uri="{FF2B5EF4-FFF2-40B4-BE49-F238E27FC236}">
                    <a16:creationId xmlns:a16="http://schemas.microsoft.com/office/drawing/2014/main" id="{5AA6890D-249F-9D65-B44E-F58F9D1C547C}"/>
                  </a:ext>
                </a:extLst>
              </p:cNvPr>
              <p:cNvSpPr txBox="1">
                <a:spLocks noRot="1" noChangeAspect="1" noMove="1" noResize="1" noEditPoints="1" noAdjustHandles="1" noChangeArrowheads="1" noChangeShapeType="1" noTextEdit="1"/>
              </p:cNvSpPr>
              <p:nvPr/>
            </p:nvSpPr>
            <p:spPr>
              <a:xfrm>
                <a:off x="742361" y="3916130"/>
                <a:ext cx="6094428" cy="369332"/>
              </a:xfrm>
              <a:prstGeom prst="rect">
                <a:avLst/>
              </a:prstGeom>
              <a:blipFill>
                <a:blip r:embed="rId6"/>
                <a:stretch>
                  <a:fillRect l="-90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4150ADC-7514-BD97-0FC8-CBEC08A5D2EA}"/>
                  </a:ext>
                </a:extLst>
              </p:cNvPr>
              <p:cNvSpPr txBox="1"/>
              <p:nvPr/>
            </p:nvSpPr>
            <p:spPr>
              <a:xfrm>
                <a:off x="-1160675" y="4347748"/>
                <a:ext cx="609442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𝑙𝑜𝑔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𝑛</m:t>
                      </m:r>
                      <m:r>
                        <a:rPr lang="en-US" sz="1800" b="0" i="1" kern="1200">
                          <a:solidFill>
                            <a:schemeClr val="bg1"/>
                          </a:solidFill>
                          <a:effectLst/>
                          <a:latin typeface="Cambria Math" panose="02040503050406030204" pitchFamily="18" charset="0"/>
                          <a:ea typeface="+mn-ea"/>
                          <a:cs typeface="+mn-cs"/>
                        </a:rPr>
                        <m:t>+</m:t>
                      </m:r>
                      <m:r>
                        <a:rPr lang="en-US" sz="1800" b="0" i="1" kern="120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smtClean="0">
                              <a:solidFill>
                                <a:schemeClr val="bg1"/>
                              </a:solidFill>
                              <a:effectLst/>
                              <a:latin typeface="Cambria Math" panose="02040503050406030204" pitchFamily="18" charset="0"/>
                              <a:ea typeface="+mn-ea"/>
                              <a:cs typeface="+mn-cs"/>
                            </a:rPr>
                            <m:t>1</m:t>
                          </m:r>
                        </m:e>
                      </m:d>
                    </m:oMath>
                  </m:oMathPara>
                </a14:m>
                <a:endParaRPr lang="en-US" dirty="0">
                  <a:solidFill>
                    <a:schemeClr val="bg1"/>
                  </a:solidFill>
                  <a:effectLst/>
                </a:endParaRPr>
              </a:p>
            </p:txBody>
          </p:sp>
        </mc:Choice>
        <mc:Fallback>
          <p:sp>
            <p:nvSpPr>
              <p:cNvPr id="8" name="TextBox 7">
                <a:extLst>
                  <a:ext uri="{FF2B5EF4-FFF2-40B4-BE49-F238E27FC236}">
                    <a16:creationId xmlns:a16="http://schemas.microsoft.com/office/drawing/2014/main" id="{B4150ADC-7514-BD97-0FC8-CBEC08A5D2EA}"/>
                  </a:ext>
                </a:extLst>
              </p:cNvPr>
              <p:cNvSpPr txBox="1">
                <a:spLocks noRot="1" noChangeAspect="1" noMove="1" noResize="1" noEditPoints="1" noAdjustHandles="1" noChangeArrowheads="1" noChangeShapeType="1" noTextEdit="1"/>
              </p:cNvSpPr>
              <p:nvPr/>
            </p:nvSpPr>
            <p:spPr>
              <a:xfrm>
                <a:off x="-1160675" y="4347748"/>
                <a:ext cx="6094428" cy="369332"/>
              </a:xfrm>
              <a:prstGeom prst="rect">
                <a:avLst/>
              </a:prstGeom>
              <a:blipFill>
                <a:blip r:embed="rId7"/>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C461B4A-E3F8-94B8-744D-F56AEEE035FB}"/>
                  </a:ext>
                </a:extLst>
              </p:cNvPr>
              <p:cNvSpPr txBox="1"/>
              <p:nvPr/>
            </p:nvSpPr>
            <p:spPr>
              <a:xfrm>
                <a:off x="-1730997" y="4896597"/>
                <a:ext cx="6664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sz="1800" i="1" kern="120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m:oMathPara>
                </a14:m>
                <a:endParaRPr lang="en-US" dirty="0">
                  <a:solidFill>
                    <a:schemeClr val="bg1"/>
                  </a:solidFill>
                </a:endParaRPr>
              </a:p>
            </p:txBody>
          </p:sp>
        </mc:Choice>
        <mc:Fallback>
          <p:sp>
            <p:nvSpPr>
              <p:cNvPr id="10" name="TextBox 9">
                <a:extLst>
                  <a:ext uri="{FF2B5EF4-FFF2-40B4-BE49-F238E27FC236}">
                    <a16:creationId xmlns:a16="http://schemas.microsoft.com/office/drawing/2014/main" id="{5C461B4A-E3F8-94B8-744D-F56AEEE035FB}"/>
                  </a:ext>
                </a:extLst>
              </p:cNvPr>
              <p:cNvSpPr txBox="1">
                <a:spLocks noRot="1" noChangeAspect="1" noMove="1" noResize="1" noEditPoints="1" noAdjustHandles="1" noChangeArrowheads="1" noChangeShapeType="1" noTextEdit="1"/>
              </p:cNvSpPr>
              <p:nvPr/>
            </p:nvSpPr>
            <p:spPr>
              <a:xfrm>
                <a:off x="-1730997" y="4896597"/>
                <a:ext cx="6664750" cy="369332"/>
              </a:xfrm>
              <a:prstGeom prst="rect">
                <a:avLst/>
              </a:prstGeom>
              <a:blipFill>
                <a:blip r:embed="rId8"/>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126DE37-B4F0-4B4E-512C-1D8021BEA430}"/>
                  </a:ext>
                </a:extLst>
              </p:cNvPr>
              <p:cNvSpPr txBox="1"/>
              <p:nvPr/>
            </p:nvSpPr>
            <p:spPr>
              <a:xfrm>
                <a:off x="-566761" y="5493649"/>
                <a:ext cx="349027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kern="1200" smtClean="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m:oMathPara>
                </a14:m>
                <a:endParaRPr lang="en-US" dirty="0">
                  <a:solidFill>
                    <a:schemeClr val="bg1"/>
                  </a:solidFill>
                </a:endParaRPr>
              </a:p>
            </p:txBody>
          </p:sp>
        </mc:Choice>
        <mc:Fallback>
          <p:sp>
            <p:nvSpPr>
              <p:cNvPr id="11" name="TextBox 10">
                <a:extLst>
                  <a:ext uri="{FF2B5EF4-FFF2-40B4-BE49-F238E27FC236}">
                    <a16:creationId xmlns:a16="http://schemas.microsoft.com/office/drawing/2014/main" id="{6126DE37-B4F0-4B4E-512C-1D8021BEA430}"/>
                  </a:ext>
                </a:extLst>
              </p:cNvPr>
              <p:cNvSpPr txBox="1">
                <a:spLocks noRot="1" noChangeAspect="1" noMove="1" noResize="1" noEditPoints="1" noAdjustHandles="1" noChangeArrowheads="1" noChangeShapeType="1" noTextEdit="1"/>
              </p:cNvSpPr>
              <p:nvPr/>
            </p:nvSpPr>
            <p:spPr>
              <a:xfrm>
                <a:off x="-566761" y="5493649"/>
                <a:ext cx="3490274" cy="369332"/>
              </a:xfrm>
              <a:prstGeom prst="rect">
                <a:avLst/>
              </a:prstGeom>
              <a:blipFill>
                <a:blip r:embed="rId9"/>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9B5B92-9E80-64FF-581F-09C038A16D55}"/>
                  </a:ext>
                </a:extLst>
              </p:cNvPr>
              <p:cNvSpPr txBox="1"/>
              <p:nvPr/>
            </p:nvSpPr>
            <p:spPr>
              <a:xfrm>
                <a:off x="800527" y="3355014"/>
                <a:ext cx="759243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k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15" name="TextBox 14">
                <a:extLst>
                  <a:ext uri="{FF2B5EF4-FFF2-40B4-BE49-F238E27FC236}">
                    <a16:creationId xmlns:a16="http://schemas.microsoft.com/office/drawing/2014/main" id="{BA9B5B92-9E80-64FF-581F-09C038A16D55}"/>
                  </a:ext>
                </a:extLst>
              </p:cNvPr>
              <p:cNvSpPr txBox="1">
                <a:spLocks noRot="1" noChangeAspect="1" noMove="1" noResize="1" noEditPoints="1" noAdjustHandles="1" noChangeArrowheads="1" noChangeShapeType="1" noTextEdit="1"/>
              </p:cNvSpPr>
              <p:nvPr/>
            </p:nvSpPr>
            <p:spPr>
              <a:xfrm>
                <a:off x="800527" y="3355014"/>
                <a:ext cx="7592438" cy="374270"/>
              </a:xfrm>
              <a:prstGeom prst="rect">
                <a:avLst/>
              </a:prstGeom>
              <a:blipFill>
                <a:blip r:embed="rId10"/>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4207453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AA6890D-249F-9D65-B44E-F58F9D1C547C}"/>
                  </a:ext>
                </a:extLst>
              </p:cNvPr>
              <p:cNvSpPr txBox="1"/>
              <p:nvPr/>
            </p:nvSpPr>
            <p:spPr>
              <a:xfrm>
                <a:off x="742361" y="3916130"/>
                <a:ext cx="6094428" cy="369332"/>
              </a:xfrm>
              <a:prstGeom prst="rect">
                <a:avLst/>
              </a:prstGeom>
              <a:noFill/>
            </p:spPr>
            <p:txBody>
              <a:bodyPr wrap="square">
                <a:spAutoFit/>
              </a:bodyPr>
              <a:lstStyle/>
              <a:p>
                <a:r>
                  <a:rPr lang="en-US" b="0" i="0" dirty="0">
                    <a:solidFill>
                      <a:schemeClr val="bg1"/>
                    </a:solidFill>
                    <a:effectLst/>
                    <a:latin typeface="Söhne"/>
                  </a:rPr>
                  <a:t>Now, substitute back </a:t>
                </a:r>
                <a:r>
                  <a:rPr lang="en-US" dirty="0">
                    <a:solidFill>
                      <a:schemeClr val="bg1"/>
                    </a:solidFill>
                    <a:latin typeface="KaTeX_Main"/>
                  </a:rPr>
                  <a:t> </a:t>
                </a:r>
                <a:r>
                  <a:rPr lang="en-US" b="0" i="1" dirty="0">
                    <a:solidFill>
                      <a:schemeClr val="bg1"/>
                    </a:solidFill>
                    <a:effectLst/>
                    <a:latin typeface="KaTeX_Math"/>
                  </a:rPr>
                  <a:t>k =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9" name="TextBox 8">
                <a:extLst>
                  <a:ext uri="{FF2B5EF4-FFF2-40B4-BE49-F238E27FC236}">
                    <a16:creationId xmlns:a16="http://schemas.microsoft.com/office/drawing/2014/main" id="{5AA6890D-249F-9D65-B44E-F58F9D1C547C}"/>
                  </a:ext>
                </a:extLst>
              </p:cNvPr>
              <p:cNvSpPr txBox="1">
                <a:spLocks noRot="1" noChangeAspect="1" noMove="1" noResize="1" noEditPoints="1" noAdjustHandles="1" noChangeArrowheads="1" noChangeShapeType="1" noTextEdit="1"/>
              </p:cNvSpPr>
              <p:nvPr/>
            </p:nvSpPr>
            <p:spPr>
              <a:xfrm>
                <a:off x="742361" y="3916130"/>
                <a:ext cx="6094428" cy="369332"/>
              </a:xfrm>
              <a:prstGeom prst="rect">
                <a:avLst/>
              </a:prstGeom>
              <a:blipFill>
                <a:blip r:embed="rId6"/>
                <a:stretch>
                  <a:fillRect l="-90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4150ADC-7514-BD97-0FC8-CBEC08A5D2EA}"/>
                  </a:ext>
                </a:extLst>
              </p:cNvPr>
              <p:cNvSpPr txBox="1"/>
              <p:nvPr/>
            </p:nvSpPr>
            <p:spPr>
              <a:xfrm>
                <a:off x="-1160675" y="4347748"/>
                <a:ext cx="609442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𝑙𝑜𝑔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𝑛</m:t>
                      </m:r>
                      <m:r>
                        <a:rPr lang="en-US" sz="1800" b="0" i="1" kern="1200">
                          <a:solidFill>
                            <a:schemeClr val="bg1"/>
                          </a:solidFill>
                          <a:effectLst/>
                          <a:latin typeface="Cambria Math" panose="02040503050406030204" pitchFamily="18" charset="0"/>
                          <a:ea typeface="+mn-ea"/>
                          <a:cs typeface="+mn-cs"/>
                        </a:rPr>
                        <m:t>+</m:t>
                      </m:r>
                      <m:r>
                        <a:rPr lang="en-US" sz="1800" b="0" i="1" kern="120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smtClean="0">
                              <a:solidFill>
                                <a:schemeClr val="bg1"/>
                              </a:solidFill>
                              <a:effectLst/>
                              <a:latin typeface="Cambria Math" panose="02040503050406030204" pitchFamily="18" charset="0"/>
                              <a:ea typeface="+mn-ea"/>
                              <a:cs typeface="+mn-cs"/>
                            </a:rPr>
                            <m:t>1</m:t>
                          </m:r>
                        </m:e>
                      </m:d>
                    </m:oMath>
                  </m:oMathPara>
                </a14:m>
                <a:endParaRPr lang="en-US" dirty="0">
                  <a:solidFill>
                    <a:schemeClr val="bg1"/>
                  </a:solidFill>
                  <a:effectLst/>
                </a:endParaRPr>
              </a:p>
            </p:txBody>
          </p:sp>
        </mc:Choice>
        <mc:Fallback>
          <p:sp>
            <p:nvSpPr>
              <p:cNvPr id="8" name="TextBox 7">
                <a:extLst>
                  <a:ext uri="{FF2B5EF4-FFF2-40B4-BE49-F238E27FC236}">
                    <a16:creationId xmlns:a16="http://schemas.microsoft.com/office/drawing/2014/main" id="{B4150ADC-7514-BD97-0FC8-CBEC08A5D2EA}"/>
                  </a:ext>
                </a:extLst>
              </p:cNvPr>
              <p:cNvSpPr txBox="1">
                <a:spLocks noRot="1" noChangeAspect="1" noMove="1" noResize="1" noEditPoints="1" noAdjustHandles="1" noChangeArrowheads="1" noChangeShapeType="1" noTextEdit="1"/>
              </p:cNvSpPr>
              <p:nvPr/>
            </p:nvSpPr>
            <p:spPr>
              <a:xfrm>
                <a:off x="-1160675" y="4347748"/>
                <a:ext cx="6094428" cy="369332"/>
              </a:xfrm>
              <a:prstGeom prst="rect">
                <a:avLst/>
              </a:prstGeom>
              <a:blipFill>
                <a:blip r:embed="rId7"/>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C461B4A-E3F8-94B8-744D-F56AEEE035FB}"/>
                  </a:ext>
                </a:extLst>
              </p:cNvPr>
              <p:cNvSpPr txBox="1"/>
              <p:nvPr/>
            </p:nvSpPr>
            <p:spPr>
              <a:xfrm>
                <a:off x="-1730997" y="4896597"/>
                <a:ext cx="6664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sz="1800" i="1" kern="120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m:oMathPara>
                </a14:m>
                <a:endParaRPr lang="en-US" dirty="0">
                  <a:solidFill>
                    <a:schemeClr val="bg1"/>
                  </a:solidFill>
                </a:endParaRPr>
              </a:p>
            </p:txBody>
          </p:sp>
        </mc:Choice>
        <mc:Fallback>
          <p:sp>
            <p:nvSpPr>
              <p:cNvPr id="10" name="TextBox 9">
                <a:extLst>
                  <a:ext uri="{FF2B5EF4-FFF2-40B4-BE49-F238E27FC236}">
                    <a16:creationId xmlns:a16="http://schemas.microsoft.com/office/drawing/2014/main" id="{5C461B4A-E3F8-94B8-744D-F56AEEE035FB}"/>
                  </a:ext>
                </a:extLst>
              </p:cNvPr>
              <p:cNvSpPr txBox="1">
                <a:spLocks noRot="1" noChangeAspect="1" noMove="1" noResize="1" noEditPoints="1" noAdjustHandles="1" noChangeArrowheads="1" noChangeShapeType="1" noTextEdit="1"/>
              </p:cNvSpPr>
              <p:nvPr/>
            </p:nvSpPr>
            <p:spPr>
              <a:xfrm>
                <a:off x="-1730997" y="4896597"/>
                <a:ext cx="6664750" cy="369332"/>
              </a:xfrm>
              <a:prstGeom prst="rect">
                <a:avLst/>
              </a:prstGeom>
              <a:blipFill>
                <a:blip r:embed="rId8"/>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126DE37-B4F0-4B4E-512C-1D8021BEA430}"/>
                  </a:ext>
                </a:extLst>
              </p:cNvPr>
              <p:cNvSpPr txBox="1"/>
              <p:nvPr/>
            </p:nvSpPr>
            <p:spPr>
              <a:xfrm>
                <a:off x="765928" y="5460147"/>
                <a:ext cx="3490274" cy="533864"/>
              </a:xfrm>
              <a:prstGeom prst="rect">
                <a:avLst/>
              </a:prstGeom>
              <a:noFill/>
            </p:spPr>
            <p:txBody>
              <a:bodyPr wrap="square">
                <a:spAutoFit/>
              </a:bodyPr>
              <a:lstStyle/>
              <a:p>
                <a:pPr/>
                <a14:m>
                  <m:oMath xmlns:m="http://schemas.openxmlformats.org/officeDocument/2006/math">
                    <m:sSub>
                      <m:sSubPr>
                        <m:ctrlPr>
                          <a:rPr lang="en-US" sz="1800" i="1" kern="1200" smtClean="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a14:m>
                <a:r>
                  <a:rPr lang="en-US" dirty="0">
                    <a:solidFill>
                      <a:schemeClr val="bg1"/>
                    </a:solidFill>
                  </a:rPr>
                  <a:t> = </a:t>
                </a:r>
                <a14:m>
                  <m:oMath xmlns:m="http://schemas.openxmlformats.org/officeDocument/2006/math">
                    <m:f>
                      <m:fPr>
                        <m:ctrlPr>
                          <a:rPr lang="en-US" i="1" smtClean="0">
                            <a:solidFill>
                              <a:schemeClr val="bg1"/>
                            </a:solidFill>
                            <a:latin typeface="Cambria Math" panose="02040503050406030204" pitchFamily="18" charset="0"/>
                          </a:rPr>
                        </m:ctrlPr>
                      </m:fPr>
                      <m:num>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𝑛</m:t>
                            </m:r>
                          </m:e>
                        </m:func>
                      </m:num>
                      <m:den>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𝑐</m:t>
                            </m:r>
                          </m:e>
                        </m:func>
                      </m:den>
                    </m:f>
                  </m:oMath>
                </a14:m>
                <a:endParaRPr lang="en-US" dirty="0">
                  <a:solidFill>
                    <a:schemeClr val="bg1"/>
                  </a:solidFill>
                </a:endParaRPr>
              </a:p>
            </p:txBody>
          </p:sp>
        </mc:Choice>
        <mc:Fallback>
          <p:sp>
            <p:nvSpPr>
              <p:cNvPr id="11" name="TextBox 10">
                <a:extLst>
                  <a:ext uri="{FF2B5EF4-FFF2-40B4-BE49-F238E27FC236}">
                    <a16:creationId xmlns:a16="http://schemas.microsoft.com/office/drawing/2014/main" id="{6126DE37-B4F0-4B4E-512C-1D8021BEA430}"/>
                  </a:ext>
                </a:extLst>
              </p:cNvPr>
              <p:cNvSpPr txBox="1">
                <a:spLocks noRot="1" noChangeAspect="1" noMove="1" noResize="1" noEditPoints="1" noAdjustHandles="1" noChangeArrowheads="1" noChangeShapeType="1" noTextEdit="1"/>
              </p:cNvSpPr>
              <p:nvPr/>
            </p:nvSpPr>
            <p:spPr>
              <a:xfrm>
                <a:off x="765928" y="5460147"/>
                <a:ext cx="3490274" cy="533864"/>
              </a:xfrm>
              <a:prstGeom prst="rect">
                <a:avLst/>
              </a:prstGeom>
              <a:blipFill>
                <a:blip r:embed="rId9"/>
                <a:stretch>
                  <a:fillRect l="-524"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9B5B92-9E80-64FF-581F-09C038A16D55}"/>
                  </a:ext>
                </a:extLst>
              </p:cNvPr>
              <p:cNvSpPr txBox="1"/>
              <p:nvPr/>
            </p:nvSpPr>
            <p:spPr>
              <a:xfrm>
                <a:off x="800527" y="3355014"/>
                <a:ext cx="759243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k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15" name="TextBox 14">
                <a:extLst>
                  <a:ext uri="{FF2B5EF4-FFF2-40B4-BE49-F238E27FC236}">
                    <a16:creationId xmlns:a16="http://schemas.microsoft.com/office/drawing/2014/main" id="{BA9B5B92-9E80-64FF-581F-09C038A16D55}"/>
                  </a:ext>
                </a:extLst>
              </p:cNvPr>
              <p:cNvSpPr txBox="1">
                <a:spLocks noRot="1" noChangeAspect="1" noMove="1" noResize="1" noEditPoints="1" noAdjustHandles="1" noChangeArrowheads="1" noChangeShapeType="1" noTextEdit="1"/>
              </p:cNvSpPr>
              <p:nvPr/>
            </p:nvSpPr>
            <p:spPr>
              <a:xfrm>
                <a:off x="800527" y="3355014"/>
                <a:ext cx="7592438" cy="374270"/>
              </a:xfrm>
              <a:prstGeom prst="rect">
                <a:avLst/>
              </a:prstGeom>
              <a:blipFill>
                <a:blip r:embed="rId10"/>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3175677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AA6890D-249F-9D65-B44E-F58F9D1C547C}"/>
                  </a:ext>
                </a:extLst>
              </p:cNvPr>
              <p:cNvSpPr txBox="1"/>
              <p:nvPr/>
            </p:nvSpPr>
            <p:spPr>
              <a:xfrm>
                <a:off x="742361" y="3916130"/>
                <a:ext cx="6094428" cy="369332"/>
              </a:xfrm>
              <a:prstGeom prst="rect">
                <a:avLst/>
              </a:prstGeom>
              <a:noFill/>
            </p:spPr>
            <p:txBody>
              <a:bodyPr wrap="square">
                <a:spAutoFit/>
              </a:bodyPr>
              <a:lstStyle/>
              <a:p>
                <a:r>
                  <a:rPr lang="en-US" b="0" i="0" dirty="0">
                    <a:solidFill>
                      <a:schemeClr val="bg1"/>
                    </a:solidFill>
                    <a:effectLst/>
                    <a:latin typeface="Söhne"/>
                  </a:rPr>
                  <a:t>Now, substitute back </a:t>
                </a:r>
                <a:r>
                  <a:rPr lang="en-US" dirty="0">
                    <a:solidFill>
                      <a:schemeClr val="bg1"/>
                    </a:solidFill>
                    <a:latin typeface="KaTeX_Main"/>
                  </a:rPr>
                  <a:t> </a:t>
                </a:r>
                <a:r>
                  <a:rPr lang="en-US" b="0" i="1" dirty="0">
                    <a:solidFill>
                      <a:schemeClr val="bg1"/>
                    </a:solidFill>
                    <a:effectLst/>
                    <a:latin typeface="KaTeX_Math"/>
                  </a:rPr>
                  <a:t>k =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9" name="TextBox 8">
                <a:extLst>
                  <a:ext uri="{FF2B5EF4-FFF2-40B4-BE49-F238E27FC236}">
                    <a16:creationId xmlns:a16="http://schemas.microsoft.com/office/drawing/2014/main" id="{5AA6890D-249F-9D65-B44E-F58F9D1C547C}"/>
                  </a:ext>
                </a:extLst>
              </p:cNvPr>
              <p:cNvSpPr txBox="1">
                <a:spLocks noRot="1" noChangeAspect="1" noMove="1" noResize="1" noEditPoints="1" noAdjustHandles="1" noChangeArrowheads="1" noChangeShapeType="1" noTextEdit="1"/>
              </p:cNvSpPr>
              <p:nvPr/>
            </p:nvSpPr>
            <p:spPr>
              <a:xfrm>
                <a:off x="742361" y="3916130"/>
                <a:ext cx="6094428" cy="369332"/>
              </a:xfrm>
              <a:prstGeom prst="rect">
                <a:avLst/>
              </a:prstGeom>
              <a:blipFill>
                <a:blip r:embed="rId6"/>
                <a:stretch>
                  <a:fillRect l="-90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4150ADC-7514-BD97-0FC8-CBEC08A5D2EA}"/>
                  </a:ext>
                </a:extLst>
              </p:cNvPr>
              <p:cNvSpPr txBox="1"/>
              <p:nvPr/>
            </p:nvSpPr>
            <p:spPr>
              <a:xfrm>
                <a:off x="-1160675" y="4347748"/>
                <a:ext cx="609442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𝑙𝑜𝑔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𝑛</m:t>
                      </m:r>
                      <m:r>
                        <a:rPr lang="en-US" sz="1800" b="0" i="1" kern="1200">
                          <a:solidFill>
                            <a:schemeClr val="bg1"/>
                          </a:solidFill>
                          <a:effectLst/>
                          <a:latin typeface="Cambria Math" panose="02040503050406030204" pitchFamily="18" charset="0"/>
                          <a:ea typeface="+mn-ea"/>
                          <a:cs typeface="+mn-cs"/>
                        </a:rPr>
                        <m:t>+</m:t>
                      </m:r>
                      <m:r>
                        <a:rPr lang="en-US" sz="1800" b="0" i="1" kern="120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smtClean="0">
                              <a:solidFill>
                                <a:schemeClr val="bg1"/>
                              </a:solidFill>
                              <a:effectLst/>
                              <a:latin typeface="Cambria Math" panose="02040503050406030204" pitchFamily="18" charset="0"/>
                              <a:ea typeface="+mn-ea"/>
                              <a:cs typeface="+mn-cs"/>
                            </a:rPr>
                            <m:t>1</m:t>
                          </m:r>
                        </m:e>
                      </m:d>
                    </m:oMath>
                  </m:oMathPara>
                </a14:m>
                <a:endParaRPr lang="en-US" dirty="0">
                  <a:solidFill>
                    <a:schemeClr val="bg1"/>
                  </a:solidFill>
                  <a:effectLst/>
                </a:endParaRPr>
              </a:p>
            </p:txBody>
          </p:sp>
        </mc:Choice>
        <mc:Fallback>
          <p:sp>
            <p:nvSpPr>
              <p:cNvPr id="8" name="TextBox 7">
                <a:extLst>
                  <a:ext uri="{FF2B5EF4-FFF2-40B4-BE49-F238E27FC236}">
                    <a16:creationId xmlns:a16="http://schemas.microsoft.com/office/drawing/2014/main" id="{B4150ADC-7514-BD97-0FC8-CBEC08A5D2EA}"/>
                  </a:ext>
                </a:extLst>
              </p:cNvPr>
              <p:cNvSpPr txBox="1">
                <a:spLocks noRot="1" noChangeAspect="1" noMove="1" noResize="1" noEditPoints="1" noAdjustHandles="1" noChangeArrowheads="1" noChangeShapeType="1" noTextEdit="1"/>
              </p:cNvSpPr>
              <p:nvPr/>
            </p:nvSpPr>
            <p:spPr>
              <a:xfrm>
                <a:off x="-1160675" y="4347748"/>
                <a:ext cx="6094428" cy="369332"/>
              </a:xfrm>
              <a:prstGeom prst="rect">
                <a:avLst/>
              </a:prstGeom>
              <a:blipFill>
                <a:blip r:embed="rId7"/>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C461B4A-E3F8-94B8-744D-F56AEEE035FB}"/>
                  </a:ext>
                </a:extLst>
              </p:cNvPr>
              <p:cNvSpPr txBox="1"/>
              <p:nvPr/>
            </p:nvSpPr>
            <p:spPr>
              <a:xfrm>
                <a:off x="-1730997" y="4896597"/>
                <a:ext cx="6664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sz="1800" i="1" kern="120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m:oMathPara>
                </a14:m>
                <a:endParaRPr lang="en-US" dirty="0">
                  <a:solidFill>
                    <a:schemeClr val="bg1"/>
                  </a:solidFill>
                </a:endParaRPr>
              </a:p>
            </p:txBody>
          </p:sp>
        </mc:Choice>
        <mc:Fallback>
          <p:sp>
            <p:nvSpPr>
              <p:cNvPr id="10" name="TextBox 9">
                <a:extLst>
                  <a:ext uri="{FF2B5EF4-FFF2-40B4-BE49-F238E27FC236}">
                    <a16:creationId xmlns:a16="http://schemas.microsoft.com/office/drawing/2014/main" id="{5C461B4A-E3F8-94B8-744D-F56AEEE035FB}"/>
                  </a:ext>
                </a:extLst>
              </p:cNvPr>
              <p:cNvSpPr txBox="1">
                <a:spLocks noRot="1" noChangeAspect="1" noMove="1" noResize="1" noEditPoints="1" noAdjustHandles="1" noChangeArrowheads="1" noChangeShapeType="1" noTextEdit="1"/>
              </p:cNvSpPr>
              <p:nvPr/>
            </p:nvSpPr>
            <p:spPr>
              <a:xfrm>
                <a:off x="-1730997" y="4896597"/>
                <a:ext cx="6664750" cy="369332"/>
              </a:xfrm>
              <a:prstGeom prst="rect">
                <a:avLst/>
              </a:prstGeom>
              <a:blipFill>
                <a:blip r:embed="rId8"/>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126DE37-B4F0-4B4E-512C-1D8021BEA430}"/>
                  </a:ext>
                </a:extLst>
              </p:cNvPr>
              <p:cNvSpPr txBox="1"/>
              <p:nvPr/>
            </p:nvSpPr>
            <p:spPr>
              <a:xfrm>
                <a:off x="765928" y="5460147"/>
                <a:ext cx="3490274" cy="533864"/>
              </a:xfrm>
              <a:prstGeom prst="rect">
                <a:avLst/>
              </a:prstGeom>
              <a:noFill/>
            </p:spPr>
            <p:txBody>
              <a:bodyPr wrap="square">
                <a:spAutoFit/>
              </a:bodyPr>
              <a:lstStyle/>
              <a:p>
                <a:pPr/>
                <a14:m>
                  <m:oMath xmlns:m="http://schemas.openxmlformats.org/officeDocument/2006/math">
                    <m:sSub>
                      <m:sSubPr>
                        <m:ctrlPr>
                          <a:rPr lang="en-US" sz="1800" i="1" kern="1200" smtClean="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a14:m>
                <a:r>
                  <a:rPr lang="en-US" dirty="0">
                    <a:solidFill>
                      <a:schemeClr val="bg1"/>
                    </a:solidFill>
                  </a:rPr>
                  <a:t> = </a:t>
                </a:r>
                <a14:m>
                  <m:oMath xmlns:m="http://schemas.openxmlformats.org/officeDocument/2006/math">
                    <m:f>
                      <m:fPr>
                        <m:ctrlPr>
                          <a:rPr lang="en-US" i="1" smtClean="0">
                            <a:solidFill>
                              <a:schemeClr val="bg1"/>
                            </a:solidFill>
                            <a:latin typeface="Cambria Math" panose="02040503050406030204" pitchFamily="18" charset="0"/>
                          </a:rPr>
                        </m:ctrlPr>
                      </m:fPr>
                      <m:num>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𝑛</m:t>
                            </m:r>
                          </m:e>
                        </m:func>
                      </m:num>
                      <m:den>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𝑐</m:t>
                            </m:r>
                          </m:e>
                        </m:func>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𝑛</m:t>
                            </m:r>
                          </m:e>
                        </m:func>
                      </m:e>
                    </m:func>
                  </m:oMath>
                </a14:m>
                <a:endParaRPr lang="en-US" dirty="0">
                  <a:solidFill>
                    <a:schemeClr val="bg1"/>
                  </a:solidFill>
                </a:endParaRPr>
              </a:p>
            </p:txBody>
          </p:sp>
        </mc:Choice>
        <mc:Fallback>
          <p:sp>
            <p:nvSpPr>
              <p:cNvPr id="11" name="TextBox 10">
                <a:extLst>
                  <a:ext uri="{FF2B5EF4-FFF2-40B4-BE49-F238E27FC236}">
                    <a16:creationId xmlns:a16="http://schemas.microsoft.com/office/drawing/2014/main" id="{6126DE37-B4F0-4B4E-512C-1D8021BEA430}"/>
                  </a:ext>
                </a:extLst>
              </p:cNvPr>
              <p:cNvSpPr txBox="1">
                <a:spLocks noRot="1" noChangeAspect="1" noMove="1" noResize="1" noEditPoints="1" noAdjustHandles="1" noChangeArrowheads="1" noChangeShapeType="1" noTextEdit="1"/>
              </p:cNvSpPr>
              <p:nvPr/>
            </p:nvSpPr>
            <p:spPr>
              <a:xfrm>
                <a:off x="765928" y="5460147"/>
                <a:ext cx="3490274" cy="533864"/>
              </a:xfrm>
              <a:prstGeom prst="rect">
                <a:avLst/>
              </a:prstGeom>
              <a:blipFill>
                <a:blip r:embed="rId9"/>
                <a:stretch>
                  <a:fillRect l="-524"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9B5B92-9E80-64FF-581F-09C038A16D55}"/>
                  </a:ext>
                </a:extLst>
              </p:cNvPr>
              <p:cNvSpPr txBox="1"/>
              <p:nvPr/>
            </p:nvSpPr>
            <p:spPr>
              <a:xfrm>
                <a:off x="800527" y="3355014"/>
                <a:ext cx="759243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k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15" name="TextBox 14">
                <a:extLst>
                  <a:ext uri="{FF2B5EF4-FFF2-40B4-BE49-F238E27FC236}">
                    <a16:creationId xmlns:a16="http://schemas.microsoft.com/office/drawing/2014/main" id="{BA9B5B92-9E80-64FF-581F-09C038A16D55}"/>
                  </a:ext>
                </a:extLst>
              </p:cNvPr>
              <p:cNvSpPr txBox="1">
                <a:spLocks noRot="1" noChangeAspect="1" noMove="1" noResize="1" noEditPoints="1" noAdjustHandles="1" noChangeArrowheads="1" noChangeShapeType="1" noTextEdit="1"/>
              </p:cNvSpPr>
              <p:nvPr/>
            </p:nvSpPr>
            <p:spPr>
              <a:xfrm>
                <a:off x="800527" y="3355014"/>
                <a:ext cx="7592438" cy="374270"/>
              </a:xfrm>
              <a:prstGeom prst="rect">
                <a:avLst/>
              </a:prstGeom>
              <a:blipFill>
                <a:blip r:embed="rId10"/>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2350280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867A7-5A44-7D38-3B1F-0A1746276E78}"/>
              </a:ext>
            </a:extLst>
          </p:cNvPr>
          <p:cNvSpPr txBox="1"/>
          <p:nvPr/>
        </p:nvSpPr>
        <p:spPr>
          <a:xfrm>
            <a:off x="4741682" y="414780"/>
            <a:ext cx="2297424" cy="769441"/>
          </a:xfrm>
          <a:prstGeom prst="rect">
            <a:avLst/>
          </a:prstGeom>
          <a:noFill/>
        </p:spPr>
        <p:txBody>
          <a:bodyPr wrap="none" rtlCol="0">
            <a:spAutoFit/>
          </a:bodyPr>
          <a:lstStyle/>
          <a:p>
            <a:r>
              <a:rPr lang="en-US" sz="4400" dirty="0">
                <a:solidFill>
                  <a:srgbClr val="FFFF00"/>
                </a:solidFill>
              </a:rPr>
              <a:t>Analysis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07EA7-252C-3457-A7AC-0CC663923B2D}"/>
                  </a:ext>
                </a:extLst>
              </p:cNvPr>
              <p:cNvSpPr txBox="1"/>
              <p:nvPr/>
            </p:nvSpPr>
            <p:spPr>
              <a:xfrm>
                <a:off x="765928" y="1257634"/>
                <a:ext cx="2080967" cy="5821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r>
                            <a:rPr lang="en-US" b="0" i="1" smtClean="0">
                              <a:solidFill>
                                <a:schemeClr val="bg1"/>
                              </a:solidFill>
                              <a:effectLst/>
                              <a:latin typeface="Cambria Math" panose="02040503050406030204" pitchFamily="18" charset="0"/>
                            </a:rPr>
                            <m:t>𝑛</m:t>
                          </m:r>
                        </m:e>
                      </m:d>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1</m:t>
                      </m:r>
                      <m:r>
                        <a:rPr lang="en-US" b="0" i="1" smtClean="0">
                          <a:solidFill>
                            <a:schemeClr val="bg1"/>
                          </a:solidFill>
                          <a:effectLst/>
                          <a:latin typeface="Cambria Math" panose="02040503050406030204" pitchFamily="18" charset="0"/>
                        </a:rPr>
                        <m:t>+</m:t>
                      </m:r>
                      <m:r>
                        <a:rPr lang="en-US" b="0" i="1" smtClean="0">
                          <a:solidFill>
                            <a:schemeClr val="bg1"/>
                          </a:solidFill>
                          <a:effectLst/>
                          <a:latin typeface="Cambria Math" panose="02040503050406030204" pitchFamily="18" charset="0"/>
                        </a:rPr>
                        <m:t>𝑇</m:t>
                      </m:r>
                      <m:d>
                        <m:dPr>
                          <m:ctrlPr>
                            <a:rPr lang="en-US" b="0" i="1" smtClean="0">
                              <a:solidFill>
                                <a:schemeClr val="bg1"/>
                              </a:solidFill>
                              <a:effectLst/>
                              <a:latin typeface="Cambria Math" panose="02040503050406030204" pitchFamily="18" charset="0"/>
                            </a:rPr>
                          </m:ctrlPr>
                        </m:dPr>
                        <m:e>
                          <m:f>
                            <m:fPr>
                              <m:ctrlPr>
                                <a:rPr lang="en-US" b="0" i="1" smtClean="0">
                                  <a:solidFill>
                                    <a:schemeClr val="bg1"/>
                                  </a:solidFill>
                                  <a:effectLst/>
                                  <a:latin typeface="Cambria Math" panose="02040503050406030204" pitchFamily="18" charset="0"/>
                                </a:rPr>
                              </m:ctrlPr>
                            </m:fPr>
                            <m:num>
                              <m:r>
                                <a:rPr lang="en-US" b="0" i="1" smtClean="0">
                                  <a:solidFill>
                                    <a:schemeClr val="bg1"/>
                                  </a:solidFill>
                                  <a:effectLst/>
                                  <a:latin typeface="Cambria Math" panose="02040503050406030204" pitchFamily="18" charset="0"/>
                                </a:rPr>
                                <m:t>𝑛</m:t>
                              </m:r>
                            </m:num>
                            <m:den>
                              <m:r>
                                <a:rPr lang="en-US" b="0" i="1" smtClean="0">
                                  <a:solidFill>
                                    <a:schemeClr val="bg1"/>
                                  </a:solidFill>
                                  <a:effectLst/>
                                  <a:latin typeface="Cambria Math" panose="02040503050406030204" pitchFamily="18" charset="0"/>
                                </a:rPr>
                                <m:t>𝑐</m:t>
                              </m:r>
                            </m:den>
                          </m:f>
                        </m:e>
                      </m:d>
                    </m:oMath>
                  </m:oMathPara>
                </a14:m>
                <a:endParaRPr lang="en-US" dirty="0">
                  <a:solidFill>
                    <a:schemeClr val="bg1"/>
                  </a:solidFill>
                </a:endParaRPr>
              </a:p>
            </p:txBody>
          </p:sp>
        </mc:Choice>
        <mc:Fallback>
          <p:sp>
            <p:nvSpPr>
              <p:cNvPr id="6" name="TextBox 5">
                <a:extLst>
                  <a:ext uri="{FF2B5EF4-FFF2-40B4-BE49-F238E27FC236}">
                    <a16:creationId xmlns:a16="http://schemas.microsoft.com/office/drawing/2014/main" id="{79D07EA7-252C-3457-A7AC-0CC663923B2D}"/>
                  </a:ext>
                </a:extLst>
              </p:cNvPr>
              <p:cNvSpPr txBox="1">
                <a:spLocks noRot="1" noChangeAspect="1" noMove="1" noResize="1" noEditPoints="1" noAdjustHandles="1" noChangeArrowheads="1" noChangeShapeType="1" noTextEdit="1"/>
              </p:cNvSpPr>
              <p:nvPr/>
            </p:nvSpPr>
            <p:spPr>
              <a:xfrm>
                <a:off x="765928" y="1257634"/>
                <a:ext cx="2080967" cy="582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1854FB-2B2A-5DE6-EF21-ED3E741A8934}"/>
                  </a:ext>
                </a:extLst>
              </p:cNvPr>
              <p:cNvSpPr txBox="1"/>
              <p:nvPr/>
            </p:nvSpPr>
            <p:spPr>
              <a:xfrm>
                <a:off x="567966" y="1839781"/>
                <a:ext cx="8057560" cy="374270"/>
              </a:xfrm>
              <a:prstGeom prst="rect">
                <a:avLst/>
              </a:prstGeom>
              <a:noFill/>
            </p:spPr>
            <p:txBody>
              <a:bodyPr wrap="square">
                <a:spAutoFit/>
              </a:bodyPr>
              <a:lstStyle/>
              <a:p>
                <a:r>
                  <a:rPr lang="en-US" b="0" i="0" dirty="0">
                    <a:solidFill>
                      <a:schemeClr val="bg1"/>
                    </a:solidFill>
                    <a:effectLst/>
                    <a:latin typeface="Söhne"/>
                  </a:rPr>
                  <a:t>Assuming </a:t>
                </a:r>
                <a:r>
                  <a:rPr lang="en-US" b="0" i="1" dirty="0">
                    <a:solidFill>
                      <a:schemeClr val="bg1"/>
                    </a:solidFill>
                    <a:effectLst/>
                    <a:latin typeface="KaTeX_Math"/>
                  </a:rPr>
                  <a:t>n</a:t>
                </a:r>
                <a:r>
                  <a:rPr lang="en-US" b="0" i="0" dirty="0">
                    <a:solidFill>
                      <a:schemeClr val="bg1"/>
                    </a:solidFill>
                    <a:effectLst/>
                    <a:latin typeface="Söhne"/>
                  </a:rPr>
                  <a:t> is a power of </a:t>
                </a:r>
                <a:r>
                  <a:rPr lang="en-US" b="0" i="1" dirty="0">
                    <a:solidFill>
                      <a:schemeClr val="bg1"/>
                    </a:solidFill>
                    <a:effectLst/>
                    <a:latin typeface="KaTeX_Math"/>
                  </a:rPr>
                  <a:t>c</a:t>
                </a:r>
                <a:r>
                  <a:rPr lang="en-US" b="0" i="0" dirty="0">
                    <a:solidFill>
                      <a:schemeClr val="bg1"/>
                    </a:solidFill>
                    <a:effectLst/>
                    <a:latin typeface="Söhne"/>
                  </a:rPr>
                  <a:t>, we can express </a:t>
                </a:r>
                <a:r>
                  <a:rPr lang="en-US" b="0" i="1" dirty="0">
                    <a:solidFill>
                      <a:schemeClr val="bg1"/>
                    </a:solidFill>
                    <a:effectLst/>
                    <a:latin typeface="KaTeX_Math"/>
                  </a:rPr>
                  <a:t>n</a:t>
                </a:r>
                <a:r>
                  <a:rPr lang="en-US" b="0" i="0" dirty="0">
                    <a:solidFill>
                      <a:schemeClr val="bg1"/>
                    </a:solidFill>
                    <a:effectLst/>
                    <a:latin typeface="Söhne"/>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Söhne"/>
                  </a:rPr>
                  <a:t>where </a:t>
                </a:r>
                <a:r>
                  <a:rPr lang="en-US" dirty="0">
                    <a:solidFill>
                      <a:schemeClr val="bg1"/>
                    </a:solidFill>
                    <a:latin typeface="KaTeX_Main"/>
                  </a:rPr>
                  <a:t>k </a:t>
                </a:r>
                <a:r>
                  <a:rPr lang="en-US" b="0" i="0" dirty="0">
                    <a:solidFill>
                      <a:schemeClr val="bg1"/>
                    </a:solidFill>
                    <a:effectLst/>
                    <a:latin typeface="KaTeX_Main"/>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67966" y="1839781"/>
                <a:ext cx="8057560" cy="374270"/>
              </a:xfrm>
              <a:prstGeom prst="rect">
                <a:avLst/>
              </a:prstGeom>
              <a:blipFill>
                <a:blip r:embed="rId3"/>
                <a:stretch>
                  <a:fillRect l="-60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D4BCAD6-7D09-8144-8CB1-5F1C87755724}"/>
                  </a:ext>
                </a:extLst>
              </p:cNvPr>
              <p:cNvSpPr txBox="1"/>
              <p:nvPr/>
            </p:nvSpPr>
            <p:spPr>
              <a:xfrm>
                <a:off x="850769" y="2214051"/>
                <a:ext cx="4531936" cy="793872"/>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mj-lt"/>
                    <a:ea typeface="+mn-ea"/>
                    <a:cs typeface="+mn-cs"/>
                  </a:rPr>
                  <a:t>(</a:t>
                </a:r>
                <a14:m>
                  <m:oMath xmlns:m="http://schemas.openxmlformats.org/officeDocument/2006/math">
                    <m:sSup>
                      <m:sSupPr>
                        <m:ctrlPr>
                          <a:rPr lang="en-US" sz="1800" b="0" i="1" kern="1200" dirty="0" smtClean="0">
                            <a:solidFill>
                              <a:srgbClr val="FFFFFF"/>
                            </a:solidFill>
                            <a:effectLst/>
                            <a:latin typeface="Cambria Math" panose="02040503050406030204" pitchFamily="18" charset="0"/>
                            <a:ea typeface="+mn-ea"/>
                            <a:cs typeface="+mn-cs"/>
                          </a:rPr>
                        </m:ctrlPr>
                      </m:sSupPr>
                      <m:e>
                        <m:r>
                          <a:rPr lang="en-US" sz="1800" b="0" i="1" kern="1200" dirty="0" smtClean="0">
                            <a:solidFill>
                              <a:srgbClr val="FFFFFF"/>
                            </a:solidFill>
                            <a:effectLst/>
                            <a:latin typeface="Cambria Math" panose="02040503050406030204" pitchFamily="18" charset="0"/>
                            <a:ea typeface="+mn-ea"/>
                            <a:cs typeface="+mn-cs"/>
                          </a:rPr>
                          <m:t>𝑐</m:t>
                        </m:r>
                      </m:e>
                      <m:sup>
                        <m:r>
                          <a:rPr lang="en-US" sz="1800" b="0" i="1" kern="1200" dirty="0" smtClean="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mj-lt"/>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1</m:t>
                    </m:r>
                    <m:r>
                      <a:rPr lang="en-US" sz="1800" b="0" i="1" kern="1200">
                        <a:solidFill>
                          <a:srgbClr val="FFFFFF"/>
                        </a:solidFill>
                        <a:effectLst/>
                        <a:latin typeface="Cambria Math" panose="02040503050406030204" pitchFamily="18" charset="0"/>
                        <a:ea typeface="+mn-ea"/>
                        <a:cs typeface="+mn-cs"/>
                      </a:rPr>
                      <m:t>+</m:t>
                    </m:r>
                    <m:r>
                      <a:rPr lang="en-US" sz="1800" b="0" i="1" kern="1200">
                        <a:solidFill>
                          <a:srgbClr val="FFFFFF"/>
                        </a:solidFill>
                        <a:effectLst/>
                        <a:latin typeface="Cambria Math" panose="02040503050406030204" pitchFamily="18" charset="0"/>
                        <a:ea typeface="+mn-ea"/>
                        <a:cs typeface="+mn-cs"/>
                      </a:rPr>
                      <m:t>𝑇</m:t>
                    </m:r>
                    <m:d>
                      <m:dPr>
                        <m:ctrlPr>
                          <a:rPr lang="en-US" sz="1800" b="0" i="1" kern="1200">
                            <a:solidFill>
                              <a:srgbClr val="FFFFFF"/>
                            </a:solidFill>
                            <a:effectLst/>
                            <a:latin typeface="Cambria Math" panose="02040503050406030204" pitchFamily="18" charset="0"/>
                            <a:ea typeface="+mn-ea"/>
                            <a:cs typeface="+mn-cs"/>
                          </a:rPr>
                        </m:ctrlPr>
                      </m:dPr>
                      <m:e>
                        <m:f>
                          <m:fPr>
                            <m:ctrlPr>
                              <a:rPr lang="en-US" sz="1800" b="0" i="1" kern="1200">
                                <a:solidFill>
                                  <a:srgbClr val="FFFFFF"/>
                                </a:solidFill>
                                <a:effectLst/>
                                <a:latin typeface="Cambria Math" panose="02040503050406030204" pitchFamily="18" charset="0"/>
                                <a:ea typeface="+mn-ea"/>
                                <a:cs typeface="+mn-cs"/>
                              </a:rPr>
                            </m:ctrlPr>
                          </m:fPr>
                          <m:num>
                            <m:r>
                              <a:rPr lang="en-US" sz="1800" b="0" i="1" kern="1200">
                                <a:solidFill>
                                  <a:srgbClr val="FFFFFF"/>
                                </a:solidFill>
                                <a:effectLst/>
                                <a:latin typeface="Cambria Math" panose="02040503050406030204" pitchFamily="18" charset="0"/>
                                <a:ea typeface="+mn-ea"/>
                                <a:cs typeface="+mn-cs"/>
                              </a:rPr>
                              <m:t>𝑛</m:t>
                            </m:r>
                          </m:num>
                          <m:den>
                            <m:r>
                              <a:rPr lang="en-US" sz="1800" b="0" i="1" kern="1200">
                                <a:solidFill>
                                  <a:srgbClr val="FFFFFF"/>
                                </a:solidFill>
                                <a:effectLst/>
                                <a:latin typeface="Cambria Math" panose="02040503050406030204" pitchFamily="18" charset="0"/>
                                <a:ea typeface="+mn-ea"/>
                                <a:cs typeface="+mn-cs"/>
                              </a:rPr>
                              <m:t>𝑐</m:t>
                            </m:r>
                          </m:den>
                        </m:f>
                      </m:e>
                    </m:d>
                  </m:oMath>
                </a14:m>
                <a:r>
                  <a:rPr lang="en-US" dirty="0">
                    <a:solidFill>
                      <a:schemeClr val="bg1"/>
                    </a:solidFill>
                    <a:effectLst/>
                  </a:rPr>
                  <a:t> = </a:t>
                </a:r>
                <a14:m>
                  <m:oMath xmlns:m="http://schemas.openxmlformats.org/officeDocument/2006/math">
                    <m:r>
                      <a:rPr lang="en-US" i="1">
                        <a:solidFill>
                          <a:srgbClr val="FFFFFF"/>
                        </a:solidFill>
                        <a:latin typeface="Cambria Math" panose="02040503050406030204" pitchFamily="18" charset="0"/>
                      </a:rPr>
                      <m:t>𝑇</m:t>
                    </m:r>
                  </m:oMath>
                </a14:m>
                <a:r>
                  <a:rPr lang="en-US" dirty="0">
                    <a:solidFill>
                      <a:srgbClr val="FFFFFF"/>
                    </a:solidFill>
                  </a:rPr>
                  <a:t>(</a:t>
                </a:r>
                <a14:m>
                  <m:oMath xmlns:m="http://schemas.openxmlformats.org/officeDocument/2006/math">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sup>
                    </m:sSup>
                  </m:oMath>
                </a14:m>
                <a:r>
                  <a:rPr lang="en-US" dirty="0">
                    <a:solidFill>
                      <a:srgbClr val="FFFFFF"/>
                    </a:solidFill>
                  </a:rPr>
                  <a:t>)</a:t>
                </a:r>
                <a14:m>
                  <m:oMath xmlns:m="http://schemas.openxmlformats.org/officeDocument/2006/math">
                    <m:r>
                      <a:rPr lang="en-US" b="0" i="0" smtClean="0">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1</m:t>
                    </m:r>
                    <m:r>
                      <a:rPr lang="en-US" i="1">
                        <a:solidFill>
                          <a:srgbClr val="FFFFFF"/>
                        </a:solidFill>
                        <a:latin typeface="Cambria Math" panose="02040503050406030204" pitchFamily="18" charset="0"/>
                      </a:rPr>
                      <m:t>+</m:t>
                    </m:r>
                    <m:r>
                      <a:rPr lang="en-US" i="1" smtClean="0">
                        <a:solidFill>
                          <a:srgbClr val="FFFFFF"/>
                        </a:solidFill>
                        <a:latin typeface="Cambria Math" panose="02040503050406030204" pitchFamily="18" charset="0"/>
                      </a:rPr>
                      <m:t>𝑇</m:t>
                    </m:r>
                    <m:d>
                      <m:dPr>
                        <m:ctrlPr>
                          <a:rPr lang="en-US" i="1" smtClean="0">
                            <a:solidFill>
                              <a:srgbClr val="FFFFFF"/>
                            </a:solidFill>
                            <a:latin typeface="Cambria Math" panose="02040503050406030204" pitchFamily="18" charset="0"/>
                          </a:rPr>
                        </m:ctrlPr>
                      </m:dPr>
                      <m:e>
                        <m:sSup>
                          <m:sSupPr>
                            <m:ctrlPr>
                              <a:rPr lang="en-US" i="1" dirty="0">
                                <a:solidFill>
                                  <a:srgbClr val="FFFFFF"/>
                                </a:solidFill>
                                <a:latin typeface="Cambria Math" panose="02040503050406030204" pitchFamily="18" charset="0"/>
                              </a:rPr>
                            </m:ctrlPr>
                          </m:sSupPr>
                          <m:e>
                            <m:r>
                              <a:rPr lang="en-US" i="1" dirty="0">
                                <a:solidFill>
                                  <a:srgbClr val="FFFFFF"/>
                                </a:solidFill>
                                <a:latin typeface="Cambria Math" panose="02040503050406030204" pitchFamily="18" charset="0"/>
                              </a:rPr>
                              <m:t>𝑐</m:t>
                            </m:r>
                          </m:e>
                          <m:sup>
                            <m:r>
                              <a:rPr lang="en-US" i="1" dirty="0">
                                <a:solidFill>
                                  <a:srgbClr val="FFFFFF"/>
                                </a:solidFill>
                                <a:latin typeface="Cambria Math" panose="02040503050406030204" pitchFamily="18" charset="0"/>
                              </a:rPr>
                              <m:t>𝑘</m:t>
                            </m:r>
                            <m:r>
                              <a:rPr lang="en-US" b="0" i="1" dirty="0" smtClean="0">
                                <a:solidFill>
                                  <a:srgbClr val="FFFFFF"/>
                                </a:solidFill>
                                <a:latin typeface="Cambria Math" panose="02040503050406030204" pitchFamily="18" charset="0"/>
                              </a:rPr>
                              <m:t> −</m:t>
                            </m:r>
                            <m:r>
                              <a:rPr lang="en-US" b="0" i="1" dirty="0" smtClean="0">
                                <a:solidFill>
                                  <a:srgbClr val="FFFFFF"/>
                                </a:solidFill>
                                <a:latin typeface="Cambria Math" panose="02040503050406030204" pitchFamily="18" charset="0"/>
                              </a:rPr>
                              <m:t>1</m:t>
                            </m:r>
                          </m:sup>
                        </m:sSup>
                      </m:e>
                    </m:d>
                  </m:oMath>
                </a14:m>
                <a:r>
                  <a:rPr lang="en-US" dirty="0"/>
                  <a:t> </a:t>
                </a:r>
              </a:p>
              <a:p>
                <a:pPr marL="0" algn="l" rtl="0" eaLnBrk="1" latinLnBrk="0" hangingPunct="1">
                  <a:spcBef>
                    <a:spcPts val="0"/>
                  </a:spcBef>
                  <a:spcAft>
                    <a:spcPts val="0"/>
                  </a:spcAft>
                </a:pPr>
                <a:r>
                  <a:rPr lang="en-US" dirty="0">
                    <a:effectLst/>
                  </a:rPr>
                  <a:t> </a:t>
                </a:r>
              </a:p>
            </p:txBody>
          </p:sp>
        </mc:Choice>
        <mc:Fallback>
          <p:sp>
            <p:nvSpPr>
              <p:cNvPr id="3" name="TextBox 2">
                <a:extLst>
                  <a:ext uri="{FF2B5EF4-FFF2-40B4-BE49-F238E27FC236}">
                    <a16:creationId xmlns:a16="http://schemas.microsoft.com/office/drawing/2014/main" id="{0D4BCAD6-7D09-8144-8CB1-5F1C87755724}"/>
                  </a:ext>
                </a:extLst>
              </p:cNvPr>
              <p:cNvSpPr txBox="1">
                <a:spLocks noRot="1" noChangeAspect="1" noMove="1" noResize="1" noEditPoints="1" noAdjustHandles="1" noChangeArrowheads="1" noChangeShapeType="1" noTextEdit="1"/>
              </p:cNvSpPr>
              <p:nvPr/>
            </p:nvSpPr>
            <p:spPr>
              <a:xfrm>
                <a:off x="850769" y="2214051"/>
                <a:ext cx="4531936" cy="79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4E8A0E-5840-C0C1-C97B-E9AAECAF3838}"/>
                  </a:ext>
                </a:extLst>
              </p:cNvPr>
              <p:cNvSpPr txBox="1"/>
              <p:nvPr/>
            </p:nvSpPr>
            <p:spPr>
              <a:xfrm>
                <a:off x="850769" y="2869611"/>
                <a:ext cx="609442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1 + 1 + 1 + 1………. + 1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7" name="TextBox 6">
                <a:extLst>
                  <a:ext uri="{FF2B5EF4-FFF2-40B4-BE49-F238E27FC236}">
                    <a16:creationId xmlns:a16="http://schemas.microsoft.com/office/drawing/2014/main" id="{F14E8A0E-5840-C0C1-C97B-E9AAECAF3838}"/>
                  </a:ext>
                </a:extLst>
              </p:cNvPr>
              <p:cNvSpPr txBox="1">
                <a:spLocks noRot="1" noChangeAspect="1" noMove="1" noResize="1" noEditPoints="1" noAdjustHandles="1" noChangeArrowheads="1" noChangeShapeType="1" noTextEdit="1"/>
              </p:cNvSpPr>
              <p:nvPr/>
            </p:nvSpPr>
            <p:spPr>
              <a:xfrm>
                <a:off x="850769" y="2869611"/>
                <a:ext cx="609442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AA6890D-249F-9D65-B44E-F58F9D1C547C}"/>
                  </a:ext>
                </a:extLst>
              </p:cNvPr>
              <p:cNvSpPr txBox="1"/>
              <p:nvPr/>
            </p:nvSpPr>
            <p:spPr>
              <a:xfrm>
                <a:off x="742361" y="3916130"/>
                <a:ext cx="6094428" cy="369332"/>
              </a:xfrm>
              <a:prstGeom prst="rect">
                <a:avLst/>
              </a:prstGeom>
              <a:noFill/>
            </p:spPr>
            <p:txBody>
              <a:bodyPr wrap="square">
                <a:spAutoFit/>
              </a:bodyPr>
              <a:lstStyle/>
              <a:p>
                <a:r>
                  <a:rPr lang="en-US" b="0" i="0" dirty="0">
                    <a:solidFill>
                      <a:schemeClr val="bg1"/>
                    </a:solidFill>
                    <a:effectLst/>
                    <a:latin typeface="Söhne"/>
                  </a:rPr>
                  <a:t>Now, substitute back </a:t>
                </a:r>
                <a:r>
                  <a:rPr lang="en-US" dirty="0">
                    <a:solidFill>
                      <a:schemeClr val="bg1"/>
                    </a:solidFill>
                    <a:latin typeface="KaTeX_Main"/>
                  </a:rPr>
                  <a:t> </a:t>
                </a:r>
                <a:r>
                  <a:rPr lang="en-US" b="0" i="1" dirty="0">
                    <a:solidFill>
                      <a:schemeClr val="bg1"/>
                    </a:solidFill>
                    <a:effectLst/>
                    <a:latin typeface="KaTeX_Math"/>
                  </a:rPr>
                  <a:t>k =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endParaRPr>
              </a:p>
            </p:txBody>
          </p:sp>
        </mc:Choice>
        <mc:Fallback>
          <p:sp>
            <p:nvSpPr>
              <p:cNvPr id="9" name="TextBox 8">
                <a:extLst>
                  <a:ext uri="{FF2B5EF4-FFF2-40B4-BE49-F238E27FC236}">
                    <a16:creationId xmlns:a16="http://schemas.microsoft.com/office/drawing/2014/main" id="{5AA6890D-249F-9D65-B44E-F58F9D1C547C}"/>
                  </a:ext>
                </a:extLst>
              </p:cNvPr>
              <p:cNvSpPr txBox="1">
                <a:spLocks noRot="1" noChangeAspect="1" noMove="1" noResize="1" noEditPoints="1" noAdjustHandles="1" noChangeArrowheads="1" noChangeShapeType="1" noTextEdit="1"/>
              </p:cNvSpPr>
              <p:nvPr/>
            </p:nvSpPr>
            <p:spPr>
              <a:xfrm>
                <a:off x="742361" y="3916130"/>
                <a:ext cx="6094428" cy="369332"/>
              </a:xfrm>
              <a:prstGeom prst="rect">
                <a:avLst/>
              </a:prstGeom>
              <a:blipFill>
                <a:blip r:embed="rId6"/>
                <a:stretch>
                  <a:fillRect l="-90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4150ADC-7514-BD97-0FC8-CBEC08A5D2EA}"/>
                  </a:ext>
                </a:extLst>
              </p:cNvPr>
              <p:cNvSpPr txBox="1"/>
              <p:nvPr/>
            </p:nvSpPr>
            <p:spPr>
              <a:xfrm>
                <a:off x="-1160675" y="4347748"/>
                <a:ext cx="609442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𝑙𝑜𝑔</m:t>
                          </m:r>
                        </m:e>
                        <m:sub>
                          <m:r>
                            <a:rPr lang="en-US" i="1">
                              <a:solidFill>
                                <a:schemeClr val="bg1"/>
                              </a:solidFill>
                              <a:latin typeface="Cambria Math" panose="02040503050406030204" pitchFamily="18" charset="0"/>
                            </a:rPr>
                            <m:t>𝑐</m:t>
                          </m:r>
                        </m:sub>
                      </m:sSub>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𝑛</m:t>
                      </m:r>
                      <m:r>
                        <a:rPr lang="en-US" sz="1800" b="0" i="1" kern="1200">
                          <a:solidFill>
                            <a:schemeClr val="bg1"/>
                          </a:solidFill>
                          <a:effectLst/>
                          <a:latin typeface="Cambria Math" panose="02040503050406030204" pitchFamily="18" charset="0"/>
                          <a:ea typeface="+mn-ea"/>
                          <a:cs typeface="+mn-cs"/>
                        </a:rPr>
                        <m:t>+</m:t>
                      </m:r>
                      <m:r>
                        <a:rPr lang="en-US" sz="1800" b="0" i="1" kern="120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smtClean="0">
                              <a:solidFill>
                                <a:schemeClr val="bg1"/>
                              </a:solidFill>
                              <a:effectLst/>
                              <a:latin typeface="Cambria Math" panose="02040503050406030204" pitchFamily="18" charset="0"/>
                              <a:ea typeface="+mn-ea"/>
                              <a:cs typeface="+mn-cs"/>
                            </a:rPr>
                            <m:t>1</m:t>
                          </m:r>
                        </m:e>
                      </m:d>
                    </m:oMath>
                  </m:oMathPara>
                </a14:m>
                <a:endParaRPr lang="en-US" dirty="0">
                  <a:solidFill>
                    <a:schemeClr val="bg1"/>
                  </a:solidFill>
                  <a:effectLst/>
                </a:endParaRPr>
              </a:p>
            </p:txBody>
          </p:sp>
        </mc:Choice>
        <mc:Fallback>
          <p:sp>
            <p:nvSpPr>
              <p:cNvPr id="8" name="TextBox 7">
                <a:extLst>
                  <a:ext uri="{FF2B5EF4-FFF2-40B4-BE49-F238E27FC236}">
                    <a16:creationId xmlns:a16="http://schemas.microsoft.com/office/drawing/2014/main" id="{B4150ADC-7514-BD97-0FC8-CBEC08A5D2EA}"/>
                  </a:ext>
                </a:extLst>
              </p:cNvPr>
              <p:cNvSpPr txBox="1">
                <a:spLocks noRot="1" noChangeAspect="1" noMove="1" noResize="1" noEditPoints="1" noAdjustHandles="1" noChangeArrowheads="1" noChangeShapeType="1" noTextEdit="1"/>
              </p:cNvSpPr>
              <p:nvPr/>
            </p:nvSpPr>
            <p:spPr>
              <a:xfrm>
                <a:off x="-1160675" y="4347748"/>
                <a:ext cx="6094428" cy="369332"/>
              </a:xfrm>
              <a:prstGeom prst="rect">
                <a:avLst/>
              </a:prstGeom>
              <a:blipFill>
                <a:blip r:embed="rId7"/>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C461B4A-E3F8-94B8-744D-F56AEEE035FB}"/>
                  </a:ext>
                </a:extLst>
              </p:cNvPr>
              <p:cNvSpPr txBox="1"/>
              <p:nvPr/>
            </p:nvSpPr>
            <p:spPr>
              <a:xfrm>
                <a:off x="-1730997" y="4896597"/>
                <a:ext cx="6664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kern="1200" smtClean="0">
                          <a:solidFill>
                            <a:schemeClr val="bg1"/>
                          </a:solidFill>
                          <a:effectLst/>
                          <a:latin typeface="Cambria Math" panose="02040503050406030204" pitchFamily="18" charset="0"/>
                          <a:ea typeface="+mn-ea"/>
                          <a:cs typeface="+mn-cs"/>
                        </a:rPr>
                        <m:t>𝑇</m:t>
                      </m:r>
                      <m:d>
                        <m:dPr>
                          <m:ctrlPr>
                            <a:rPr lang="en-US" sz="1800" b="0" i="1" kern="1200">
                              <a:solidFill>
                                <a:schemeClr val="bg1"/>
                              </a:solidFill>
                              <a:effectLst/>
                              <a:latin typeface="Cambria Math" panose="02040503050406030204" pitchFamily="18" charset="0"/>
                              <a:ea typeface="+mn-ea"/>
                              <a:cs typeface="+mn-cs"/>
                            </a:rPr>
                          </m:ctrlPr>
                        </m:dPr>
                        <m:e>
                          <m:r>
                            <a:rPr lang="en-US" sz="1800" b="0" i="1" kern="1200">
                              <a:solidFill>
                                <a:schemeClr val="bg1"/>
                              </a:solidFill>
                              <a:effectLst/>
                              <a:latin typeface="Cambria Math" panose="02040503050406030204" pitchFamily="18" charset="0"/>
                              <a:ea typeface="+mn-ea"/>
                              <a:cs typeface="+mn-cs"/>
                            </a:rPr>
                            <m:t>𝑛</m:t>
                          </m:r>
                        </m:e>
                      </m:d>
                      <m:r>
                        <a:rPr lang="en-US" sz="1800" b="0" i="1" kern="1200">
                          <a:solidFill>
                            <a:schemeClr val="bg1"/>
                          </a:solidFill>
                          <a:effectLst/>
                          <a:latin typeface="Cambria Math" panose="02040503050406030204" pitchFamily="18" charset="0"/>
                          <a:ea typeface="+mn-ea"/>
                          <a:cs typeface="+mn-cs"/>
                        </a:rPr>
                        <m:t>=</m:t>
                      </m:r>
                      <m:sSub>
                        <m:sSubPr>
                          <m:ctrlPr>
                            <a:rPr lang="en-US" sz="1800" i="1" kern="120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m:oMathPara>
                </a14:m>
                <a:endParaRPr lang="en-US" dirty="0">
                  <a:solidFill>
                    <a:schemeClr val="bg1"/>
                  </a:solidFill>
                </a:endParaRPr>
              </a:p>
            </p:txBody>
          </p:sp>
        </mc:Choice>
        <mc:Fallback>
          <p:sp>
            <p:nvSpPr>
              <p:cNvPr id="10" name="TextBox 9">
                <a:extLst>
                  <a:ext uri="{FF2B5EF4-FFF2-40B4-BE49-F238E27FC236}">
                    <a16:creationId xmlns:a16="http://schemas.microsoft.com/office/drawing/2014/main" id="{5C461B4A-E3F8-94B8-744D-F56AEEE035FB}"/>
                  </a:ext>
                </a:extLst>
              </p:cNvPr>
              <p:cNvSpPr txBox="1">
                <a:spLocks noRot="1" noChangeAspect="1" noMove="1" noResize="1" noEditPoints="1" noAdjustHandles="1" noChangeArrowheads="1" noChangeShapeType="1" noTextEdit="1"/>
              </p:cNvSpPr>
              <p:nvPr/>
            </p:nvSpPr>
            <p:spPr>
              <a:xfrm>
                <a:off x="-1730997" y="4896597"/>
                <a:ext cx="6664750" cy="369332"/>
              </a:xfrm>
              <a:prstGeom prst="rect">
                <a:avLst/>
              </a:prstGeom>
              <a:blipFill>
                <a:blip r:embed="rId8"/>
                <a:stretch>
                  <a:fillRect b="-16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126DE37-B4F0-4B4E-512C-1D8021BEA430}"/>
                  </a:ext>
                </a:extLst>
              </p:cNvPr>
              <p:cNvSpPr txBox="1"/>
              <p:nvPr/>
            </p:nvSpPr>
            <p:spPr>
              <a:xfrm>
                <a:off x="765928" y="5460147"/>
                <a:ext cx="3490274" cy="533864"/>
              </a:xfrm>
              <a:prstGeom prst="rect">
                <a:avLst/>
              </a:prstGeom>
              <a:noFill/>
            </p:spPr>
            <p:txBody>
              <a:bodyPr wrap="square">
                <a:spAutoFit/>
              </a:bodyPr>
              <a:lstStyle/>
              <a:p>
                <a:pPr/>
                <a14:m>
                  <m:oMath xmlns:m="http://schemas.openxmlformats.org/officeDocument/2006/math">
                    <m:sSub>
                      <m:sSubPr>
                        <m:ctrlPr>
                          <a:rPr lang="en-US" sz="1800" i="1" kern="1200" smtClean="0">
                            <a:solidFill>
                              <a:schemeClr val="bg1"/>
                            </a:solidFill>
                            <a:effectLst/>
                            <a:latin typeface="Cambria Math" panose="02040503050406030204" pitchFamily="18" charset="0"/>
                            <a:ea typeface="+mn-ea"/>
                            <a:cs typeface="+mn-cs"/>
                          </a:rPr>
                        </m:ctrlPr>
                      </m:sSubPr>
                      <m:e>
                        <m:r>
                          <a:rPr lang="en-US" sz="1800" i="1" kern="1200">
                            <a:solidFill>
                              <a:schemeClr val="bg1"/>
                            </a:solidFill>
                            <a:effectLst/>
                            <a:latin typeface="Cambria Math" panose="02040503050406030204" pitchFamily="18" charset="0"/>
                            <a:ea typeface="+mn-ea"/>
                            <a:cs typeface="+mn-cs"/>
                          </a:rPr>
                          <m:t>𝑙𝑜𝑔</m:t>
                        </m:r>
                      </m:e>
                      <m:sub>
                        <m:r>
                          <a:rPr lang="en-US" sz="1800" i="1" kern="1200">
                            <a:solidFill>
                              <a:schemeClr val="bg1"/>
                            </a:solidFill>
                            <a:effectLst/>
                            <a:latin typeface="Cambria Math" panose="02040503050406030204" pitchFamily="18" charset="0"/>
                            <a:ea typeface="+mn-ea"/>
                            <a:cs typeface="+mn-cs"/>
                          </a:rPr>
                          <m:t>𝑐</m:t>
                        </m:r>
                      </m:sub>
                    </m:sSub>
                    <m:r>
                      <a:rPr lang="en-US" sz="1800" i="1" kern="1200">
                        <a:solidFill>
                          <a:schemeClr val="bg1"/>
                        </a:solidFill>
                        <a:effectLst/>
                        <a:latin typeface="Cambria Math" panose="02040503050406030204" pitchFamily="18" charset="0"/>
                        <a:ea typeface="+mn-ea"/>
                        <a:cs typeface="+mn-cs"/>
                      </a:rPr>
                      <m:t> </m:t>
                    </m:r>
                    <m:r>
                      <a:rPr lang="en-US" sz="1800" i="1" kern="1200">
                        <a:solidFill>
                          <a:schemeClr val="bg1"/>
                        </a:solidFill>
                        <a:effectLst/>
                        <a:latin typeface="Cambria Math" panose="02040503050406030204" pitchFamily="18" charset="0"/>
                        <a:ea typeface="+mn-ea"/>
                        <a:cs typeface="+mn-cs"/>
                      </a:rPr>
                      <m:t>𝑛</m:t>
                    </m:r>
                  </m:oMath>
                </a14:m>
                <a:r>
                  <a:rPr lang="en-US" dirty="0">
                    <a:solidFill>
                      <a:schemeClr val="bg1"/>
                    </a:solidFill>
                  </a:rPr>
                  <a:t> = </a:t>
                </a:r>
                <a14:m>
                  <m:oMath xmlns:m="http://schemas.openxmlformats.org/officeDocument/2006/math">
                    <m:f>
                      <m:fPr>
                        <m:ctrlPr>
                          <a:rPr lang="en-US" i="1" smtClean="0">
                            <a:solidFill>
                              <a:schemeClr val="bg1"/>
                            </a:solidFill>
                            <a:latin typeface="Cambria Math" panose="02040503050406030204" pitchFamily="18" charset="0"/>
                          </a:rPr>
                        </m:ctrlPr>
                      </m:fPr>
                      <m:num>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𝑛</m:t>
                            </m:r>
                          </m:e>
                        </m:func>
                      </m:num>
                      <m:den>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𝑐</m:t>
                            </m:r>
                          </m:e>
                        </m:func>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r>
                              <a:rPr lang="en-US" b="0" i="1" smtClean="0">
                                <a:solidFill>
                                  <a:schemeClr val="bg1"/>
                                </a:solidFill>
                                <a:latin typeface="Cambria Math" panose="02040503050406030204" pitchFamily="18" charset="0"/>
                              </a:rPr>
                              <m:t>𝑛</m:t>
                            </m:r>
                          </m:e>
                        </m:func>
                      </m:e>
                    </m:func>
                  </m:oMath>
                </a14:m>
                <a:endParaRPr lang="en-US" dirty="0">
                  <a:solidFill>
                    <a:schemeClr val="bg1"/>
                  </a:solidFill>
                </a:endParaRPr>
              </a:p>
            </p:txBody>
          </p:sp>
        </mc:Choice>
        <mc:Fallback>
          <p:sp>
            <p:nvSpPr>
              <p:cNvPr id="11" name="TextBox 10">
                <a:extLst>
                  <a:ext uri="{FF2B5EF4-FFF2-40B4-BE49-F238E27FC236}">
                    <a16:creationId xmlns:a16="http://schemas.microsoft.com/office/drawing/2014/main" id="{6126DE37-B4F0-4B4E-512C-1D8021BEA430}"/>
                  </a:ext>
                </a:extLst>
              </p:cNvPr>
              <p:cNvSpPr txBox="1">
                <a:spLocks noRot="1" noChangeAspect="1" noMove="1" noResize="1" noEditPoints="1" noAdjustHandles="1" noChangeArrowheads="1" noChangeShapeType="1" noTextEdit="1"/>
              </p:cNvSpPr>
              <p:nvPr/>
            </p:nvSpPr>
            <p:spPr>
              <a:xfrm>
                <a:off x="765928" y="5460147"/>
                <a:ext cx="3490274" cy="533864"/>
              </a:xfrm>
              <a:prstGeom prst="rect">
                <a:avLst/>
              </a:prstGeom>
              <a:blipFill>
                <a:blip r:embed="rId9"/>
                <a:stretch>
                  <a:fillRect l="-524"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28791A1-9C6C-09F4-A9AD-26B7A89AD008}"/>
                  </a:ext>
                </a:extLst>
              </p:cNvPr>
              <p:cNvSpPr txBox="1"/>
              <p:nvPr/>
            </p:nvSpPr>
            <p:spPr>
              <a:xfrm>
                <a:off x="6504795" y="4305396"/>
                <a:ext cx="6947554" cy="523220"/>
              </a:xfrm>
              <a:prstGeom prst="rect">
                <a:avLst/>
              </a:prstGeom>
              <a:noFill/>
            </p:spPr>
            <p:txBody>
              <a:bodyPr wrap="square">
                <a:spAutoFit/>
              </a:bodyPr>
              <a:lstStyle/>
              <a:p>
                <a:pPr/>
                <a14:m>
                  <m:oMath xmlns:m="http://schemas.openxmlformats.org/officeDocument/2006/math">
                    <m:r>
                      <a:rPr lang="en-US" sz="2800" i="1" smtClean="0">
                        <a:solidFill>
                          <a:srgbClr val="FFFF00"/>
                        </a:solidFill>
                        <a:latin typeface="Cambria Math" panose="02040503050406030204" pitchFamily="18" charset="0"/>
                      </a:rPr>
                      <m:t>𝑇</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𝑛</m:t>
                        </m:r>
                      </m:e>
                    </m:d>
                  </m:oMath>
                </a14:m>
                <a:r>
                  <a:rPr lang="en-US" sz="2800" dirty="0">
                    <a:solidFill>
                      <a:srgbClr val="FFFF00"/>
                    </a:solidFill>
                  </a:rPr>
                  <a:t> = O(</a:t>
                </a:r>
                <a14:m>
                  <m:oMath xmlns:m="http://schemas.openxmlformats.org/officeDocument/2006/math">
                    <m:func>
                      <m:funcPr>
                        <m:ctrlPr>
                          <a:rPr lang="en-US" sz="2800" i="1">
                            <a:solidFill>
                              <a:srgbClr val="FFFF00"/>
                            </a:solidFill>
                          </a:rPr>
                        </m:ctrlPr>
                      </m:funcPr>
                      <m:fName>
                        <m:r>
                          <m:rPr>
                            <m:sty m:val="p"/>
                          </m:rPr>
                          <a:rPr lang="en-US" sz="2800">
                            <a:solidFill>
                              <a:srgbClr val="FFFF00"/>
                            </a:solidFill>
                          </a:rPr>
                          <m:t>log</m:t>
                        </m:r>
                      </m:fName>
                      <m:e>
                        <m:func>
                          <m:funcPr>
                            <m:ctrlPr>
                              <a:rPr lang="en-US" sz="2800" i="1">
                                <a:solidFill>
                                  <a:srgbClr val="FFFF00"/>
                                </a:solidFill>
                              </a:rPr>
                            </m:ctrlPr>
                          </m:funcPr>
                          <m:fName>
                            <m:r>
                              <m:rPr>
                                <m:sty m:val="p"/>
                              </m:rPr>
                              <a:rPr lang="en-US" sz="2800">
                                <a:solidFill>
                                  <a:srgbClr val="FFFF00"/>
                                </a:solidFill>
                              </a:rPr>
                              <m:t>log</m:t>
                            </m:r>
                          </m:fName>
                          <m:e>
                            <m:r>
                              <a:rPr lang="en-US" sz="2800" i="1">
                                <a:solidFill>
                                  <a:srgbClr val="FFFF00"/>
                                </a:solidFill>
                              </a:rPr>
                              <m:t>𝑛</m:t>
                            </m:r>
                          </m:e>
                        </m:func>
                      </m:e>
                    </m:func>
                  </m:oMath>
                </a14:m>
                <a:r>
                  <a:rPr lang="en-US" sz="2800" dirty="0">
                    <a:solidFill>
                      <a:srgbClr val="FFFF00"/>
                    </a:solidFill>
                  </a:rPr>
                  <a:t>)</a:t>
                </a:r>
              </a:p>
            </p:txBody>
          </p:sp>
        </mc:Choice>
        <mc:Fallback>
          <p:sp>
            <p:nvSpPr>
              <p:cNvPr id="13" name="TextBox 12">
                <a:extLst>
                  <a:ext uri="{FF2B5EF4-FFF2-40B4-BE49-F238E27FC236}">
                    <a16:creationId xmlns:a16="http://schemas.microsoft.com/office/drawing/2014/main" id="{B28791A1-9C6C-09F4-A9AD-26B7A89AD008}"/>
                  </a:ext>
                </a:extLst>
              </p:cNvPr>
              <p:cNvSpPr txBox="1">
                <a:spLocks noRot="1" noChangeAspect="1" noMove="1" noResize="1" noEditPoints="1" noAdjustHandles="1" noChangeArrowheads="1" noChangeShapeType="1" noTextEdit="1"/>
              </p:cNvSpPr>
              <p:nvPr/>
            </p:nvSpPr>
            <p:spPr>
              <a:xfrm>
                <a:off x="6504795" y="4305396"/>
                <a:ext cx="6947554" cy="523220"/>
              </a:xfrm>
              <a:prstGeom prst="rect">
                <a:avLst/>
              </a:prstGeom>
              <a:blipFill>
                <a:blip r:embed="rId10"/>
                <a:stretch>
                  <a:fillRect t="-11628" b="-3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9B5B92-9E80-64FF-581F-09C038A16D55}"/>
                  </a:ext>
                </a:extLst>
              </p:cNvPr>
              <p:cNvSpPr txBox="1"/>
              <p:nvPr/>
            </p:nvSpPr>
            <p:spPr>
              <a:xfrm>
                <a:off x="800527" y="3355014"/>
                <a:ext cx="7592438" cy="374270"/>
              </a:xfrm>
              <a:prstGeom prst="rect">
                <a:avLst/>
              </a:prstGeom>
              <a:noFill/>
            </p:spPr>
            <p:txBody>
              <a:bodyPr wrap="square">
                <a:spAutoFit/>
              </a:bodyPr>
              <a:lstStyle/>
              <a:p>
                <a14:m>
                  <m:oMath xmlns:m="http://schemas.openxmlformats.org/officeDocument/2006/math">
                    <m:r>
                      <a:rPr lang="en-US" sz="1800" b="0" i="1" kern="1200" smtClean="0">
                        <a:solidFill>
                          <a:srgbClr val="FFFFFF"/>
                        </a:solidFill>
                        <a:effectLst/>
                        <a:latin typeface="Cambria Math" panose="02040503050406030204" pitchFamily="18" charset="0"/>
                        <a:ea typeface="+mn-ea"/>
                        <a:cs typeface="+mn-cs"/>
                      </a:rPr>
                      <m:t>𝑇</m:t>
                    </m:r>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sSup>
                      <m:sSupPr>
                        <m:ctrlPr>
                          <a:rPr lang="en-US" sz="1800" b="0" i="1" kern="1200">
                            <a:solidFill>
                              <a:srgbClr val="FFFFFF"/>
                            </a:solidFill>
                            <a:effectLst/>
                            <a:latin typeface="Cambria Math" panose="02040503050406030204" pitchFamily="18" charset="0"/>
                            <a:ea typeface="+mn-ea"/>
                            <a:cs typeface="+mn-cs"/>
                          </a:rPr>
                        </m:ctrlPr>
                      </m:sSupPr>
                      <m:e>
                        <m:r>
                          <a:rPr lang="en-US" sz="1800" b="0" i="1" kern="1200">
                            <a:solidFill>
                              <a:srgbClr val="FFFFFF"/>
                            </a:solidFill>
                            <a:effectLst/>
                            <a:latin typeface="Cambria Math" panose="02040503050406030204" pitchFamily="18" charset="0"/>
                            <a:ea typeface="+mn-ea"/>
                            <a:cs typeface="+mn-cs"/>
                          </a:rPr>
                          <m:t>𝑐</m:t>
                        </m:r>
                      </m:e>
                      <m:sup>
                        <m:r>
                          <a:rPr lang="en-US" sz="1800" b="0" i="1" kern="1200">
                            <a:solidFill>
                              <a:srgbClr val="FFFFFF"/>
                            </a:solidFill>
                            <a:effectLst/>
                            <a:latin typeface="Cambria Math" panose="02040503050406030204" pitchFamily="18" charset="0"/>
                            <a:ea typeface="+mn-ea"/>
                            <a:cs typeface="+mn-cs"/>
                          </a:rPr>
                          <m:t>𝑘</m:t>
                        </m:r>
                      </m:sup>
                    </m:sSup>
                  </m:oMath>
                </a14:m>
                <a:r>
                  <a:rPr lang="en-US" sz="1800" b="0" i="0" kern="1200" dirty="0">
                    <a:solidFill>
                      <a:srgbClr val="FFFFFF"/>
                    </a:solidFill>
                    <a:effectLst/>
                    <a:latin typeface="Century Gothic" panose="020B0502020202020204" pitchFamily="34" charset="0"/>
                    <a:ea typeface="+mn-ea"/>
                    <a:cs typeface="+mn-cs"/>
                  </a:rPr>
                  <a:t>)</a:t>
                </a:r>
                <a14:m>
                  <m:oMath xmlns:m="http://schemas.openxmlformats.org/officeDocument/2006/math">
                    <m:r>
                      <a:rPr lang="en-US" sz="1800" b="0" i="1" kern="1200">
                        <a:solidFill>
                          <a:srgbClr val="FFFFFF"/>
                        </a:solidFill>
                        <a:effectLst/>
                        <a:latin typeface="Cambria Math" panose="02040503050406030204" pitchFamily="18" charset="0"/>
                        <a:ea typeface="+mn-ea"/>
                        <a:cs typeface="+mn-cs"/>
                      </a:rPr>
                      <m:t>=</m:t>
                    </m:r>
                  </m:oMath>
                </a14:m>
                <a:r>
                  <a:rPr lang="en-US" dirty="0"/>
                  <a:t> </a:t>
                </a:r>
                <a:r>
                  <a:rPr lang="en-US" dirty="0">
                    <a:solidFill>
                      <a:schemeClr val="bg1"/>
                    </a:solidFill>
                  </a:rPr>
                  <a:t>k + </a:t>
                </a:r>
                <a14:m>
                  <m:oMath xmlns:m="http://schemas.openxmlformats.org/officeDocument/2006/math">
                    <m:r>
                      <a:rPr lang="en-US" i="1">
                        <a:solidFill>
                          <a:schemeClr val="bg1"/>
                        </a:solidFill>
                        <a:latin typeface="Cambria Math" panose="02040503050406030204" pitchFamily="18" charset="0"/>
                      </a:rPr>
                      <m:t>𝑇</m:t>
                    </m:r>
                    <m:d>
                      <m:dPr>
                        <m:ctrlPr>
                          <a:rPr lang="en-US" i="1">
                            <a:solidFill>
                              <a:schemeClr val="bg1"/>
                            </a:solidFill>
                            <a:latin typeface="Cambria Math" panose="02040503050406030204" pitchFamily="18" charset="0"/>
                          </a:rPr>
                        </m:ctrlPr>
                      </m:dPr>
                      <m:e>
                        <m:r>
                          <a:rPr lang="ar-SA" b="0" i="1" smtClean="0">
                            <a:solidFill>
                              <a:schemeClr val="bg1"/>
                            </a:solidFill>
                            <a:latin typeface="Cambria Math" panose="02040503050406030204" pitchFamily="18" charset="0"/>
                          </a:rPr>
                          <m:t>1</m:t>
                        </m:r>
                      </m:e>
                    </m:d>
                  </m:oMath>
                </a14:m>
                <a:endParaRPr lang="en-US" dirty="0"/>
              </a:p>
            </p:txBody>
          </p:sp>
        </mc:Choice>
        <mc:Fallback>
          <p:sp>
            <p:nvSpPr>
              <p:cNvPr id="15" name="TextBox 14">
                <a:extLst>
                  <a:ext uri="{FF2B5EF4-FFF2-40B4-BE49-F238E27FC236}">
                    <a16:creationId xmlns:a16="http://schemas.microsoft.com/office/drawing/2014/main" id="{BA9B5B92-9E80-64FF-581F-09C038A16D55}"/>
                  </a:ext>
                </a:extLst>
              </p:cNvPr>
              <p:cNvSpPr txBox="1">
                <a:spLocks noRot="1" noChangeAspect="1" noMove="1" noResize="1" noEditPoints="1" noAdjustHandles="1" noChangeArrowheads="1" noChangeShapeType="1" noTextEdit="1"/>
              </p:cNvSpPr>
              <p:nvPr/>
            </p:nvSpPr>
            <p:spPr>
              <a:xfrm>
                <a:off x="800527" y="3355014"/>
                <a:ext cx="7592438" cy="374270"/>
              </a:xfrm>
              <a:prstGeom prst="rect">
                <a:avLst/>
              </a:prstGeom>
              <a:blipFill>
                <a:blip r:embed="rId11"/>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1013249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FDF43-6DA9-E76A-4590-CC0ED3CB094F}"/>
              </a:ext>
            </a:extLst>
          </p:cNvPr>
          <p:cNvSpPr txBox="1"/>
          <p:nvPr/>
        </p:nvSpPr>
        <p:spPr>
          <a:xfrm>
            <a:off x="2749685" y="505836"/>
            <a:ext cx="6692630" cy="523220"/>
          </a:xfrm>
          <a:prstGeom prst="rect">
            <a:avLst/>
          </a:prstGeom>
          <a:noFill/>
        </p:spPr>
        <p:txBody>
          <a:bodyPr wrap="square" rtlCol="0">
            <a:spAutoFit/>
          </a:bodyPr>
          <a:lstStyle/>
          <a:p>
            <a:r>
              <a:rPr lang="en-US" sz="2800" dirty="0">
                <a:solidFill>
                  <a:srgbClr val="FFFF00"/>
                </a:solidFill>
              </a:rPr>
              <a:t>Interpolation Search Vs Binary Search</a:t>
            </a:r>
          </a:p>
        </p:txBody>
      </p:sp>
    </p:spTree>
    <p:extLst>
      <p:ext uri="{BB962C8B-B14F-4D97-AF65-F5344CB8AC3E}">
        <p14:creationId xmlns:p14="http://schemas.microsoft.com/office/powerpoint/2010/main" val="499823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FDF43-6DA9-E76A-4590-CC0ED3CB094F}"/>
              </a:ext>
            </a:extLst>
          </p:cNvPr>
          <p:cNvSpPr txBox="1"/>
          <p:nvPr/>
        </p:nvSpPr>
        <p:spPr>
          <a:xfrm>
            <a:off x="2749685" y="505836"/>
            <a:ext cx="6692630" cy="523220"/>
          </a:xfrm>
          <a:prstGeom prst="rect">
            <a:avLst/>
          </a:prstGeom>
          <a:noFill/>
        </p:spPr>
        <p:txBody>
          <a:bodyPr wrap="square" rtlCol="0">
            <a:spAutoFit/>
          </a:bodyPr>
          <a:lstStyle/>
          <a:p>
            <a:r>
              <a:rPr lang="en-US" sz="2800" dirty="0">
                <a:solidFill>
                  <a:srgbClr val="FFFF00"/>
                </a:solidFill>
              </a:rPr>
              <a:t>Interpolation Search Vs Binary Search</a:t>
            </a:r>
          </a:p>
        </p:txBody>
      </p:sp>
      <p:sp>
        <p:nvSpPr>
          <p:cNvPr id="2" name="TextBox 1">
            <a:extLst>
              <a:ext uri="{FF2B5EF4-FFF2-40B4-BE49-F238E27FC236}">
                <a16:creationId xmlns:a16="http://schemas.microsoft.com/office/drawing/2014/main" id="{1CA3A116-A170-8D6D-2991-9F6EEB9D9358}"/>
              </a:ext>
            </a:extLst>
          </p:cNvPr>
          <p:cNvSpPr txBox="1"/>
          <p:nvPr/>
        </p:nvSpPr>
        <p:spPr>
          <a:xfrm>
            <a:off x="952302" y="2064717"/>
            <a:ext cx="3204723" cy="461665"/>
          </a:xfrm>
          <a:prstGeom prst="rect">
            <a:avLst/>
          </a:prstGeom>
          <a:noFill/>
        </p:spPr>
        <p:txBody>
          <a:bodyPr wrap="none" rtlCol="0">
            <a:spAutoFit/>
          </a:bodyPr>
          <a:lstStyle/>
          <a:p>
            <a:r>
              <a:rPr lang="en-US" sz="2400" dirty="0">
                <a:solidFill>
                  <a:schemeClr val="bg1"/>
                </a:solidFill>
              </a:rPr>
              <a:t>Interpolation Search</a:t>
            </a:r>
          </a:p>
        </p:txBody>
      </p:sp>
      <p:sp>
        <p:nvSpPr>
          <p:cNvPr id="5" name="TextBox 4">
            <a:extLst>
              <a:ext uri="{FF2B5EF4-FFF2-40B4-BE49-F238E27FC236}">
                <a16:creationId xmlns:a16="http://schemas.microsoft.com/office/drawing/2014/main" id="{FF815C7D-19DB-819F-F1BA-9F9C3713C372}"/>
              </a:ext>
            </a:extLst>
          </p:cNvPr>
          <p:cNvSpPr txBox="1"/>
          <p:nvPr/>
        </p:nvSpPr>
        <p:spPr>
          <a:xfrm>
            <a:off x="7207997" y="2064717"/>
            <a:ext cx="6094428" cy="461665"/>
          </a:xfrm>
          <a:prstGeom prst="rect">
            <a:avLst/>
          </a:prstGeom>
          <a:noFill/>
        </p:spPr>
        <p:txBody>
          <a:bodyPr wrap="square">
            <a:spAutoFit/>
          </a:bodyPr>
          <a:lstStyle/>
          <a:p>
            <a:r>
              <a:rPr lang="en-US" sz="2400" dirty="0">
                <a:solidFill>
                  <a:schemeClr val="bg1"/>
                </a:solidFill>
              </a:rPr>
              <a:t>Binary Search</a:t>
            </a:r>
          </a:p>
        </p:txBody>
      </p:sp>
    </p:spTree>
    <p:extLst>
      <p:ext uri="{BB962C8B-B14F-4D97-AF65-F5344CB8AC3E}">
        <p14:creationId xmlns:p14="http://schemas.microsoft.com/office/powerpoint/2010/main" val="411247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564849" y="2898270"/>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564849" y="2898270"/>
                <a:ext cx="8512404" cy="897938"/>
              </a:xfrm>
              <a:prstGeom prst="rect">
                <a:avLst/>
              </a:prstGeom>
              <a:blipFill>
                <a:blip r:embed="rId2"/>
                <a:stretch>
                  <a:fillRect l="-3295" b="-7432"/>
                </a:stretch>
              </a:blipFill>
            </p:spPr>
            <p:txBody>
              <a:bodyPr/>
              <a:lstStyle/>
              <a:p>
                <a:r>
                  <a:rPr lang="en-US">
                    <a:noFill/>
                  </a:rPr>
                  <a:t> </a:t>
                </a:r>
              </a:p>
            </p:txBody>
          </p:sp>
        </mc:Fallback>
      </mc:AlternateContent>
    </p:spTree>
    <p:extLst>
      <p:ext uri="{BB962C8B-B14F-4D97-AF65-F5344CB8AC3E}">
        <p14:creationId xmlns:p14="http://schemas.microsoft.com/office/powerpoint/2010/main" val="3382259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FDF43-6DA9-E76A-4590-CC0ED3CB094F}"/>
              </a:ext>
            </a:extLst>
          </p:cNvPr>
          <p:cNvSpPr txBox="1"/>
          <p:nvPr/>
        </p:nvSpPr>
        <p:spPr>
          <a:xfrm>
            <a:off x="2749685" y="505836"/>
            <a:ext cx="6692630" cy="523220"/>
          </a:xfrm>
          <a:prstGeom prst="rect">
            <a:avLst/>
          </a:prstGeom>
          <a:noFill/>
        </p:spPr>
        <p:txBody>
          <a:bodyPr wrap="square" rtlCol="0">
            <a:spAutoFit/>
          </a:bodyPr>
          <a:lstStyle/>
          <a:p>
            <a:r>
              <a:rPr lang="en-US" sz="2800" dirty="0">
                <a:solidFill>
                  <a:srgbClr val="FFFF00"/>
                </a:solidFill>
              </a:rPr>
              <a:t>Interpolation Search Vs Binary Search</a:t>
            </a:r>
          </a:p>
        </p:txBody>
      </p:sp>
      <p:sp>
        <p:nvSpPr>
          <p:cNvPr id="2" name="TextBox 1">
            <a:extLst>
              <a:ext uri="{FF2B5EF4-FFF2-40B4-BE49-F238E27FC236}">
                <a16:creationId xmlns:a16="http://schemas.microsoft.com/office/drawing/2014/main" id="{1CA3A116-A170-8D6D-2991-9F6EEB9D9358}"/>
              </a:ext>
            </a:extLst>
          </p:cNvPr>
          <p:cNvSpPr txBox="1"/>
          <p:nvPr/>
        </p:nvSpPr>
        <p:spPr>
          <a:xfrm>
            <a:off x="952302" y="2064717"/>
            <a:ext cx="3204723" cy="461665"/>
          </a:xfrm>
          <a:prstGeom prst="rect">
            <a:avLst/>
          </a:prstGeom>
          <a:noFill/>
        </p:spPr>
        <p:txBody>
          <a:bodyPr wrap="none" rtlCol="0">
            <a:spAutoFit/>
          </a:bodyPr>
          <a:lstStyle/>
          <a:p>
            <a:r>
              <a:rPr lang="en-US" sz="2400" dirty="0">
                <a:solidFill>
                  <a:schemeClr val="bg1"/>
                </a:solidFill>
              </a:rPr>
              <a:t>Interpolation Search</a:t>
            </a:r>
          </a:p>
        </p:txBody>
      </p:sp>
      <p:sp>
        <p:nvSpPr>
          <p:cNvPr id="5" name="TextBox 4">
            <a:extLst>
              <a:ext uri="{FF2B5EF4-FFF2-40B4-BE49-F238E27FC236}">
                <a16:creationId xmlns:a16="http://schemas.microsoft.com/office/drawing/2014/main" id="{FF815C7D-19DB-819F-F1BA-9F9C3713C372}"/>
              </a:ext>
            </a:extLst>
          </p:cNvPr>
          <p:cNvSpPr txBox="1"/>
          <p:nvPr/>
        </p:nvSpPr>
        <p:spPr>
          <a:xfrm>
            <a:off x="7207997" y="2064717"/>
            <a:ext cx="6094428" cy="461665"/>
          </a:xfrm>
          <a:prstGeom prst="rect">
            <a:avLst/>
          </a:prstGeom>
          <a:noFill/>
        </p:spPr>
        <p:txBody>
          <a:bodyPr wrap="square">
            <a:spAutoFit/>
          </a:bodyPr>
          <a:lstStyle/>
          <a:p>
            <a:r>
              <a:rPr lang="en-US" sz="2400" dirty="0">
                <a:solidFill>
                  <a:schemeClr val="bg1"/>
                </a:solidFill>
              </a:rPr>
              <a:t>Binary Search</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65DB0-7BFB-BD7D-46FA-56F30AB6B4A6}"/>
                  </a:ext>
                </a:extLst>
              </p:cNvPr>
              <p:cNvSpPr txBox="1"/>
              <p:nvPr/>
            </p:nvSpPr>
            <p:spPr>
              <a:xfrm>
                <a:off x="952302" y="2526382"/>
                <a:ext cx="2515432" cy="461665"/>
              </a:xfrm>
              <a:prstGeom prst="rect">
                <a:avLst/>
              </a:prstGeom>
              <a:noFill/>
            </p:spPr>
            <p:txBody>
              <a:bodyPr wrap="none" rtlCol="0">
                <a:spAutoFit/>
              </a:bodyPr>
              <a:lstStyle/>
              <a:p>
                <a:r>
                  <a:rPr lang="en-US" sz="2400" dirty="0">
                    <a:solidFill>
                      <a:srgbClr val="00B050"/>
                    </a:solidFill>
                  </a:rPr>
                  <a:t>Best Case: </a:t>
                </a:r>
                <a:r>
                  <a:rPr lang="en-US" sz="2400" dirty="0">
                    <a:solidFill>
                      <a:schemeClr val="bg1"/>
                    </a:solidFill>
                  </a:rPr>
                  <a:t>O</a:t>
                </a:r>
                <a14:m>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6" name="TextBox 5">
                <a:extLst>
                  <a:ext uri="{FF2B5EF4-FFF2-40B4-BE49-F238E27FC236}">
                    <a16:creationId xmlns:a16="http://schemas.microsoft.com/office/drawing/2014/main" id="{BAB65DB0-7BFB-BD7D-46FA-56F30AB6B4A6}"/>
                  </a:ext>
                </a:extLst>
              </p:cNvPr>
              <p:cNvSpPr txBox="1">
                <a:spLocks noRot="1" noChangeAspect="1" noMove="1" noResize="1" noEditPoints="1" noAdjustHandles="1" noChangeArrowheads="1" noChangeShapeType="1" noTextEdit="1"/>
              </p:cNvSpPr>
              <p:nvPr/>
            </p:nvSpPr>
            <p:spPr>
              <a:xfrm>
                <a:off x="952302" y="2526382"/>
                <a:ext cx="2515432" cy="461665"/>
              </a:xfrm>
              <a:prstGeom prst="rect">
                <a:avLst/>
              </a:prstGeom>
              <a:blipFill>
                <a:blip r:embed="rId2"/>
                <a:stretch>
                  <a:fillRect l="-3632" t="-10526" r="-1211"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7F37D1C-96B4-251F-2BDA-3522B8A9214B}"/>
                  </a:ext>
                </a:extLst>
              </p:cNvPr>
              <p:cNvSpPr txBox="1"/>
              <p:nvPr/>
            </p:nvSpPr>
            <p:spPr>
              <a:xfrm>
                <a:off x="7156595" y="2526382"/>
                <a:ext cx="6464030" cy="461665"/>
              </a:xfrm>
              <a:prstGeom prst="rect">
                <a:avLst/>
              </a:prstGeom>
              <a:noFill/>
            </p:spPr>
            <p:txBody>
              <a:bodyPr wrap="square">
                <a:spAutoFit/>
              </a:bodyPr>
              <a:lstStyle/>
              <a:p>
                <a:r>
                  <a:rPr lang="en-US" sz="2400" dirty="0">
                    <a:solidFill>
                      <a:srgbClr val="00B050"/>
                    </a:solidFill>
                  </a:rPr>
                  <a:t>Best Case: </a:t>
                </a:r>
                <a:r>
                  <a:rPr lang="en-US" sz="2400" dirty="0">
                    <a:solidFill>
                      <a:schemeClr val="bg1"/>
                    </a:solidFill>
                  </a:rPr>
                  <a:t>O</a:t>
                </a:r>
                <a14:m>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8" name="TextBox 7">
                <a:extLst>
                  <a:ext uri="{FF2B5EF4-FFF2-40B4-BE49-F238E27FC236}">
                    <a16:creationId xmlns:a16="http://schemas.microsoft.com/office/drawing/2014/main" id="{A7F37D1C-96B4-251F-2BDA-3522B8A9214B}"/>
                  </a:ext>
                </a:extLst>
              </p:cNvPr>
              <p:cNvSpPr txBox="1">
                <a:spLocks noRot="1" noChangeAspect="1" noMove="1" noResize="1" noEditPoints="1" noAdjustHandles="1" noChangeArrowheads="1" noChangeShapeType="1" noTextEdit="1"/>
              </p:cNvSpPr>
              <p:nvPr/>
            </p:nvSpPr>
            <p:spPr>
              <a:xfrm>
                <a:off x="7156595" y="2526382"/>
                <a:ext cx="6464030" cy="461665"/>
              </a:xfrm>
              <a:prstGeom prst="rect">
                <a:avLst/>
              </a:prstGeom>
              <a:blipFill>
                <a:blip r:embed="rId3"/>
                <a:stretch>
                  <a:fillRect l="-150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923096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FDF43-6DA9-E76A-4590-CC0ED3CB094F}"/>
              </a:ext>
            </a:extLst>
          </p:cNvPr>
          <p:cNvSpPr txBox="1"/>
          <p:nvPr/>
        </p:nvSpPr>
        <p:spPr>
          <a:xfrm>
            <a:off x="2749685" y="505836"/>
            <a:ext cx="6692630" cy="523220"/>
          </a:xfrm>
          <a:prstGeom prst="rect">
            <a:avLst/>
          </a:prstGeom>
          <a:noFill/>
        </p:spPr>
        <p:txBody>
          <a:bodyPr wrap="square" rtlCol="0">
            <a:spAutoFit/>
          </a:bodyPr>
          <a:lstStyle/>
          <a:p>
            <a:r>
              <a:rPr lang="en-US" sz="2800" dirty="0">
                <a:solidFill>
                  <a:srgbClr val="FFFF00"/>
                </a:solidFill>
              </a:rPr>
              <a:t>Interpolation Search Vs Binary Search</a:t>
            </a:r>
          </a:p>
        </p:txBody>
      </p:sp>
      <p:sp>
        <p:nvSpPr>
          <p:cNvPr id="2" name="TextBox 1">
            <a:extLst>
              <a:ext uri="{FF2B5EF4-FFF2-40B4-BE49-F238E27FC236}">
                <a16:creationId xmlns:a16="http://schemas.microsoft.com/office/drawing/2014/main" id="{1CA3A116-A170-8D6D-2991-9F6EEB9D9358}"/>
              </a:ext>
            </a:extLst>
          </p:cNvPr>
          <p:cNvSpPr txBox="1"/>
          <p:nvPr/>
        </p:nvSpPr>
        <p:spPr>
          <a:xfrm>
            <a:off x="952302" y="2064717"/>
            <a:ext cx="3204723" cy="461665"/>
          </a:xfrm>
          <a:prstGeom prst="rect">
            <a:avLst/>
          </a:prstGeom>
          <a:noFill/>
        </p:spPr>
        <p:txBody>
          <a:bodyPr wrap="none" rtlCol="0">
            <a:spAutoFit/>
          </a:bodyPr>
          <a:lstStyle/>
          <a:p>
            <a:r>
              <a:rPr lang="en-US" sz="2400" dirty="0">
                <a:solidFill>
                  <a:schemeClr val="bg1"/>
                </a:solidFill>
              </a:rPr>
              <a:t>Interpolation Search</a:t>
            </a:r>
          </a:p>
        </p:txBody>
      </p:sp>
      <p:sp>
        <p:nvSpPr>
          <p:cNvPr id="5" name="TextBox 4">
            <a:extLst>
              <a:ext uri="{FF2B5EF4-FFF2-40B4-BE49-F238E27FC236}">
                <a16:creationId xmlns:a16="http://schemas.microsoft.com/office/drawing/2014/main" id="{FF815C7D-19DB-819F-F1BA-9F9C3713C372}"/>
              </a:ext>
            </a:extLst>
          </p:cNvPr>
          <p:cNvSpPr txBox="1"/>
          <p:nvPr/>
        </p:nvSpPr>
        <p:spPr>
          <a:xfrm>
            <a:off x="7207997" y="2064717"/>
            <a:ext cx="6094428" cy="461665"/>
          </a:xfrm>
          <a:prstGeom prst="rect">
            <a:avLst/>
          </a:prstGeom>
          <a:noFill/>
        </p:spPr>
        <p:txBody>
          <a:bodyPr wrap="square">
            <a:spAutoFit/>
          </a:bodyPr>
          <a:lstStyle/>
          <a:p>
            <a:r>
              <a:rPr lang="en-US" sz="2400" dirty="0">
                <a:solidFill>
                  <a:schemeClr val="bg1"/>
                </a:solidFill>
              </a:rPr>
              <a:t>Binary Search</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65DB0-7BFB-BD7D-46FA-56F30AB6B4A6}"/>
                  </a:ext>
                </a:extLst>
              </p:cNvPr>
              <p:cNvSpPr txBox="1"/>
              <p:nvPr/>
            </p:nvSpPr>
            <p:spPr>
              <a:xfrm>
                <a:off x="952302" y="2526382"/>
                <a:ext cx="2515432" cy="461665"/>
              </a:xfrm>
              <a:prstGeom prst="rect">
                <a:avLst/>
              </a:prstGeom>
              <a:noFill/>
            </p:spPr>
            <p:txBody>
              <a:bodyPr wrap="none" rtlCol="0">
                <a:spAutoFit/>
              </a:bodyPr>
              <a:lstStyle/>
              <a:p>
                <a:r>
                  <a:rPr lang="en-US" sz="2400" dirty="0">
                    <a:solidFill>
                      <a:srgbClr val="00B050"/>
                    </a:solidFill>
                  </a:rPr>
                  <a:t>Best Case: </a:t>
                </a:r>
                <a:r>
                  <a:rPr lang="en-US" sz="2400" dirty="0">
                    <a:solidFill>
                      <a:schemeClr val="bg1"/>
                    </a:solidFill>
                  </a:rPr>
                  <a:t>O</a:t>
                </a:r>
                <a14:m>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6" name="TextBox 5">
                <a:extLst>
                  <a:ext uri="{FF2B5EF4-FFF2-40B4-BE49-F238E27FC236}">
                    <a16:creationId xmlns:a16="http://schemas.microsoft.com/office/drawing/2014/main" id="{BAB65DB0-7BFB-BD7D-46FA-56F30AB6B4A6}"/>
                  </a:ext>
                </a:extLst>
              </p:cNvPr>
              <p:cNvSpPr txBox="1">
                <a:spLocks noRot="1" noChangeAspect="1" noMove="1" noResize="1" noEditPoints="1" noAdjustHandles="1" noChangeArrowheads="1" noChangeShapeType="1" noTextEdit="1"/>
              </p:cNvSpPr>
              <p:nvPr/>
            </p:nvSpPr>
            <p:spPr>
              <a:xfrm>
                <a:off x="952302" y="2526382"/>
                <a:ext cx="2515432" cy="461665"/>
              </a:xfrm>
              <a:prstGeom prst="rect">
                <a:avLst/>
              </a:prstGeom>
              <a:blipFill>
                <a:blip r:embed="rId2"/>
                <a:stretch>
                  <a:fillRect l="-3632" t="-10526" r="-1211"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7F37D1C-96B4-251F-2BDA-3522B8A9214B}"/>
                  </a:ext>
                </a:extLst>
              </p:cNvPr>
              <p:cNvSpPr txBox="1"/>
              <p:nvPr/>
            </p:nvSpPr>
            <p:spPr>
              <a:xfrm>
                <a:off x="7156595" y="2526382"/>
                <a:ext cx="6464030" cy="461665"/>
              </a:xfrm>
              <a:prstGeom prst="rect">
                <a:avLst/>
              </a:prstGeom>
              <a:noFill/>
            </p:spPr>
            <p:txBody>
              <a:bodyPr wrap="square">
                <a:spAutoFit/>
              </a:bodyPr>
              <a:lstStyle/>
              <a:p>
                <a:r>
                  <a:rPr lang="en-US" sz="2400" dirty="0">
                    <a:solidFill>
                      <a:srgbClr val="00B050"/>
                    </a:solidFill>
                  </a:rPr>
                  <a:t>Best Case: </a:t>
                </a:r>
                <a:r>
                  <a:rPr lang="en-US" sz="2400" dirty="0">
                    <a:solidFill>
                      <a:schemeClr val="bg1"/>
                    </a:solidFill>
                  </a:rPr>
                  <a:t>O</a:t>
                </a:r>
                <a14:m>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8" name="TextBox 7">
                <a:extLst>
                  <a:ext uri="{FF2B5EF4-FFF2-40B4-BE49-F238E27FC236}">
                    <a16:creationId xmlns:a16="http://schemas.microsoft.com/office/drawing/2014/main" id="{A7F37D1C-96B4-251F-2BDA-3522B8A9214B}"/>
                  </a:ext>
                </a:extLst>
              </p:cNvPr>
              <p:cNvSpPr txBox="1">
                <a:spLocks noRot="1" noChangeAspect="1" noMove="1" noResize="1" noEditPoints="1" noAdjustHandles="1" noChangeArrowheads="1" noChangeShapeType="1" noTextEdit="1"/>
              </p:cNvSpPr>
              <p:nvPr/>
            </p:nvSpPr>
            <p:spPr>
              <a:xfrm>
                <a:off x="7156595" y="2526382"/>
                <a:ext cx="6464030" cy="461665"/>
              </a:xfrm>
              <a:prstGeom prst="rect">
                <a:avLst/>
              </a:prstGeom>
              <a:blipFill>
                <a:blip r:embed="rId3"/>
                <a:stretch>
                  <a:fillRect l="-1509"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5DCABF0-7E47-9284-949C-DE9682355DAB}"/>
                  </a:ext>
                </a:extLst>
              </p:cNvPr>
              <p:cNvSpPr txBox="1"/>
              <p:nvPr/>
            </p:nvSpPr>
            <p:spPr>
              <a:xfrm>
                <a:off x="952302" y="2967335"/>
                <a:ext cx="4083105" cy="461665"/>
              </a:xfrm>
              <a:prstGeom prst="rect">
                <a:avLst/>
              </a:prstGeom>
              <a:noFill/>
            </p:spPr>
            <p:txBody>
              <a:bodyPr wrap="none" rtlCol="0">
                <a:spAutoFit/>
              </a:bodyPr>
              <a:lstStyle/>
              <a:p>
                <a:r>
                  <a:rPr lang="en-US" sz="2400" dirty="0">
                    <a:solidFill>
                      <a:srgbClr val="FFFF00"/>
                    </a:solidFill>
                  </a:rPr>
                  <a:t>Average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e>
                        </m:func>
                      </m:e>
                    </m:func>
                  </m:oMath>
                </a14:m>
                <a:endParaRPr lang="en-US" sz="2400" dirty="0"/>
              </a:p>
            </p:txBody>
          </p:sp>
        </mc:Choice>
        <mc:Fallback>
          <p:sp>
            <p:nvSpPr>
              <p:cNvPr id="3" name="TextBox 2">
                <a:extLst>
                  <a:ext uri="{FF2B5EF4-FFF2-40B4-BE49-F238E27FC236}">
                    <a16:creationId xmlns:a16="http://schemas.microsoft.com/office/drawing/2014/main" id="{85DCABF0-7E47-9284-949C-DE9682355DAB}"/>
                  </a:ext>
                </a:extLst>
              </p:cNvPr>
              <p:cNvSpPr txBox="1">
                <a:spLocks noRot="1" noChangeAspect="1" noMove="1" noResize="1" noEditPoints="1" noAdjustHandles="1" noChangeArrowheads="1" noChangeShapeType="1" noTextEdit="1"/>
              </p:cNvSpPr>
              <p:nvPr/>
            </p:nvSpPr>
            <p:spPr>
              <a:xfrm>
                <a:off x="952302" y="2967335"/>
                <a:ext cx="4083105" cy="461665"/>
              </a:xfrm>
              <a:prstGeom prst="rect">
                <a:avLst/>
              </a:prstGeom>
              <a:blipFill>
                <a:blip r:embed="rId4"/>
                <a:stretch>
                  <a:fillRect l="-2239" t="-10526" r="-299"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4DC86B4-C45A-AC87-8B1F-D31600A4CBFE}"/>
                  </a:ext>
                </a:extLst>
              </p:cNvPr>
              <p:cNvSpPr txBox="1"/>
              <p:nvPr/>
            </p:nvSpPr>
            <p:spPr>
              <a:xfrm>
                <a:off x="7156595" y="2967334"/>
                <a:ext cx="6810866" cy="461665"/>
              </a:xfrm>
              <a:prstGeom prst="rect">
                <a:avLst/>
              </a:prstGeom>
              <a:noFill/>
            </p:spPr>
            <p:txBody>
              <a:bodyPr wrap="square">
                <a:spAutoFit/>
              </a:bodyPr>
              <a:lstStyle/>
              <a:p>
                <a:r>
                  <a:rPr lang="en-US" sz="2400" dirty="0">
                    <a:solidFill>
                      <a:srgbClr val="FFFF00"/>
                    </a:solidFill>
                  </a:rPr>
                  <a:t>Average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e>
                    </m:func>
                  </m:oMath>
                </a14:m>
                <a:endParaRPr lang="en-US" sz="2400" dirty="0"/>
              </a:p>
            </p:txBody>
          </p:sp>
        </mc:Choice>
        <mc:Fallback>
          <p:sp>
            <p:nvSpPr>
              <p:cNvPr id="9" name="TextBox 8">
                <a:extLst>
                  <a:ext uri="{FF2B5EF4-FFF2-40B4-BE49-F238E27FC236}">
                    <a16:creationId xmlns:a16="http://schemas.microsoft.com/office/drawing/2014/main" id="{84DC86B4-C45A-AC87-8B1F-D31600A4CBFE}"/>
                  </a:ext>
                </a:extLst>
              </p:cNvPr>
              <p:cNvSpPr txBox="1">
                <a:spLocks noRot="1" noChangeAspect="1" noMove="1" noResize="1" noEditPoints="1" noAdjustHandles="1" noChangeArrowheads="1" noChangeShapeType="1" noTextEdit="1"/>
              </p:cNvSpPr>
              <p:nvPr/>
            </p:nvSpPr>
            <p:spPr>
              <a:xfrm>
                <a:off x="7156595" y="2967334"/>
                <a:ext cx="6810866" cy="461665"/>
              </a:xfrm>
              <a:prstGeom prst="rect">
                <a:avLst/>
              </a:prstGeom>
              <a:blipFill>
                <a:blip r:embed="rId5"/>
                <a:stretch>
                  <a:fillRect l="-1432"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982168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FDF43-6DA9-E76A-4590-CC0ED3CB094F}"/>
              </a:ext>
            </a:extLst>
          </p:cNvPr>
          <p:cNvSpPr txBox="1"/>
          <p:nvPr/>
        </p:nvSpPr>
        <p:spPr>
          <a:xfrm>
            <a:off x="2749685" y="505836"/>
            <a:ext cx="6692630" cy="523220"/>
          </a:xfrm>
          <a:prstGeom prst="rect">
            <a:avLst/>
          </a:prstGeom>
          <a:noFill/>
        </p:spPr>
        <p:txBody>
          <a:bodyPr wrap="square" rtlCol="0">
            <a:spAutoFit/>
          </a:bodyPr>
          <a:lstStyle/>
          <a:p>
            <a:r>
              <a:rPr lang="en-US" sz="2800" dirty="0">
                <a:solidFill>
                  <a:srgbClr val="FFFF00"/>
                </a:solidFill>
              </a:rPr>
              <a:t>Interpolation Search Vs Binary Search</a:t>
            </a:r>
          </a:p>
        </p:txBody>
      </p:sp>
      <p:sp>
        <p:nvSpPr>
          <p:cNvPr id="2" name="TextBox 1">
            <a:extLst>
              <a:ext uri="{FF2B5EF4-FFF2-40B4-BE49-F238E27FC236}">
                <a16:creationId xmlns:a16="http://schemas.microsoft.com/office/drawing/2014/main" id="{1CA3A116-A170-8D6D-2991-9F6EEB9D9358}"/>
              </a:ext>
            </a:extLst>
          </p:cNvPr>
          <p:cNvSpPr txBox="1"/>
          <p:nvPr/>
        </p:nvSpPr>
        <p:spPr>
          <a:xfrm>
            <a:off x="952302" y="2064717"/>
            <a:ext cx="3204723" cy="461665"/>
          </a:xfrm>
          <a:prstGeom prst="rect">
            <a:avLst/>
          </a:prstGeom>
          <a:noFill/>
        </p:spPr>
        <p:txBody>
          <a:bodyPr wrap="none" rtlCol="0">
            <a:spAutoFit/>
          </a:bodyPr>
          <a:lstStyle/>
          <a:p>
            <a:r>
              <a:rPr lang="en-US" sz="2400" dirty="0">
                <a:solidFill>
                  <a:schemeClr val="bg1"/>
                </a:solidFill>
              </a:rPr>
              <a:t>Interpolation Search</a:t>
            </a:r>
          </a:p>
        </p:txBody>
      </p:sp>
      <p:sp>
        <p:nvSpPr>
          <p:cNvPr id="5" name="TextBox 4">
            <a:extLst>
              <a:ext uri="{FF2B5EF4-FFF2-40B4-BE49-F238E27FC236}">
                <a16:creationId xmlns:a16="http://schemas.microsoft.com/office/drawing/2014/main" id="{FF815C7D-19DB-819F-F1BA-9F9C3713C372}"/>
              </a:ext>
            </a:extLst>
          </p:cNvPr>
          <p:cNvSpPr txBox="1"/>
          <p:nvPr/>
        </p:nvSpPr>
        <p:spPr>
          <a:xfrm>
            <a:off x="7207997" y="2064717"/>
            <a:ext cx="6094428" cy="461665"/>
          </a:xfrm>
          <a:prstGeom prst="rect">
            <a:avLst/>
          </a:prstGeom>
          <a:noFill/>
        </p:spPr>
        <p:txBody>
          <a:bodyPr wrap="square">
            <a:spAutoFit/>
          </a:bodyPr>
          <a:lstStyle/>
          <a:p>
            <a:r>
              <a:rPr lang="en-US" sz="2400" dirty="0">
                <a:solidFill>
                  <a:schemeClr val="bg1"/>
                </a:solidFill>
              </a:rPr>
              <a:t>Binary Search</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65DB0-7BFB-BD7D-46FA-56F30AB6B4A6}"/>
                  </a:ext>
                </a:extLst>
              </p:cNvPr>
              <p:cNvSpPr txBox="1"/>
              <p:nvPr/>
            </p:nvSpPr>
            <p:spPr>
              <a:xfrm>
                <a:off x="952302" y="2526382"/>
                <a:ext cx="2515432" cy="461665"/>
              </a:xfrm>
              <a:prstGeom prst="rect">
                <a:avLst/>
              </a:prstGeom>
              <a:noFill/>
            </p:spPr>
            <p:txBody>
              <a:bodyPr wrap="none" rtlCol="0">
                <a:spAutoFit/>
              </a:bodyPr>
              <a:lstStyle/>
              <a:p>
                <a:r>
                  <a:rPr lang="en-US" sz="2400" dirty="0">
                    <a:solidFill>
                      <a:srgbClr val="00B050"/>
                    </a:solidFill>
                  </a:rPr>
                  <a:t>Best Case: </a:t>
                </a:r>
                <a:r>
                  <a:rPr lang="en-US" sz="2400" dirty="0">
                    <a:solidFill>
                      <a:schemeClr val="bg1"/>
                    </a:solidFill>
                  </a:rPr>
                  <a:t>O</a:t>
                </a:r>
                <a14:m>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6" name="TextBox 5">
                <a:extLst>
                  <a:ext uri="{FF2B5EF4-FFF2-40B4-BE49-F238E27FC236}">
                    <a16:creationId xmlns:a16="http://schemas.microsoft.com/office/drawing/2014/main" id="{BAB65DB0-7BFB-BD7D-46FA-56F30AB6B4A6}"/>
                  </a:ext>
                </a:extLst>
              </p:cNvPr>
              <p:cNvSpPr txBox="1">
                <a:spLocks noRot="1" noChangeAspect="1" noMove="1" noResize="1" noEditPoints="1" noAdjustHandles="1" noChangeArrowheads="1" noChangeShapeType="1" noTextEdit="1"/>
              </p:cNvSpPr>
              <p:nvPr/>
            </p:nvSpPr>
            <p:spPr>
              <a:xfrm>
                <a:off x="952302" y="2526382"/>
                <a:ext cx="2515432" cy="461665"/>
              </a:xfrm>
              <a:prstGeom prst="rect">
                <a:avLst/>
              </a:prstGeom>
              <a:blipFill>
                <a:blip r:embed="rId2"/>
                <a:stretch>
                  <a:fillRect l="-3632" t="-10526" r="-1211"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7F37D1C-96B4-251F-2BDA-3522B8A9214B}"/>
                  </a:ext>
                </a:extLst>
              </p:cNvPr>
              <p:cNvSpPr txBox="1"/>
              <p:nvPr/>
            </p:nvSpPr>
            <p:spPr>
              <a:xfrm>
                <a:off x="7156595" y="2526382"/>
                <a:ext cx="6464030" cy="461665"/>
              </a:xfrm>
              <a:prstGeom prst="rect">
                <a:avLst/>
              </a:prstGeom>
              <a:noFill/>
            </p:spPr>
            <p:txBody>
              <a:bodyPr wrap="square">
                <a:spAutoFit/>
              </a:bodyPr>
              <a:lstStyle/>
              <a:p>
                <a:r>
                  <a:rPr lang="en-US" sz="2400" dirty="0">
                    <a:solidFill>
                      <a:srgbClr val="00B050"/>
                    </a:solidFill>
                  </a:rPr>
                  <a:t>Best Case: </a:t>
                </a:r>
                <a:r>
                  <a:rPr lang="en-US" sz="2400" dirty="0">
                    <a:solidFill>
                      <a:schemeClr val="bg1"/>
                    </a:solidFill>
                  </a:rPr>
                  <a:t>O</a:t>
                </a:r>
                <a14:m>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8" name="TextBox 7">
                <a:extLst>
                  <a:ext uri="{FF2B5EF4-FFF2-40B4-BE49-F238E27FC236}">
                    <a16:creationId xmlns:a16="http://schemas.microsoft.com/office/drawing/2014/main" id="{A7F37D1C-96B4-251F-2BDA-3522B8A9214B}"/>
                  </a:ext>
                </a:extLst>
              </p:cNvPr>
              <p:cNvSpPr txBox="1">
                <a:spLocks noRot="1" noChangeAspect="1" noMove="1" noResize="1" noEditPoints="1" noAdjustHandles="1" noChangeArrowheads="1" noChangeShapeType="1" noTextEdit="1"/>
              </p:cNvSpPr>
              <p:nvPr/>
            </p:nvSpPr>
            <p:spPr>
              <a:xfrm>
                <a:off x="7156595" y="2526382"/>
                <a:ext cx="6464030" cy="461665"/>
              </a:xfrm>
              <a:prstGeom prst="rect">
                <a:avLst/>
              </a:prstGeom>
              <a:blipFill>
                <a:blip r:embed="rId3"/>
                <a:stretch>
                  <a:fillRect l="-1509"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5DCABF0-7E47-9284-949C-DE9682355DAB}"/>
                  </a:ext>
                </a:extLst>
              </p:cNvPr>
              <p:cNvSpPr txBox="1"/>
              <p:nvPr/>
            </p:nvSpPr>
            <p:spPr>
              <a:xfrm>
                <a:off x="952302" y="2967335"/>
                <a:ext cx="4083105" cy="461665"/>
              </a:xfrm>
              <a:prstGeom prst="rect">
                <a:avLst/>
              </a:prstGeom>
              <a:noFill/>
            </p:spPr>
            <p:txBody>
              <a:bodyPr wrap="none" rtlCol="0">
                <a:spAutoFit/>
              </a:bodyPr>
              <a:lstStyle/>
              <a:p>
                <a:r>
                  <a:rPr lang="en-US" sz="2400" dirty="0">
                    <a:solidFill>
                      <a:srgbClr val="FFFF00"/>
                    </a:solidFill>
                  </a:rPr>
                  <a:t>Average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e>
                        </m:func>
                      </m:e>
                    </m:func>
                  </m:oMath>
                </a14:m>
                <a:endParaRPr lang="en-US" sz="2400" dirty="0"/>
              </a:p>
            </p:txBody>
          </p:sp>
        </mc:Choice>
        <mc:Fallback>
          <p:sp>
            <p:nvSpPr>
              <p:cNvPr id="3" name="TextBox 2">
                <a:extLst>
                  <a:ext uri="{FF2B5EF4-FFF2-40B4-BE49-F238E27FC236}">
                    <a16:creationId xmlns:a16="http://schemas.microsoft.com/office/drawing/2014/main" id="{85DCABF0-7E47-9284-949C-DE9682355DAB}"/>
                  </a:ext>
                </a:extLst>
              </p:cNvPr>
              <p:cNvSpPr txBox="1">
                <a:spLocks noRot="1" noChangeAspect="1" noMove="1" noResize="1" noEditPoints="1" noAdjustHandles="1" noChangeArrowheads="1" noChangeShapeType="1" noTextEdit="1"/>
              </p:cNvSpPr>
              <p:nvPr/>
            </p:nvSpPr>
            <p:spPr>
              <a:xfrm>
                <a:off x="952302" y="2967335"/>
                <a:ext cx="4083105" cy="461665"/>
              </a:xfrm>
              <a:prstGeom prst="rect">
                <a:avLst/>
              </a:prstGeom>
              <a:blipFill>
                <a:blip r:embed="rId4"/>
                <a:stretch>
                  <a:fillRect l="-2239" t="-10526" r="-299"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4DC86B4-C45A-AC87-8B1F-D31600A4CBFE}"/>
                  </a:ext>
                </a:extLst>
              </p:cNvPr>
              <p:cNvSpPr txBox="1"/>
              <p:nvPr/>
            </p:nvSpPr>
            <p:spPr>
              <a:xfrm>
                <a:off x="7156595" y="2967334"/>
                <a:ext cx="6810866" cy="461665"/>
              </a:xfrm>
              <a:prstGeom prst="rect">
                <a:avLst/>
              </a:prstGeom>
              <a:noFill/>
            </p:spPr>
            <p:txBody>
              <a:bodyPr wrap="square">
                <a:spAutoFit/>
              </a:bodyPr>
              <a:lstStyle/>
              <a:p>
                <a:r>
                  <a:rPr lang="en-US" sz="2400" dirty="0">
                    <a:solidFill>
                      <a:srgbClr val="FFFF00"/>
                    </a:solidFill>
                  </a:rPr>
                  <a:t>Average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e>
                    </m:func>
                  </m:oMath>
                </a14:m>
                <a:endParaRPr lang="en-US" sz="2400" dirty="0"/>
              </a:p>
            </p:txBody>
          </p:sp>
        </mc:Choice>
        <mc:Fallback>
          <p:sp>
            <p:nvSpPr>
              <p:cNvPr id="9" name="TextBox 8">
                <a:extLst>
                  <a:ext uri="{FF2B5EF4-FFF2-40B4-BE49-F238E27FC236}">
                    <a16:creationId xmlns:a16="http://schemas.microsoft.com/office/drawing/2014/main" id="{84DC86B4-C45A-AC87-8B1F-D31600A4CBFE}"/>
                  </a:ext>
                </a:extLst>
              </p:cNvPr>
              <p:cNvSpPr txBox="1">
                <a:spLocks noRot="1" noChangeAspect="1" noMove="1" noResize="1" noEditPoints="1" noAdjustHandles="1" noChangeArrowheads="1" noChangeShapeType="1" noTextEdit="1"/>
              </p:cNvSpPr>
              <p:nvPr/>
            </p:nvSpPr>
            <p:spPr>
              <a:xfrm>
                <a:off x="7156595" y="2967334"/>
                <a:ext cx="6810866" cy="461665"/>
              </a:xfrm>
              <a:prstGeom prst="rect">
                <a:avLst/>
              </a:prstGeom>
              <a:blipFill>
                <a:blip r:embed="rId5"/>
                <a:stretch>
                  <a:fillRect l="-1432" t="-10667" b="-3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8B02D6B-5CE1-AF2C-B9B0-4DCCD80A5B6B}"/>
                  </a:ext>
                </a:extLst>
              </p:cNvPr>
              <p:cNvSpPr txBox="1"/>
              <p:nvPr/>
            </p:nvSpPr>
            <p:spPr>
              <a:xfrm>
                <a:off x="952302" y="3449712"/>
                <a:ext cx="2688493" cy="461665"/>
              </a:xfrm>
              <a:prstGeom prst="rect">
                <a:avLst/>
              </a:prstGeom>
              <a:noFill/>
            </p:spPr>
            <p:txBody>
              <a:bodyPr wrap="none" rtlCol="0">
                <a:spAutoFit/>
              </a:bodyPr>
              <a:lstStyle/>
              <a:p>
                <a:r>
                  <a:rPr lang="en-US" sz="2400" dirty="0">
                    <a:solidFill>
                      <a:srgbClr val="FF0000"/>
                    </a:solidFill>
                  </a:rPr>
                  <a:t>Worst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7" name="TextBox 6">
                <a:extLst>
                  <a:ext uri="{FF2B5EF4-FFF2-40B4-BE49-F238E27FC236}">
                    <a16:creationId xmlns:a16="http://schemas.microsoft.com/office/drawing/2014/main" id="{D8B02D6B-5CE1-AF2C-B9B0-4DCCD80A5B6B}"/>
                  </a:ext>
                </a:extLst>
              </p:cNvPr>
              <p:cNvSpPr txBox="1">
                <a:spLocks noRot="1" noChangeAspect="1" noMove="1" noResize="1" noEditPoints="1" noAdjustHandles="1" noChangeArrowheads="1" noChangeShapeType="1" noTextEdit="1"/>
              </p:cNvSpPr>
              <p:nvPr/>
            </p:nvSpPr>
            <p:spPr>
              <a:xfrm>
                <a:off x="952302" y="3449712"/>
                <a:ext cx="2688493" cy="461665"/>
              </a:xfrm>
              <a:prstGeom prst="rect">
                <a:avLst/>
              </a:prstGeom>
              <a:blipFill>
                <a:blip r:embed="rId6"/>
                <a:stretch>
                  <a:fillRect l="-3401" t="-10526" r="-1134"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7FFBD61-3378-021F-E747-54440425A768}"/>
                  </a:ext>
                </a:extLst>
              </p:cNvPr>
              <p:cNvSpPr txBox="1"/>
              <p:nvPr/>
            </p:nvSpPr>
            <p:spPr>
              <a:xfrm>
                <a:off x="7207997" y="3493622"/>
                <a:ext cx="6985262" cy="461665"/>
              </a:xfrm>
              <a:prstGeom prst="rect">
                <a:avLst/>
              </a:prstGeom>
              <a:noFill/>
            </p:spPr>
            <p:txBody>
              <a:bodyPr wrap="square">
                <a:spAutoFit/>
              </a:bodyPr>
              <a:lstStyle/>
              <a:p>
                <a:r>
                  <a:rPr lang="en-US" sz="2400" dirty="0">
                    <a:solidFill>
                      <a:srgbClr val="FF0000"/>
                    </a:solidFill>
                  </a:rPr>
                  <a:t>Worst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r>
                          <a:rPr lang="en-US" sz="2400" b="0" i="1" smtClean="0">
                            <a:solidFill>
                              <a:schemeClr val="bg1"/>
                            </a:solidFill>
                            <a:latin typeface="Cambria Math" panose="02040503050406030204" pitchFamily="18" charset="0"/>
                          </a:rPr>
                          <m:t>𝑛</m:t>
                        </m:r>
                      </m:e>
                    </m:func>
                    <m:r>
                      <a:rPr lang="en-US" sz="2400" b="0" i="1" smtClean="0">
                        <a:solidFill>
                          <a:schemeClr val="bg1"/>
                        </a:solidFill>
                        <a:latin typeface="Cambria Math" panose="02040503050406030204" pitchFamily="18" charset="0"/>
                      </a:rPr>
                      <m:t>)</m:t>
                    </m:r>
                  </m:oMath>
                </a14:m>
                <a:endParaRPr lang="en-US" sz="2400" dirty="0"/>
              </a:p>
            </p:txBody>
          </p:sp>
        </mc:Choice>
        <mc:Fallback>
          <p:sp>
            <p:nvSpPr>
              <p:cNvPr id="11" name="TextBox 10">
                <a:extLst>
                  <a:ext uri="{FF2B5EF4-FFF2-40B4-BE49-F238E27FC236}">
                    <a16:creationId xmlns:a16="http://schemas.microsoft.com/office/drawing/2014/main" id="{87FFBD61-3378-021F-E747-54440425A768}"/>
                  </a:ext>
                </a:extLst>
              </p:cNvPr>
              <p:cNvSpPr txBox="1">
                <a:spLocks noRot="1" noChangeAspect="1" noMove="1" noResize="1" noEditPoints="1" noAdjustHandles="1" noChangeArrowheads="1" noChangeShapeType="1" noTextEdit="1"/>
              </p:cNvSpPr>
              <p:nvPr/>
            </p:nvSpPr>
            <p:spPr>
              <a:xfrm>
                <a:off x="7207997" y="3493622"/>
                <a:ext cx="6985262" cy="461665"/>
              </a:xfrm>
              <a:prstGeom prst="rect">
                <a:avLst/>
              </a:prstGeom>
              <a:blipFill>
                <a:blip r:embed="rId7"/>
                <a:stretch>
                  <a:fillRect l="-130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837390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FDF43-6DA9-E76A-4590-CC0ED3CB094F}"/>
              </a:ext>
            </a:extLst>
          </p:cNvPr>
          <p:cNvSpPr txBox="1"/>
          <p:nvPr/>
        </p:nvSpPr>
        <p:spPr>
          <a:xfrm>
            <a:off x="2749685" y="505836"/>
            <a:ext cx="6692630" cy="523220"/>
          </a:xfrm>
          <a:prstGeom prst="rect">
            <a:avLst/>
          </a:prstGeom>
          <a:noFill/>
        </p:spPr>
        <p:txBody>
          <a:bodyPr wrap="square" rtlCol="0">
            <a:spAutoFit/>
          </a:bodyPr>
          <a:lstStyle/>
          <a:p>
            <a:r>
              <a:rPr lang="en-US" sz="2800" dirty="0">
                <a:solidFill>
                  <a:srgbClr val="FFFF00"/>
                </a:solidFill>
              </a:rPr>
              <a:t>Interpolation Search Vs Binary Search</a:t>
            </a:r>
          </a:p>
        </p:txBody>
      </p:sp>
      <p:sp>
        <p:nvSpPr>
          <p:cNvPr id="2" name="TextBox 1">
            <a:extLst>
              <a:ext uri="{FF2B5EF4-FFF2-40B4-BE49-F238E27FC236}">
                <a16:creationId xmlns:a16="http://schemas.microsoft.com/office/drawing/2014/main" id="{1CA3A116-A170-8D6D-2991-9F6EEB9D9358}"/>
              </a:ext>
            </a:extLst>
          </p:cNvPr>
          <p:cNvSpPr txBox="1"/>
          <p:nvPr/>
        </p:nvSpPr>
        <p:spPr>
          <a:xfrm>
            <a:off x="952302" y="2064717"/>
            <a:ext cx="3204723" cy="461665"/>
          </a:xfrm>
          <a:prstGeom prst="rect">
            <a:avLst/>
          </a:prstGeom>
          <a:noFill/>
        </p:spPr>
        <p:txBody>
          <a:bodyPr wrap="none" rtlCol="0">
            <a:spAutoFit/>
          </a:bodyPr>
          <a:lstStyle/>
          <a:p>
            <a:r>
              <a:rPr lang="en-US" sz="2400" dirty="0">
                <a:solidFill>
                  <a:schemeClr val="bg1"/>
                </a:solidFill>
              </a:rPr>
              <a:t>Interpolation Search</a:t>
            </a:r>
          </a:p>
        </p:txBody>
      </p:sp>
      <p:sp>
        <p:nvSpPr>
          <p:cNvPr id="5" name="TextBox 4">
            <a:extLst>
              <a:ext uri="{FF2B5EF4-FFF2-40B4-BE49-F238E27FC236}">
                <a16:creationId xmlns:a16="http://schemas.microsoft.com/office/drawing/2014/main" id="{FF815C7D-19DB-819F-F1BA-9F9C3713C372}"/>
              </a:ext>
            </a:extLst>
          </p:cNvPr>
          <p:cNvSpPr txBox="1"/>
          <p:nvPr/>
        </p:nvSpPr>
        <p:spPr>
          <a:xfrm>
            <a:off x="7207997" y="2064717"/>
            <a:ext cx="6094428" cy="461665"/>
          </a:xfrm>
          <a:prstGeom prst="rect">
            <a:avLst/>
          </a:prstGeom>
          <a:noFill/>
        </p:spPr>
        <p:txBody>
          <a:bodyPr wrap="square">
            <a:spAutoFit/>
          </a:bodyPr>
          <a:lstStyle/>
          <a:p>
            <a:r>
              <a:rPr lang="en-US" sz="2400" dirty="0">
                <a:solidFill>
                  <a:schemeClr val="bg1"/>
                </a:solidFill>
              </a:rPr>
              <a:t>Binary Search</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65DB0-7BFB-BD7D-46FA-56F30AB6B4A6}"/>
                  </a:ext>
                </a:extLst>
              </p:cNvPr>
              <p:cNvSpPr txBox="1"/>
              <p:nvPr/>
            </p:nvSpPr>
            <p:spPr>
              <a:xfrm>
                <a:off x="952302" y="2526382"/>
                <a:ext cx="2515432" cy="461665"/>
              </a:xfrm>
              <a:prstGeom prst="rect">
                <a:avLst/>
              </a:prstGeom>
              <a:noFill/>
            </p:spPr>
            <p:txBody>
              <a:bodyPr wrap="none" rtlCol="0">
                <a:spAutoFit/>
              </a:bodyPr>
              <a:lstStyle/>
              <a:p>
                <a:r>
                  <a:rPr lang="en-US" sz="2400" dirty="0">
                    <a:solidFill>
                      <a:srgbClr val="00B050"/>
                    </a:solidFill>
                  </a:rPr>
                  <a:t>Best Case: </a:t>
                </a:r>
                <a:r>
                  <a:rPr lang="en-US" sz="2400" dirty="0">
                    <a:solidFill>
                      <a:schemeClr val="bg1"/>
                    </a:solidFill>
                  </a:rPr>
                  <a:t>O</a:t>
                </a:r>
                <a14:m>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6" name="TextBox 5">
                <a:extLst>
                  <a:ext uri="{FF2B5EF4-FFF2-40B4-BE49-F238E27FC236}">
                    <a16:creationId xmlns:a16="http://schemas.microsoft.com/office/drawing/2014/main" id="{BAB65DB0-7BFB-BD7D-46FA-56F30AB6B4A6}"/>
                  </a:ext>
                </a:extLst>
              </p:cNvPr>
              <p:cNvSpPr txBox="1">
                <a:spLocks noRot="1" noChangeAspect="1" noMove="1" noResize="1" noEditPoints="1" noAdjustHandles="1" noChangeArrowheads="1" noChangeShapeType="1" noTextEdit="1"/>
              </p:cNvSpPr>
              <p:nvPr/>
            </p:nvSpPr>
            <p:spPr>
              <a:xfrm>
                <a:off x="952302" y="2526382"/>
                <a:ext cx="2515432" cy="461665"/>
              </a:xfrm>
              <a:prstGeom prst="rect">
                <a:avLst/>
              </a:prstGeom>
              <a:blipFill>
                <a:blip r:embed="rId2"/>
                <a:stretch>
                  <a:fillRect l="-3632" t="-10526" r="-1211"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7F37D1C-96B4-251F-2BDA-3522B8A9214B}"/>
                  </a:ext>
                </a:extLst>
              </p:cNvPr>
              <p:cNvSpPr txBox="1"/>
              <p:nvPr/>
            </p:nvSpPr>
            <p:spPr>
              <a:xfrm>
                <a:off x="7156595" y="2526382"/>
                <a:ext cx="6464030" cy="461665"/>
              </a:xfrm>
              <a:prstGeom prst="rect">
                <a:avLst/>
              </a:prstGeom>
              <a:noFill/>
            </p:spPr>
            <p:txBody>
              <a:bodyPr wrap="square">
                <a:spAutoFit/>
              </a:bodyPr>
              <a:lstStyle/>
              <a:p>
                <a:r>
                  <a:rPr lang="en-US" sz="2400" dirty="0">
                    <a:solidFill>
                      <a:srgbClr val="00B050"/>
                    </a:solidFill>
                  </a:rPr>
                  <a:t>Best Case: </a:t>
                </a:r>
                <a:r>
                  <a:rPr lang="en-US" sz="2400" dirty="0">
                    <a:solidFill>
                      <a:schemeClr val="bg1"/>
                    </a:solidFill>
                  </a:rPr>
                  <a:t>O</a:t>
                </a:r>
                <a14:m>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8" name="TextBox 7">
                <a:extLst>
                  <a:ext uri="{FF2B5EF4-FFF2-40B4-BE49-F238E27FC236}">
                    <a16:creationId xmlns:a16="http://schemas.microsoft.com/office/drawing/2014/main" id="{A7F37D1C-96B4-251F-2BDA-3522B8A9214B}"/>
                  </a:ext>
                </a:extLst>
              </p:cNvPr>
              <p:cNvSpPr txBox="1">
                <a:spLocks noRot="1" noChangeAspect="1" noMove="1" noResize="1" noEditPoints="1" noAdjustHandles="1" noChangeArrowheads="1" noChangeShapeType="1" noTextEdit="1"/>
              </p:cNvSpPr>
              <p:nvPr/>
            </p:nvSpPr>
            <p:spPr>
              <a:xfrm>
                <a:off x="7156595" y="2526382"/>
                <a:ext cx="6464030" cy="461665"/>
              </a:xfrm>
              <a:prstGeom prst="rect">
                <a:avLst/>
              </a:prstGeom>
              <a:blipFill>
                <a:blip r:embed="rId3"/>
                <a:stretch>
                  <a:fillRect l="-1509"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5DCABF0-7E47-9284-949C-DE9682355DAB}"/>
                  </a:ext>
                </a:extLst>
              </p:cNvPr>
              <p:cNvSpPr txBox="1"/>
              <p:nvPr/>
            </p:nvSpPr>
            <p:spPr>
              <a:xfrm>
                <a:off x="952302" y="2967335"/>
                <a:ext cx="4083105" cy="461665"/>
              </a:xfrm>
              <a:prstGeom prst="rect">
                <a:avLst/>
              </a:prstGeom>
              <a:noFill/>
            </p:spPr>
            <p:txBody>
              <a:bodyPr wrap="none" rtlCol="0">
                <a:spAutoFit/>
              </a:bodyPr>
              <a:lstStyle/>
              <a:p>
                <a:r>
                  <a:rPr lang="en-US" sz="2400" dirty="0">
                    <a:solidFill>
                      <a:srgbClr val="FFFF00"/>
                    </a:solidFill>
                  </a:rPr>
                  <a:t>Average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e>
                        </m:func>
                      </m:e>
                    </m:func>
                  </m:oMath>
                </a14:m>
                <a:endParaRPr lang="en-US" sz="2400" dirty="0"/>
              </a:p>
            </p:txBody>
          </p:sp>
        </mc:Choice>
        <mc:Fallback>
          <p:sp>
            <p:nvSpPr>
              <p:cNvPr id="3" name="TextBox 2">
                <a:extLst>
                  <a:ext uri="{FF2B5EF4-FFF2-40B4-BE49-F238E27FC236}">
                    <a16:creationId xmlns:a16="http://schemas.microsoft.com/office/drawing/2014/main" id="{85DCABF0-7E47-9284-949C-DE9682355DAB}"/>
                  </a:ext>
                </a:extLst>
              </p:cNvPr>
              <p:cNvSpPr txBox="1">
                <a:spLocks noRot="1" noChangeAspect="1" noMove="1" noResize="1" noEditPoints="1" noAdjustHandles="1" noChangeArrowheads="1" noChangeShapeType="1" noTextEdit="1"/>
              </p:cNvSpPr>
              <p:nvPr/>
            </p:nvSpPr>
            <p:spPr>
              <a:xfrm>
                <a:off x="952302" y="2967335"/>
                <a:ext cx="4083105" cy="461665"/>
              </a:xfrm>
              <a:prstGeom prst="rect">
                <a:avLst/>
              </a:prstGeom>
              <a:blipFill>
                <a:blip r:embed="rId4"/>
                <a:stretch>
                  <a:fillRect l="-2239" t="-10526" r="-299"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4DC86B4-C45A-AC87-8B1F-D31600A4CBFE}"/>
                  </a:ext>
                </a:extLst>
              </p:cNvPr>
              <p:cNvSpPr txBox="1"/>
              <p:nvPr/>
            </p:nvSpPr>
            <p:spPr>
              <a:xfrm>
                <a:off x="7156595" y="2967334"/>
                <a:ext cx="6810866" cy="461665"/>
              </a:xfrm>
              <a:prstGeom prst="rect">
                <a:avLst/>
              </a:prstGeom>
              <a:noFill/>
            </p:spPr>
            <p:txBody>
              <a:bodyPr wrap="square">
                <a:spAutoFit/>
              </a:bodyPr>
              <a:lstStyle/>
              <a:p>
                <a:r>
                  <a:rPr lang="en-US" sz="2400" dirty="0">
                    <a:solidFill>
                      <a:srgbClr val="FFFF00"/>
                    </a:solidFill>
                  </a:rPr>
                  <a:t>Average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e>
                    </m:func>
                  </m:oMath>
                </a14:m>
                <a:endParaRPr lang="en-US" sz="2400" dirty="0"/>
              </a:p>
            </p:txBody>
          </p:sp>
        </mc:Choice>
        <mc:Fallback>
          <p:sp>
            <p:nvSpPr>
              <p:cNvPr id="9" name="TextBox 8">
                <a:extLst>
                  <a:ext uri="{FF2B5EF4-FFF2-40B4-BE49-F238E27FC236}">
                    <a16:creationId xmlns:a16="http://schemas.microsoft.com/office/drawing/2014/main" id="{84DC86B4-C45A-AC87-8B1F-D31600A4CBFE}"/>
                  </a:ext>
                </a:extLst>
              </p:cNvPr>
              <p:cNvSpPr txBox="1">
                <a:spLocks noRot="1" noChangeAspect="1" noMove="1" noResize="1" noEditPoints="1" noAdjustHandles="1" noChangeArrowheads="1" noChangeShapeType="1" noTextEdit="1"/>
              </p:cNvSpPr>
              <p:nvPr/>
            </p:nvSpPr>
            <p:spPr>
              <a:xfrm>
                <a:off x="7156595" y="2967334"/>
                <a:ext cx="6810866" cy="461665"/>
              </a:xfrm>
              <a:prstGeom prst="rect">
                <a:avLst/>
              </a:prstGeom>
              <a:blipFill>
                <a:blip r:embed="rId5"/>
                <a:stretch>
                  <a:fillRect l="-1432" t="-10667" b="-3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8B02D6B-5CE1-AF2C-B9B0-4DCCD80A5B6B}"/>
                  </a:ext>
                </a:extLst>
              </p:cNvPr>
              <p:cNvSpPr txBox="1"/>
              <p:nvPr/>
            </p:nvSpPr>
            <p:spPr>
              <a:xfrm>
                <a:off x="952302" y="3449712"/>
                <a:ext cx="2688493" cy="461665"/>
              </a:xfrm>
              <a:prstGeom prst="rect">
                <a:avLst/>
              </a:prstGeom>
              <a:noFill/>
            </p:spPr>
            <p:txBody>
              <a:bodyPr wrap="none" rtlCol="0">
                <a:spAutoFit/>
              </a:bodyPr>
              <a:lstStyle/>
              <a:p>
                <a:r>
                  <a:rPr lang="en-US" sz="2400" dirty="0">
                    <a:solidFill>
                      <a:srgbClr val="FF0000"/>
                    </a:solidFill>
                  </a:rPr>
                  <a:t>Worst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oMath>
                </a14:m>
                <a:endParaRPr lang="en-US" sz="2400" dirty="0"/>
              </a:p>
            </p:txBody>
          </p:sp>
        </mc:Choice>
        <mc:Fallback>
          <p:sp>
            <p:nvSpPr>
              <p:cNvPr id="7" name="TextBox 6">
                <a:extLst>
                  <a:ext uri="{FF2B5EF4-FFF2-40B4-BE49-F238E27FC236}">
                    <a16:creationId xmlns:a16="http://schemas.microsoft.com/office/drawing/2014/main" id="{D8B02D6B-5CE1-AF2C-B9B0-4DCCD80A5B6B}"/>
                  </a:ext>
                </a:extLst>
              </p:cNvPr>
              <p:cNvSpPr txBox="1">
                <a:spLocks noRot="1" noChangeAspect="1" noMove="1" noResize="1" noEditPoints="1" noAdjustHandles="1" noChangeArrowheads="1" noChangeShapeType="1" noTextEdit="1"/>
              </p:cNvSpPr>
              <p:nvPr/>
            </p:nvSpPr>
            <p:spPr>
              <a:xfrm>
                <a:off x="952302" y="3449712"/>
                <a:ext cx="2688493" cy="461665"/>
              </a:xfrm>
              <a:prstGeom prst="rect">
                <a:avLst/>
              </a:prstGeom>
              <a:blipFill>
                <a:blip r:embed="rId6"/>
                <a:stretch>
                  <a:fillRect l="-3401" t="-10526" r="-1134"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7FFBD61-3378-021F-E747-54440425A768}"/>
                  </a:ext>
                </a:extLst>
              </p:cNvPr>
              <p:cNvSpPr txBox="1"/>
              <p:nvPr/>
            </p:nvSpPr>
            <p:spPr>
              <a:xfrm>
                <a:off x="7207997" y="3493622"/>
                <a:ext cx="6985262" cy="461665"/>
              </a:xfrm>
              <a:prstGeom prst="rect">
                <a:avLst/>
              </a:prstGeom>
              <a:noFill/>
            </p:spPr>
            <p:txBody>
              <a:bodyPr wrap="square">
                <a:spAutoFit/>
              </a:bodyPr>
              <a:lstStyle/>
              <a:p>
                <a:r>
                  <a:rPr lang="en-US" sz="2400" dirty="0">
                    <a:solidFill>
                      <a:srgbClr val="FF0000"/>
                    </a:solidFill>
                  </a:rPr>
                  <a:t>Worst Case: </a:t>
                </a:r>
                <a14:m>
                  <m:oMath xmlns:m="http://schemas.openxmlformats.org/officeDocument/2006/math">
                    <m:r>
                      <a:rPr lang="en-US" sz="2400" b="0" i="1" smtClean="0">
                        <a:solidFill>
                          <a:schemeClr val="bg1"/>
                        </a:solidFill>
                        <a:latin typeface="Cambria Math" panose="02040503050406030204" pitchFamily="18" charset="0"/>
                      </a:rPr>
                      <m:t>𝑂</m:t>
                    </m:r>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r>
                          <m:rPr>
                            <m:sty m:val="p"/>
                          </m:rPr>
                          <a:rPr lang="en-US" sz="2400" b="0" i="0" smtClean="0">
                            <a:solidFill>
                              <a:schemeClr val="bg1"/>
                            </a:solidFill>
                            <a:latin typeface="Cambria Math" panose="02040503050406030204" pitchFamily="18" charset="0"/>
                          </a:rPr>
                          <m:t>log</m:t>
                        </m:r>
                      </m:fName>
                      <m:e>
                        <m:r>
                          <a:rPr lang="en-US" sz="2400" b="0" i="1" smtClean="0">
                            <a:solidFill>
                              <a:schemeClr val="bg1"/>
                            </a:solidFill>
                            <a:latin typeface="Cambria Math" panose="02040503050406030204" pitchFamily="18" charset="0"/>
                          </a:rPr>
                          <m:t>𝑛</m:t>
                        </m:r>
                      </m:e>
                    </m:func>
                    <m:r>
                      <a:rPr lang="en-US" sz="2400" b="0" i="1" smtClean="0">
                        <a:solidFill>
                          <a:schemeClr val="bg1"/>
                        </a:solidFill>
                        <a:latin typeface="Cambria Math" panose="02040503050406030204" pitchFamily="18" charset="0"/>
                      </a:rPr>
                      <m:t>)</m:t>
                    </m:r>
                  </m:oMath>
                </a14:m>
                <a:endParaRPr lang="en-US" sz="2400" dirty="0"/>
              </a:p>
            </p:txBody>
          </p:sp>
        </mc:Choice>
        <mc:Fallback>
          <p:sp>
            <p:nvSpPr>
              <p:cNvPr id="11" name="TextBox 10">
                <a:extLst>
                  <a:ext uri="{FF2B5EF4-FFF2-40B4-BE49-F238E27FC236}">
                    <a16:creationId xmlns:a16="http://schemas.microsoft.com/office/drawing/2014/main" id="{87FFBD61-3378-021F-E747-54440425A768}"/>
                  </a:ext>
                </a:extLst>
              </p:cNvPr>
              <p:cNvSpPr txBox="1">
                <a:spLocks noRot="1" noChangeAspect="1" noMove="1" noResize="1" noEditPoints="1" noAdjustHandles="1" noChangeArrowheads="1" noChangeShapeType="1" noTextEdit="1"/>
              </p:cNvSpPr>
              <p:nvPr/>
            </p:nvSpPr>
            <p:spPr>
              <a:xfrm>
                <a:off x="7207997" y="3493622"/>
                <a:ext cx="6985262" cy="461665"/>
              </a:xfrm>
              <a:prstGeom prst="rect">
                <a:avLst/>
              </a:prstGeom>
              <a:blipFill>
                <a:blip r:embed="rId7"/>
                <a:stretch>
                  <a:fillRect l="-130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4034215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9A5157-4F32-8547-6857-95279916D4A3}"/>
              </a:ext>
            </a:extLst>
          </p:cNvPr>
          <p:cNvSpPr txBox="1"/>
          <p:nvPr/>
        </p:nvSpPr>
        <p:spPr>
          <a:xfrm>
            <a:off x="4813954" y="2253007"/>
            <a:ext cx="2564091" cy="1754326"/>
          </a:xfrm>
          <a:prstGeom prst="rect">
            <a:avLst/>
          </a:prstGeom>
          <a:noFill/>
        </p:spPr>
        <p:txBody>
          <a:bodyPr wrap="square" rtlCol="0">
            <a:spAutoFit/>
          </a:bodyPr>
          <a:lstStyle/>
          <a:p>
            <a:r>
              <a:rPr lang="en-US" sz="5400" dirty="0">
                <a:solidFill>
                  <a:srgbClr val="FFFF00"/>
                </a:solidFill>
              </a:rPr>
              <a:t>Thank</a:t>
            </a:r>
          </a:p>
          <a:p>
            <a:r>
              <a:rPr lang="en-US" sz="5400" dirty="0">
                <a:solidFill>
                  <a:srgbClr val="FFFF00"/>
                </a:solidFill>
              </a:rPr>
              <a:t>  You</a:t>
            </a:r>
          </a:p>
        </p:txBody>
      </p:sp>
    </p:spTree>
    <p:extLst>
      <p:ext uri="{BB962C8B-B14F-4D97-AF65-F5344CB8AC3E}">
        <p14:creationId xmlns:p14="http://schemas.microsoft.com/office/powerpoint/2010/main" val="32121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659117" y="708171"/>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659117" y="708171"/>
                <a:ext cx="8512404" cy="897938"/>
              </a:xfrm>
              <a:prstGeom prst="rect">
                <a:avLst/>
              </a:prstGeom>
              <a:blipFill>
                <a:blip r:embed="rId2"/>
                <a:stretch>
                  <a:fillRect l="-3221" b="-8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D1613-097E-E04C-9371-9AE98518F8F2}"/>
                  </a:ext>
                </a:extLst>
              </p:cNvPr>
              <p:cNvSpPr txBox="1"/>
              <p:nvPr/>
            </p:nvSpPr>
            <p:spPr>
              <a:xfrm>
                <a:off x="1055802" y="2342560"/>
                <a:ext cx="8659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𝑙𝑜𝑤</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0</m:t>
                      </m:r>
                    </m:oMath>
                  </m:oMathPara>
                </a14:m>
                <a:endParaRPr lang="en-US" dirty="0">
                  <a:solidFill>
                    <a:srgbClr val="FFFF00"/>
                  </a:solidFill>
                </a:endParaRPr>
              </a:p>
            </p:txBody>
          </p:sp>
        </mc:Choice>
        <mc:Fallback>
          <p:sp>
            <p:nvSpPr>
              <p:cNvPr id="3" name="TextBox 2">
                <a:extLst>
                  <a:ext uri="{FF2B5EF4-FFF2-40B4-BE49-F238E27FC236}">
                    <a16:creationId xmlns:a16="http://schemas.microsoft.com/office/drawing/2014/main" id="{86CD1613-097E-E04C-9371-9AE98518F8F2}"/>
                  </a:ext>
                </a:extLst>
              </p:cNvPr>
              <p:cNvSpPr txBox="1">
                <a:spLocks noRot="1" noChangeAspect="1" noMove="1" noResize="1" noEditPoints="1" noAdjustHandles="1" noChangeArrowheads="1" noChangeShapeType="1" noTextEdit="1"/>
              </p:cNvSpPr>
              <p:nvPr/>
            </p:nvSpPr>
            <p:spPr>
              <a:xfrm>
                <a:off x="1055802" y="2342560"/>
                <a:ext cx="865943" cy="276999"/>
              </a:xfrm>
              <a:prstGeom prst="rect">
                <a:avLst/>
              </a:prstGeom>
              <a:blipFill>
                <a:blip r:embed="rId3"/>
                <a:stretch>
                  <a:fillRect l="-5634" r="-5634" b="-10870"/>
                </a:stretch>
              </a:blipFill>
            </p:spPr>
            <p:txBody>
              <a:bodyPr/>
              <a:lstStyle/>
              <a:p>
                <a:r>
                  <a:rPr lang="en-US">
                    <a:noFill/>
                  </a:rPr>
                  <a:t> </a:t>
                </a:r>
              </a:p>
            </p:txBody>
          </p:sp>
        </mc:Fallback>
      </mc:AlternateContent>
    </p:spTree>
    <p:extLst>
      <p:ext uri="{BB962C8B-B14F-4D97-AF65-F5344CB8AC3E}">
        <p14:creationId xmlns:p14="http://schemas.microsoft.com/office/powerpoint/2010/main" val="3346306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659117" y="708171"/>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659117" y="708171"/>
                <a:ext cx="8512404" cy="897938"/>
              </a:xfrm>
              <a:prstGeom prst="rect">
                <a:avLst/>
              </a:prstGeom>
              <a:blipFill>
                <a:blip r:embed="rId2"/>
                <a:stretch>
                  <a:fillRect l="-3221" b="-8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D1613-097E-E04C-9371-9AE98518F8F2}"/>
                  </a:ext>
                </a:extLst>
              </p:cNvPr>
              <p:cNvSpPr txBox="1"/>
              <p:nvPr/>
            </p:nvSpPr>
            <p:spPr>
              <a:xfrm>
                <a:off x="1055802" y="2342560"/>
                <a:ext cx="8659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𝑙𝑜𝑤</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0</m:t>
                      </m:r>
                    </m:oMath>
                  </m:oMathPara>
                </a14:m>
                <a:endParaRPr lang="en-US" dirty="0">
                  <a:solidFill>
                    <a:srgbClr val="FFFF00"/>
                  </a:solidFill>
                </a:endParaRPr>
              </a:p>
            </p:txBody>
          </p:sp>
        </mc:Choice>
        <mc:Fallback>
          <p:sp>
            <p:nvSpPr>
              <p:cNvPr id="3" name="TextBox 2">
                <a:extLst>
                  <a:ext uri="{FF2B5EF4-FFF2-40B4-BE49-F238E27FC236}">
                    <a16:creationId xmlns:a16="http://schemas.microsoft.com/office/drawing/2014/main" id="{86CD1613-097E-E04C-9371-9AE98518F8F2}"/>
                  </a:ext>
                </a:extLst>
              </p:cNvPr>
              <p:cNvSpPr txBox="1">
                <a:spLocks noRot="1" noChangeAspect="1" noMove="1" noResize="1" noEditPoints="1" noAdjustHandles="1" noChangeArrowheads="1" noChangeShapeType="1" noTextEdit="1"/>
              </p:cNvSpPr>
              <p:nvPr/>
            </p:nvSpPr>
            <p:spPr>
              <a:xfrm>
                <a:off x="1055802" y="2342560"/>
                <a:ext cx="865943" cy="276999"/>
              </a:xfrm>
              <a:prstGeom prst="rect">
                <a:avLst/>
              </a:prstGeom>
              <a:blipFill>
                <a:blip r:embed="rId3"/>
                <a:stretch>
                  <a:fillRect l="-5634" r="-563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AFF740-A882-41B4-916C-B9538AF47F71}"/>
                  </a:ext>
                </a:extLst>
              </p:cNvPr>
              <p:cNvSpPr txBox="1"/>
              <p:nvPr/>
            </p:nvSpPr>
            <p:spPr>
              <a:xfrm>
                <a:off x="942681" y="2794202"/>
                <a:ext cx="6094428" cy="369332"/>
              </a:xfrm>
              <a:prstGeom prst="rect">
                <a:avLst/>
              </a:prstGeom>
              <a:noFill/>
            </p:spPr>
            <p:txBody>
              <a:bodyPr wrap="square">
                <a:spAutoFit/>
              </a:bodyPr>
              <a:lstStyle/>
              <a:p>
                <a:pPr marL="0" algn="l" rtl="0" eaLnBrk="1" latinLnBrk="0" hangingPunct="1">
                  <a:spcBef>
                    <a:spcPts val="0"/>
                  </a:spcBef>
                  <a:spcAft>
                    <a:spcPts val="0"/>
                  </a:spcAft>
                </a:pPr>
                <a:r>
                  <a:rPr lang="en-US" sz="1800" b="0" kern="1200" dirty="0">
                    <a:solidFill>
                      <a:srgbClr val="FFFF00"/>
                    </a:solidFill>
                    <a:effectLst/>
                    <a:latin typeface="Century Gothic" panose="020B0502020202020204" pitchFamily="34" charset="0"/>
                    <a:ea typeface="+mn-ea"/>
                    <a:cs typeface="+mn-cs"/>
                  </a:rPr>
                  <a:t>high</a:t>
                </a:r>
                <a14:m>
                  <m:oMath xmlns:m="http://schemas.openxmlformats.org/officeDocument/2006/math">
                    <m:r>
                      <a:rPr lang="en-US" sz="1800" b="0" i="0" kern="1200">
                        <a:solidFill>
                          <a:srgbClr val="FFFF00"/>
                        </a:solidFill>
                        <a:effectLst/>
                        <a:latin typeface="Cambria Math" panose="02040503050406030204" pitchFamily="18" charset="0"/>
                        <a:ea typeface="+mn-ea"/>
                        <a:cs typeface="+mn-cs"/>
                      </a:rPr>
                      <m:t> </m:t>
                    </m:r>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𝑙𝑒𝑛</m:t>
                    </m:r>
                    <m:d>
                      <m:dPr>
                        <m:ctrlPr>
                          <a:rPr lang="en-US" sz="1800" b="0" i="1" kern="1200">
                            <a:solidFill>
                              <a:srgbClr val="FFFF00"/>
                            </a:solidFill>
                            <a:effectLst/>
                            <a:latin typeface="Cambria Math" panose="02040503050406030204" pitchFamily="18" charset="0"/>
                            <a:ea typeface="+mn-ea"/>
                            <a:cs typeface="+mn-cs"/>
                          </a:rPr>
                        </m:ctrlPr>
                      </m:dPr>
                      <m:e>
                        <m:r>
                          <a:rPr lang="en-US" sz="1800" b="0" i="1" kern="1200">
                            <a:solidFill>
                              <a:srgbClr val="FFFF00"/>
                            </a:solidFill>
                            <a:effectLst/>
                            <a:latin typeface="Cambria Math" panose="02040503050406030204" pitchFamily="18" charset="0"/>
                            <a:ea typeface="+mn-ea"/>
                            <a:cs typeface="+mn-cs"/>
                          </a:rPr>
                          <m:t>𝑎𝑟𝑟</m:t>
                        </m:r>
                      </m:e>
                    </m:d>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1</m:t>
                    </m:r>
                  </m:oMath>
                </a14:m>
                <a:endParaRPr lang="en-US" dirty="0">
                  <a:effectLst/>
                </a:endParaRPr>
              </a:p>
            </p:txBody>
          </p:sp>
        </mc:Choice>
        <mc:Fallback>
          <p:sp>
            <p:nvSpPr>
              <p:cNvPr id="4" name="TextBox 3">
                <a:extLst>
                  <a:ext uri="{FF2B5EF4-FFF2-40B4-BE49-F238E27FC236}">
                    <a16:creationId xmlns:a16="http://schemas.microsoft.com/office/drawing/2014/main" id="{BDAFF740-A882-41B4-916C-B9538AF47F71}"/>
                  </a:ext>
                </a:extLst>
              </p:cNvPr>
              <p:cNvSpPr txBox="1">
                <a:spLocks noRot="1" noChangeAspect="1" noMove="1" noResize="1" noEditPoints="1" noAdjustHandles="1" noChangeArrowheads="1" noChangeShapeType="1" noTextEdit="1"/>
              </p:cNvSpPr>
              <p:nvPr/>
            </p:nvSpPr>
            <p:spPr>
              <a:xfrm>
                <a:off x="942681" y="2794202"/>
                <a:ext cx="6094428" cy="369332"/>
              </a:xfrm>
              <a:prstGeom prst="rect">
                <a:avLst/>
              </a:prstGeom>
              <a:blipFill>
                <a:blip r:embed="rId4"/>
                <a:stretch>
                  <a:fillRect l="-901"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818482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659117" y="708171"/>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659117" y="708171"/>
                <a:ext cx="8512404" cy="897938"/>
              </a:xfrm>
              <a:prstGeom prst="rect">
                <a:avLst/>
              </a:prstGeom>
              <a:blipFill>
                <a:blip r:embed="rId2"/>
                <a:stretch>
                  <a:fillRect l="-3221" b="-8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D1613-097E-E04C-9371-9AE98518F8F2}"/>
                  </a:ext>
                </a:extLst>
              </p:cNvPr>
              <p:cNvSpPr txBox="1"/>
              <p:nvPr/>
            </p:nvSpPr>
            <p:spPr>
              <a:xfrm>
                <a:off x="1055802" y="2342560"/>
                <a:ext cx="8659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𝑙𝑜𝑤</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0</m:t>
                      </m:r>
                    </m:oMath>
                  </m:oMathPara>
                </a14:m>
                <a:endParaRPr lang="en-US" dirty="0">
                  <a:solidFill>
                    <a:srgbClr val="FFFF00"/>
                  </a:solidFill>
                </a:endParaRPr>
              </a:p>
            </p:txBody>
          </p:sp>
        </mc:Choice>
        <mc:Fallback>
          <p:sp>
            <p:nvSpPr>
              <p:cNvPr id="3" name="TextBox 2">
                <a:extLst>
                  <a:ext uri="{FF2B5EF4-FFF2-40B4-BE49-F238E27FC236}">
                    <a16:creationId xmlns:a16="http://schemas.microsoft.com/office/drawing/2014/main" id="{86CD1613-097E-E04C-9371-9AE98518F8F2}"/>
                  </a:ext>
                </a:extLst>
              </p:cNvPr>
              <p:cNvSpPr txBox="1">
                <a:spLocks noRot="1" noChangeAspect="1" noMove="1" noResize="1" noEditPoints="1" noAdjustHandles="1" noChangeArrowheads="1" noChangeShapeType="1" noTextEdit="1"/>
              </p:cNvSpPr>
              <p:nvPr/>
            </p:nvSpPr>
            <p:spPr>
              <a:xfrm>
                <a:off x="1055802" y="2342560"/>
                <a:ext cx="865943" cy="276999"/>
              </a:xfrm>
              <a:prstGeom prst="rect">
                <a:avLst/>
              </a:prstGeom>
              <a:blipFill>
                <a:blip r:embed="rId3"/>
                <a:stretch>
                  <a:fillRect l="-5634" r="-563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AFF740-A882-41B4-916C-B9538AF47F71}"/>
                  </a:ext>
                </a:extLst>
              </p:cNvPr>
              <p:cNvSpPr txBox="1"/>
              <p:nvPr/>
            </p:nvSpPr>
            <p:spPr>
              <a:xfrm>
                <a:off x="942681" y="2794202"/>
                <a:ext cx="6094428" cy="369332"/>
              </a:xfrm>
              <a:prstGeom prst="rect">
                <a:avLst/>
              </a:prstGeom>
              <a:noFill/>
            </p:spPr>
            <p:txBody>
              <a:bodyPr wrap="square">
                <a:spAutoFit/>
              </a:bodyPr>
              <a:lstStyle/>
              <a:p>
                <a:pPr marL="0" algn="l" rtl="0" eaLnBrk="1" latinLnBrk="0" hangingPunct="1">
                  <a:spcBef>
                    <a:spcPts val="0"/>
                  </a:spcBef>
                  <a:spcAft>
                    <a:spcPts val="0"/>
                  </a:spcAft>
                </a:pPr>
                <a:r>
                  <a:rPr lang="en-US" sz="1800" b="0" kern="1200" dirty="0">
                    <a:solidFill>
                      <a:srgbClr val="FFFF00"/>
                    </a:solidFill>
                    <a:effectLst/>
                    <a:latin typeface="Century Gothic" panose="020B0502020202020204" pitchFamily="34" charset="0"/>
                    <a:ea typeface="+mn-ea"/>
                    <a:cs typeface="+mn-cs"/>
                  </a:rPr>
                  <a:t>high</a:t>
                </a:r>
                <a14:m>
                  <m:oMath xmlns:m="http://schemas.openxmlformats.org/officeDocument/2006/math">
                    <m:r>
                      <a:rPr lang="en-US" sz="1800" b="0" i="0" kern="1200">
                        <a:solidFill>
                          <a:srgbClr val="FFFF00"/>
                        </a:solidFill>
                        <a:effectLst/>
                        <a:latin typeface="Cambria Math" panose="02040503050406030204" pitchFamily="18" charset="0"/>
                        <a:ea typeface="+mn-ea"/>
                        <a:cs typeface="+mn-cs"/>
                      </a:rPr>
                      <m:t> </m:t>
                    </m:r>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𝑙𝑒𝑛</m:t>
                    </m:r>
                    <m:d>
                      <m:dPr>
                        <m:ctrlPr>
                          <a:rPr lang="en-US" sz="1800" b="0" i="1" kern="1200">
                            <a:solidFill>
                              <a:srgbClr val="FFFF00"/>
                            </a:solidFill>
                            <a:effectLst/>
                            <a:latin typeface="Cambria Math" panose="02040503050406030204" pitchFamily="18" charset="0"/>
                            <a:ea typeface="+mn-ea"/>
                            <a:cs typeface="+mn-cs"/>
                          </a:rPr>
                        </m:ctrlPr>
                      </m:dPr>
                      <m:e>
                        <m:r>
                          <a:rPr lang="en-US" sz="1800" b="0" i="1" kern="1200">
                            <a:solidFill>
                              <a:srgbClr val="FFFF00"/>
                            </a:solidFill>
                            <a:effectLst/>
                            <a:latin typeface="Cambria Math" panose="02040503050406030204" pitchFamily="18" charset="0"/>
                            <a:ea typeface="+mn-ea"/>
                            <a:cs typeface="+mn-cs"/>
                          </a:rPr>
                          <m:t>𝑎𝑟𝑟</m:t>
                        </m:r>
                      </m:e>
                    </m:d>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1</m:t>
                    </m:r>
                  </m:oMath>
                </a14:m>
                <a:endParaRPr lang="en-US" dirty="0">
                  <a:effectLst/>
                </a:endParaRPr>
              </a:p>
            </p:txBody>
          </p:sp>
        </mc:Choice>
        <mc:Fallback>
          <p:sp>
            <p:nvSpPr>
              <p:cNvPr id="4" name="TextBox 3">
                <a:extLst>
                  <a:ext uri="{FF2B5EF4-FFF2-40B4-BE49-F238E27FC236}">
                    <a16:creationId xmlns:a16="http://schemas.microsoft.com/office/drawing/2014/main" id="{BDAFF740-A882-41B4-916C-B9538AF47F71}"/>
                  </a:ext>
                </a:extLst>
              </p:cNvPr>
              <p:cNvSpPr txBox="1">
                <a:spLocks noRot="1" noChangeAspect="1" noMove="1" noResize="1" noEditPoints="1" noAdjustHandles="1" noChangeArrowheads="1" noChangeShapeType="1" noTextEdit="1"/>
              </p:cNvSpPr>
              <p:nvPr/>
            </p:nvSpPr>
            <p:spPr>
              <a:xfrm>
                <a:off x="942681" y="2794202"/>
                <a:ext cx="6094428" cy="369332"/>
              </a:xfrm>
              <a:prstGeom prst="rect">
                <a:avLst/>
              </a:prstGeom>
              <a:blipFill>
                <a:blip r:embed="rId4"/>
                <a:stretch>
                  <a:fillRect l="-901" t="-8197"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FC366D3-311F-6B1C-003C-B12591C8E087}"/>
              </a:ext>
            </a:extLst>
          </p:cNvPr>
          <p:cNvPicPr>
            <a:picLocks noChangeAspect="1"/>
          </p:cNvPicPr>
          <p:nvPr/>
        </p:nvPicPr>
        <p:blipFill>
          <a:blip r:embed="rId5"/>
          <a:stretch>
            <a:fillRect/>
          </a:stretch>
        </p:blipFill>
        <p:spPr>
          <a:xfrm>
            <a:off x="4772159" y="2382985"/>
            <a:ext cx="1143160" cy="323895"/>
          </a:xfrm>
          <a:prstGeom prst="rect">
            <a:avLst/>
          </a:prstGeom>
        </p:spPr>
      </p:pic>
    </p:spTree>
    <p:extLst>
      <p:ext uri="{BB962C8B-B14F-4D97-AF65-F5344CB8AC3E}">
        <p14:creationId xmlns:p14="http://schemas.microsoft.com/office/powerpoint/2010/main" val="2946195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659117" y="708171"/>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659117" y="708171"/>
                <a:ext cx="8512404" cy="897938"/>
              </a:xfrm>
              <a:prstGeom prst="rect">
                <a:avLst/>
              </a:prstGeom>
              <a:blipFill>
                <a:blip r:embed="rId2"/>
                <a:stretch>
                  <a:fillRect l="-3221" b="-8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D1613-097E-E04C-9371-9AE98518F8F2}"/>
                  </a:ext>
                </a:extLst>
              </p:cNvPr>
              <p:cNvSpPr txBox="1"/>
              <p:nvPr/>
            </p:nvSpPr>
            <p:spPr>
              <a:xfrm>
                <a:off x="1055802" y="2342560"/>
                <a:ext cx="8659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𝑙𝑜𝑤</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0</m:t>
                      </m:r>
                    </m:oMath>
                  </m:oMathPara>
                </a14:m>
                <a:endParaRPr lang="en-US" dirty="0">
                  <a:solidFill>
                    <a:srgbClr val="FFFF00"/>
                  </a:solidFill>
                </a:endParaRPr>
              </a:p>
            </p:txBody>
          </p:sp>
        </mc:Choice>
        <mc:Fallback>
          <p:sp>
            <p:nvSpPr>
              <p:cNvPr id="3" name="TextBox 2">
                <a:extLst>
                  <a:ext uri="{FF2B5EF4-FFF2-40B4-BE49-F238E27FC236}">
                    <a16:creationId xmlns:a16="http://schemas.microsoft.com/office/drawing/2014/main" id="{86CD1613-097E-E04C-9371-9AE98518F8F2}"/>
                  </a:ext>
                </a:extLst>
              </p:cNvPr>
              <p:cNvSpPr txBox="1">
                <a:spLocks noRot="1" noChangeAspect="1" noMove="1" noResize="1" noEditPoints="1" noAdjustHandles="1" noChangeArrowheads="1" noChangeShapeType="1" noTextEdit="1"/>
              </p:cNvSpPr>
              <p:nvPr/>
            </p:nvSpPr>
            <p:spPr>
              <a:xfrm>
                <a:off x="1055802" y="2342560"/>
                <a:ext cx="865943" cy="276999"/>
              </a:xfrm>
              <a:prstGeom prst="rect">
                <a:avLst/>
              </a:prstGeom>
              <a:blipFill>
                <a:blip r:embed="rId3"/>
                <a:stretch>
                  <a:fillRect l="-5634" r="-563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AFF740-A882-41B4-916C-B9538AF47F71}"/>
                  </a:ext>
                </a:extLst>
              </p:cNvPr>
              <p:cNvSpPr txBox="1"/>
              <p:nvPr/>
            </p:nvSpPr>
            <p:spPr>
              <a:xfrm>
                <a:off x="942681" y="2794202"/>
                <a:ext cx="6094428" cy="369332"/>
              </a:xfrm>
              <a:prstGeom prst="rect">
                <a:avLst/>
              </a:prstGeom>
              <a:noFill/>
            </p:spPr>
            <p:txBody>
              <a:bodyPr wrap="square">
                <a:spAutoFit/>
              </a:bodyPr>
              <a:lstStyle/>
              <a:p>
                <a:pPr marL="0" algn="l" rtl="0" eaLnBrk="1" latinLnBrk="0" hangingPunct="1">
                  <a:spcBef>
                    <a:spcPts val="0"/>
                  </a:spcBef>
                  <a:spcAft>
                    <a:spcPts val="0"/>
                  </a:spcAft>
                </a:pPr>
                <a:r>
                  <a:rPr lang="en-US" sz="1800" b="0" kern="1200" dirty="0">
                    <a:solidFill>
                      <a:srgbClr val="FFFF00"/>
                    </a:solidFill>
                    <a:effectLst/>
                    <a:latin typeface="Century Gothic" panose="020B0502020202020204" pitchFamily="34" charset="0"/>
                    <a:ea typeface="+mn-ea"/>
                    <a:cs typeface="+mn-cs"/>
                  </a:rPr>
                  <a:t>high</a:t>
                </a:r>
                <a14:m>
                  <m:oMath xmlns:m="http://schemas.openxmlformats.org/officeDocument/2006/math">
                    <m:r>
                      <a:rPr lang="en-US" sz="1800" b="0" i="0" kern="1200">
                        <a:solidFill>
                          <a:srgbClr val="FFFF00"/>
                        </a:solidFill>
                        <a:effectLst/>
                        <a:latin typeface="Cambria Math" panose="02040503050406030204" pitchFamily="18" charset="0"/>
                        <a:ea typeface="+mn-ea"/>
                        <a:cs typeface="+mn-cs"/>
                      </a:rPr>
                      <m:t> </m:t>
                    </m:r>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𝑙𝑒𝑛</m:t>
                    </m:r>
                    <m:d>
                      <m:dPr>
                        <m:ctrlPr>
                          <a:rPr lang="en-US" sz="1800" b="0" i="1" kern="1200">
                            <a:solidFill>
                              <a:srgbClr val="FFFF00"/>
                            </a:solidFill>
                            <a:effectLst/>
                            <a:latin typeface="Cambria Math" panose="02040503050406030204" pitchFamily="18" charset="0"/>
                            <a:ea typeface="+mn-ea"/>
                            <a:cs typeface="+mn-cs"/>
                          </a:rPr>
                        </m:ctrlPr>
                      </m:dPr>
                      <m:e>
                        <m:r>
                          <a:rPr lang="en-US" sz="1800" b="0" i="1" kern="1200">
                            <a:solidFill>
                              <a:srgbClr val="FFFF00"/>
                            </a:solidFill>
                            <a:effectLst/>
                            <a:latin typeface="Cambria Math" panose="02040503050406030204" pitchFamily="18" charset="0"/>
                            <a:ea typeface="+mn-ea"/>
                            <a:cs typeface="+mn-cs"/>
                          </a:rPr>
                          <m:t>𝑎𝑟𝑟</m:t>
                        </m:r>
                      </m:e>
                    </m:d>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1</m:t>
                    </m:r>
                  </m:oMath>
                </a14:m>
                <a:endParaRPr lang="en-US" dirty="0">
                  <a:effectLst/>
                </a:endParaRPr>
              </a:p>
            </p:txBody>
          </p:sp>
        </mc:Choice>
        <mc:Fallback>
          <p:sp>
            <p:nvSpPr>
              <p:cNvPr id="4" name="TextBox 3">
                <a:extLst>
                  <a:ext uri="{FF2B5EF4-FFF2-40B4-BE49-F238E27FC236}">
                    <a16:creationId xmlns:a16="http://schemas.microsoft.com/office/drawing/2014/main" id="{BDAFF740-A882-41B4-916C-B9538AF47F71}"/>
                  </a:ext>
                </a:extLst>
              </p:cNvPr>
              <p:cNvSpPr txBox="1">
                <a:spLocks noRot="1" noChangeAspect="1" noMove="1" noResize="1" noEditPoints="1" noAdjustHandles="1" noChangeArrowheads="1" noChangeShapeType="1" noTextEdit="1"/>
              </p:cNvSpPr>
              <p:nvPr/>
            </p:nvSpPr>
            <p:spPr>
              <a:xfrm>
                <a:off x="942681" y="2794202"/>
                <a:ext cx="6094428" cy="369332"/>
              </a:xfrm>
              <a:prstGeom prst="rect">
                <a:avLst/>
              </a:prstGeom>
              <a:blipFill>
                <a:blip r:embed="rId4"/>
                <a:stretch>
                  <a:fillRect l="-901" t="-8197" b="-2459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177C300-CB1C-AD4C-D929-9D466613B3CB}"/>
              </a:ext>
            </a:extLst>
          </p:cNvPr>
          <p:cNvPicPr>
            <a:picLocks noChangeAspect="1"/>
          </p:cNvPicPr>
          <p:nvPr/>
        </p:nvPicPr>
        <p:blipFill>
          <a:blip r:embed="rId5"/>
          <a:stretch>
            <a:fillRect/>
          </a:stretch>
        </p:blipFill>
        <p:spPr>
          <a:xfrm>
            <a:off x="3740999" y="2161559"/>
            <a:ext cx="3296110" cy="362001"/>
          </a:xfrm>
          <a:prstGeom prst="rect">
            <a:avLst/>
          </a:prstGeom>
        </p:spPr>
      </p:pic>
    </p:spTree>
    <p:extLst>
      <p:ext uri="{BB962C8B-B14F-4D97-AF65-F5344CB8AC3E}">
        <p14:creationId xmlns:p14="http://schemas.microsoft.com/office/powerpoint/2010/main" val="1461810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75BB58-E6B9-0087-6C80-FAC7801DB721}"/>
                  </a:ext>
                </a:extLst>
              </p:cNvPr>
              <p:cNvSpPr txBox="1"/>
              <p:nvPr/>
            </p:nvSpPr>
            <p:spPr>
              <a:xfrm>
                <a:off x="1659117" y="708171"/>
                <a:ext cx="8512404" cy="897938"/>
              </a:xfrm>
              <a:prstGeom prst="rect">
                <a:avLst/>
              </a:prstGeom>
              <a:noFill/>
            </p:spPr>
            <p:txBody>
              <a:bodyPr wrap="square" lIns="0" tIns="0" rIns="0" bIns="0" rtlCol="0">
                <a:spAutoFit/>
              </a:bodyPr>
              <a:lstStyle/>
              <a:p>
                <a:r>
                  <a:rPr lang="en-US" sz="3600" dirty="0">
                    <a:solidFill>
                      <a:schemeClr val="bg1"/>
                    </a:solidFill>
                  </a:rPr>
                  <a:t>pos</a:t>
                </a:r>
                <a14:m>
                  <m:oMath xmlns:m="http://schemas.openxmlformats.org/officeDocument/2006/math">
                    <m:r>
                      <a:rPr lang="en-US" sz="3600" b="0" i="0" smtClean="0">
                        <a:solidFill>
                          <a:schemeClr val="bg1"/>
                        </a:solidFill>
                        <a:latin typeface="Cambria Math" panose="02040503050406030204" pitchFamily="18" charset="0"/>
                      </a:rPr>
                      <m:t> </m:t>
                    </m:r>
                    <m:r>
                      <a:rPr lang="pt-BR"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 +</m:t>
                    </m:r>
                    <m:f>
                      <m:fPr>
                        <m:ctrlPr>
                          <a:rPr lang="pt-BR" sz="3600" b="0" i="1" smtClean="0">
                            <a:solidFill>
                              <a:schemeClr val="bg1"/>
                            </a:solidFill>
                            <a:latin typeface="Cambria Math" panose="02040503050406030204" pitchFamily="18" charset="0"/>
                          </a:rPr>
                        </m:ctrlPr>
                      </m:fPr>
                      <m:num>
                        <m:d>
                          <m:dPr>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𝑡𝑎𝑟𝑔𝑒𝑡</m:t>
                            </m:r>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 −</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num>
                      <m:den>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𝑎𝑟𝑟</m:t>
                        </m:r>
                        <m:d>
                          <m:dPr>
                            <m:begChr m:val="["/>
                            <m:endChr m:val="]"/>
                            <m:ctrlPr>
                              <a:rPr lang="en-US" sz="3600" b="0" i="1" smtClean="0">
                                <a:solidFill>
                                  <a:schemeClr val="bg1"/>
                                </a:solidFill>
                                <a:latin typeface="Cambria Math" panose="02040503050406030204" pitchFamily="18" charset="0"/>
                              </a:rPr>
                            </m:ctrlPr>
                          </m:dPr>
                          <m:e>
                            <m:r>
                              <a:rPr lang="en-US" sz="3600" b="0" i="1" smtClean="0">
                                <a:solidFill>
                                  <a:schemeClr val="bg1"/>
                                </a:solidFill>
                                <a:latin typeface="Cambria Math" panose="02040503050406030204" pitchFamily="18" charset="0"/>
                              </a:rPr>
                              <m:t>h</m:t>
                            </m:r>
                            <m:r>
                              <a:rPr lang="en-US" sz="3600" b="0" i="1" smtClean="0">
                                <a:solidFill>
                                  <a:schemeClr val="bg1"/>
                                </a:solidFill>
                                <a:latin typeface="Cambria Math" panose="02040503050406030204" pitchFamily="18" charset="0"/>
                              </a:rPr>
                              <m:t>𝑖𝑔</m:t>
                            </m:r>
                            <m:r>
                              <a:rPr lang="en-US" sz="3600" b="0" i="1" smtClean="0">
                                <a:solidFill>
                                  <a:schemeClr val="bg1"/>
                                </a:solidFill>
                                <a:latin typeface="Cambria Math" panose="02040503050406030204" pitchFamily="18" charset="0"/>
                              </a:rPr>
                              <m:t>h</m:t>
                            </m:r>
                          </m:e>
                        </m:d>
                        <m:r>
                          <a:rPr lang="en-US" sz="3600" b="0" i="1" smtClean="0">
                            <a:solidFill>
                              <a:schemeClr val="bg1"/>
                            </a:solidFill>
                            <a:latin typeface="Cambria Math" panose="02040503050406030204" pitchFamily="18" charset="0"/>
                          </a:rPr>
                          <m:t> − </m:t>
                        </m:r>
                        <m:r>
                          <a:rPr lang="en-US" sz="3600" b="0" i="1" smtClean="0">
                            <a:solidFill>
                              <a:schemeClr val="bg1"/>
                            </a:solidFill>
                            <a:latin typeface="Cambria Math" panose="02040503050406030204" pitchFamily="18" charset="0"/>
                          </a:rPr>
                          <m:t>𝑎𝑟𝑟</m:t>
                        </m:r>
                        <m:r>
                          <a:rPr lang="en-US" sz="3600" b="0" i="1" smtClean="0">
                            <a:solidFill>
                              <a:schemeClr val="bg1"/>
                            </a:solidFill>
                            <a:latin typeface="Cambria Math" panose="02040503050406030204" pitchFamily="18" charset="0"/>
                          </a:rPr>
                          <m:t>[</m:t>
                        </m:r>
                        <m:r>
                          <a:rPr lang="en-US" sz="3600" b="0" i="1" smtClean="0">
                            <a:solidFill>
                              <a:schemeClr val="bg1"/>
                            </a:solidFill>
                            <a:latin typeface="Cambria Math" panose="02040503050406030204" pitchFamily="18" charset="0"/>
                          </a:rPr>
                          <m:t>𝑙𝑜𝑤</m:t>
                        </m:r>
                        <m:r>
                          <a:rPr lang="en-US" sz="3600" b="0" i="1" smtClean="0">
                            <a:solidFill>
                              <a:schemeClr val="bg1"/>
                            </a:solidFill>
                            <a:latin typeface="Cambria Math" panose="02040503050406030204" pitchFamily="18" charset="0"/>
                          </a:rPr>
                          <m:t>])</m:t>
                        </m:r>
                      </m:den>
                    </m:f>
                  </m:oMath>
                </a14:m>
                <a:endParaRPr lang="en-US" sz="3600" dirty="0">
                  <a:solidFill>
                    <a:schemeClr val="bg1"/>
                  </a:solidFill>
                </a:endParaRPr>
              </a:p>
            </p:txBody>
          </p:sp>
        </mc:Choice>
        <mc:Fallback>
          <p:sp>
            <p:nvSpPr>
              <p:cNvPr id="6" name="TextBox 5">
                <a:extLst>
                  <a:ext uri="{FF2B5EF4-FFF2-40B4-BE49-F238E27FC236}">
                    <a16:creationId xmlns:a16="http://schemas.microsoft.com/office/drawing/2014/main" id="{9D75BB58-E6B9-0087-6C80-FAC7801DB721}"/>
                  </a:ext>
                </a:extLst>
              </p:cNvPr>
              <p:cNvSpPr txBox="1">
                <a:spLocks noRot="1" noChangeAspect="1" noMove="1" noResize="1" noEditPoints="1" noAdjustHandles="1" noChangeArrowheads="1" noChangeShapeType="1" noTextEdit="1"/>
              </p:cNvSpPr>
              <p:nvPr/>
            </p:nvSpPr>
            <p:spPr>
              <a:xfrm>
                <a:off x="1659117" y="708171"/>
                <a:ext cx="8512404" cy="897938"/>
              </a:xfrm>
              <a:prstGeom prst="rect">
                <a:avLst/>
              </a:prstGeom>
              <a:blipFill>
                <a:blip r:embed="rId2"/>
                <a:stretch>
                  <a:fillRect l="-3221" b="-8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D1613-097E-E04C-9371-9AE98518F8F2}"/>
                  </a:ext>
                </a:extLst>
              </p:cNvPr>
              <p:cNvSpPr txBox="1"/>
              <p:nvPr/>
            </p:nvSpPr>
            <p:spPr>
              <a:xfrm>
                <a:off x="1055802" y="2342560"/>
                <a:ext cx="86594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𝑙𝑜𝑤</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0</m:t>
                      </m:r>
                    </m:oMath>
                  </m:oMathPara>
                </a14:m>
                <a:endParaRPr lang="en-US" dirty="0">
                  <a:solidFill>
                    <a:srgbClr val="FFFF00"/>
                  </a:solidFill>
                </a:endParaRPr>
              </a:p>
            </p:txBody>
          </p:sp>
        </mc:Choice>
        <mc:Fallback>
          <p:sp>
            <p:nvSpPr>
              <p:cNvPr id="3" name="TextBox 2">
                <a:extLst>
                  <a:ext uri="{FF2B5EF4-FFF2-40B4-BE49-F238E27FC236}">
                    <a16:creationId xmlns:a16="http://schemas.microsoft.com/office/drawing/2014/main" id="{86CD1613-097E-E04C-9371-9AE98518F8F2}"/>
                  </a:ext>
                </a:extLst>
              </p:cNvPr>
              <p:cNvSpPr txBox="1">
                <a:spLocks noRot="1" noChangeAspect="1" noMove="1" noResize="1" noEditPoints="1" noAdjustHandles="1" noChangeArrowheads="1" noChangeShapeType="1" noTextEdit="1"/>
              </p:cNvSpPr>
              <p:nvPr/>
            </p:nvSpPr>
            <p:spPr>
              <a:xfrm>
                <a:off x="1055802" y="2342560"/>
                <a:ext cx="865943" cy="276999"/>
              </a:xfrm>
              <a:prstGeom prst="rect">
                <a:avLst/>
              </a:prstGeom>
              <a:blipFill>
                <a:blip r:embed="rId3"/>
                <a:stretch>
                  <a:fillRect l="-5634" r="-563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AFF740-A882-41B4-916C-B9538AF47F71}"/>
                  </a:ext>
                </a:extLst>
              </p:cNvPr>
              <p:cNvSpPr txBox="1"/>
              <p:nvPr/>
            </p:nvSpPr>
            <p:spPr>
              <a:xfrm>
                <a:off x="942681" y="2794202"/>
                <a:ext cx="6094428" cy="369332"/>
              </a:xfrm>
              <a:prstGeom prst="rect">
                <a:avLst/>
              </a:prstGeom>
              <a:noFill/>
            </p:spPr>
            <p:txBody>
              <a:bodyPr wrap="square">
                <a:spAutoFit/>
              </a:bodyPr>
              <a:lstStyle/>
              <a:p>
                <a:pPr marL="0" algn="l" rtl="0" eaLnBrk="1" latinLnBrk="0" hangingPunct="1">
                  <a:spcBef>
                    <a:spcPts val="0"/>
                  </a:spcBef>
                  <a:spcAft>
                    <a:spcPts val="0"/>
                  </a:spcAft>
                </a:pPr>
                <a:r>
                  <a:rPr lang="en-US" sz="1800" b="0" kern="1200" dirty="0">
                    <a:solidFill>
                      <a:srgbClr val="FFFF00"/>
                    </a:solidFill>
                    <a:effectLst/>
                    <a:latin typeface="Century Gothic" panose="020B0502020202020204" pitchFamily="34" charset="0"/>
                    <a:ea typeface="+mn-ea"/>
                    <a:cs typeface="+mn-cs"/>
                  </a:rPr>
                  <a:t>high</a:t>
                </a:r>
                <a14:m>
                  <m:oMath xmlns:m="http://schemas.openxmlformats.org/officeDocument/2006/math">
                    <m:r>
                      <a:rPr lang="en-US" sz="1800" b="0" i="0" kern="1200">
                        <a:solidFill>
                          <a:srgbClr val="FFFF00"/>
                        </a:solidFill>
                        <a:effectLst/>
                        <a:latin typeface="Cambria Math" panose="02040503050406030204" pitchFamily="18" charset="0"/>
                        <a:ea typeface="+mn-ea"/>
                        <a:cs typeface="+mn-cs"/>
                      </a:rPr>
                      <m:t> </m:t>
                    </m:r>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𝑙𝑒𝑛</m:t>
                    </m:r>
                    <m:d>
                      <m:dPr>
                        <m:ctrlPr>
                          <a:rPr lang="en-US" sz="1800" b="0" i="1" kern="1200">
                            <a:solidFill>
                              <a:srgbClr val="FFFF00"/>
                            </a:solidFill>
                            <a:effectLst/>
                            <a:latin typeface="Cambria Math" panose="02040503050406030204" pitchFamily="18" charset="0"/>
                            <a:ea typeface="+mn-ea"/>
                            <a:cs typeface="+mn-cs"/>
                          </a:rPr>
                        </m:ctrlPr>
                      </m:dPr>
                      <m:e>
                        <m:r>
                          <a:rPr lang="en-US" sz="1800" b="0" i="1" kern="1200">
                            <a:solidFill>
                              <a:srgbClr val="FFFF00"/>
                            </a:solidFill>
                            <a:effectLst/>
                            <a:latin typeface="Cambria Math" panose="02040503050406030204" pitchFamily="18" charset="0"/>
                            <a:ea typeface="+mn-ea"/>
                            <a:cs typeface="+mn-cs"/>
                          </a:rPr>
                          <m:t>𝑎𝑟𝑟</m:t>
                        </m:r>
                      </m:e>
                    </m:d>
                    <m:r>
                      <a:rPr lang="en-US" sz="1800" b="0" i="1" kern="1200">
                        <a:solidFill>
                          <a:srgbClr val="FFFF00"/>
                        </a:solidFill>
                        <a:effectLst/>
                        <a:latin typeface="Cambria Math" panose="02040503050406030204" pitchFamily="18" charset="0"/>
                        <a:ea typeface="+mn-ea"/>
                        <a:cs typeface="+mn-cs"/>
                      </a:rPr>
                      <m:t>−</m:t>
                    </m:r>
                    <m:r>
                      <a:rPr lang="en-US" sz="1800" b="0" i="1" kern="1200">
                        <a:solidFill>
                          <a:srgbClr val="FFFF00"/>
                        </a:solidFill>
                        <a:effectLst/>
                        <a:latin typeface="Cambria Math" panose="02040503050406030204" pitchFamily="18" charset="0"/>
                        <a:ea typeface="+mn-ea"/>
                        <a:cs typeface="+mn-cs"/>
                      </a:rPr>
                      <m:t>1</m:t>
                    </m:r>
                  </m:oMath>
                </a14:m>
                <a:endParaRPr lang="en-US" dirty="0">
                  <a:effectLst/>
                </a:endParaRPr>
              </a:p>
            </p:txBody>
          </p:sp>
        </mc:Choice>
        <mc:Fallback>
          <p:sp>
            <p:nvSpPr>
              <p:cNvPr id="4" name="TextBox 3">
                <a:extLst>
                  <a:ext uri="{FF2B5EF4-FFF2-40B4-BE49-F238E27FC236}">
                    <a16:creationId xmlns:a16="http://schemas.microsoft.com/office/drawing/2014/main" id="{BDAFF740-A882-41B4-916C-B9538AF47F71}"/>
                  </a:ext>
                </a:extLst>
              </p:cNvPr>
              <p:cNvSpPr txBox="1">
                <a:spLocks noRot="1" noChangeAspect="1" noMove="1" noResize="1" noEditPoints="1" noAdjustHandles="1" noChangeArrowheads="1" noChangeShapeType="1" noTextEdit="1"/>
              </p:cNvSpPr>
              <p:nvPr/>
            </p:nvSpPr>
            <p:spPr>
              <a:xfrm>
                <a:off x="942681" y="2794202"/>
                <a:ext cx="6094428" cy="369332"/>
              </a:xfrm>
              <a:prstGeom prst="rect">
                <a:avLst/>
              </a:prstGeom>
              <a:blipFill>
                <a:blip r:embed="rId4"/>
                <a:stretch>
                  <a:fillRect l="-901" t="-8197"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7A3F90B-652A-0E64-053C-BAB83EDBF325}"/>
              </a:ext>
            </a:extLst>
          </p:cNvPr>
          <p:cNvPicPr>
            <a:picLocks noChangeAspect="1"/>
          </p:cNvPicPr>
          <p:nvPr/>
        </p:nvPicPr>
        <p:blipFill>
          <a:blip r:embed="rId5"/>
          <a:stretch>
            <a:fillRect/>
          </a:stretch>
        </p:blipFill>
        <p:spPr>
          <a:xfrm>
            <a:off x="3708859" y="2171086"/>
            <a:ext cx="4925112" cy="342948"/>
          </a:xfrm>
          <a:prstGeom prst="rect">
            <a:avLst/>
          </a:prstGeom>
        </p:spPr>
      </p:pic>
    </p:spTree>
    <p:extLst>
      <p:ext uri="{BB962C8B-B14F-4D97-AF65-F5344CB8AC3E}">
        <p14:creationId xmlns:p14="http://schemas.microsoft.com/office/powerpoint/2010/main" val="3888592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447</TotalTime>
  <Words>2015</Words>
  <Application>Microsoft Office PowerPoint</Application>
  <PresentationFormat>Widescreen</PresentationFormat>
  <Paragraphs>717</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Cambria Math</vt:lpstr>
      <vt:lpstr>Century Gothic</vt:lpstr>
      <vt:lpstr>KaTeX_Main</vt:lpstr>
      <vt:lpstr>KaTeX_Math</vt:lpstr>
      <vt:lpstr>Söhne</vt:lpstr>
      <vt:lpstr>Times New Roman</vt:lpstr>
      <vt:lpstr>Wingdings 3</vt:lpstr>
      <vt:lpstr>Ion Boardroom</vt:lpstr>
      <vt:lpstr>Interpolation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Interpolation Search</dc:title>
  <dc:creator>Abdulrahman A Allam</dc:creator>
  <cp:lastModifiedBy>Abdulrahman A Allam</cp:lastModifiedBy>
  <cp:revision>4</cp:revision>
  <dcterms:created xsi:type="dcterms:W3CDTF">2023-12-31T12:24:20Z</dcterms:created>
  <dcterms:modified xsi:type="dcterms:W3CDTF">2023-12-31T19:51:22Z</dcterms:modified>
</cp:coreProperties>
</file>