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anva Sans" charset="1" panose="020B0503030501040103"/>
      <p:regular r:id="rId20"/>
    </p:embeddedFont>
    <p:embeddedFont>
      <p:font typeface="Marykate" charset="1" panose="00000000000000000000"/>
      <p:regular r:id="rId21"/>
    </p:embeddedFont>
    <p:embeddedFont>
      <p:font typeface="Aileron Bold" charset="1" panose="00000800000000000000"/>
      <p:regular r:id="rId22"/>
    </p:embeddedFont>
    <p:embeddedFont>
      <p:font typeface="Aileron" charset="1" panose="00000500000000000000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1.png" Type="http://schemas.openxmlformats.org/officeDocument/2006/relationships/image"/><Relationship Id="rId5" Target="../media/image6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1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81652">
            <a:off x="-1286870" y="-2415348"/>
            <a:ext cx="11188351" cy="13339316"/>
          </a:xfrm>
          <a:custGeom>
            <a:avLst/>
            <a:gdLst/>
            <a:ahLst/>
            <a:cxnLst/>
            <a:rect r="r" b="b" t="t" l="l"/>
            <a:pathLst>
              <a:path h="13339316" w="11188351">
                <a:moveTo>
                  <a:pt x="0" y="0"/>
                </a:moveTo>
                <a:lnTo>
                  <a:pt x="11188352" y="0"/>
                </a:lnTo>
                <a:lnTo>
                  <a:pt x="11188352" y="13339316"/>
                </a:lnTo>
                <a:lnTo>
                  <a:pt x="0" y="13339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41474">
            <a:off x="14606389" y="-7557909"/>
            <a:ext cx="10020529" cy="11946980"/>
          </a:xfrm>
          <a:custGeom>
            <a:avLst/>
            <a:gdLst/>
            <a:ahLst/>
            <a:cxnLst/>
            <a:rect r="r" b="b" t="t" l="l"/>
            <a:pathLst>
              <a:path h="11946980" w="10020529">
                <a:moveTo>
                  <a:pt x="0" y="0"/>
                </a:moveTo>
                <a:lnTo>
                  <a:pt x="10020529" y="0"/>
                </a:lnTo>
                <a:lnTo>
                  <a:pt x="10020529" y="11946979"/>
                </a:lnTo>
                <a:lnTo>
                  <a:pt x="0" y="11946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818185">
            <a:off x="13042435" y="8382366"/>
            <a:ext cx="10020529" cy="11946980"/>
          </a:xfrm>
          <a:custGeom>
            <a:avLst/>
            <a:gdLst/>
            <a:ahLst/>
            <a:cxnLst/>
            <a:rect r="r" b="b" t="t" l="l"/>
            <a:pathLst>
              <a:path h="11946980" w="10020529">
                <a:moveTo>
                  <a:pt x="0" y="0"/>
                </a:moveTo>
                <a:lnTo>
                  <a:pt x="10020530" y="0"/>
                </a:lnTo>
                <a:lnTo>
                  <a:pt x="10020530" y="11946980"/>
                </a:lnTo>
                <a:lnTo>
                  <a:pt x="0" y="11946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408072">
            <a:off x="12803628" y="1028700"/>
            <a:ext cx="2697385" cy="2797764"/>
            <a:chOff x="0" y="0"/>
            <a:chExt cx="3596513" cy="37303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38335"/>
              <a:ext cx="3596513" cy="3592017"/>
            </a:xfrm>
            <a:custGeom>
              <a:avLst/>
              <a:gdLst/>
              <a:ahLst/>
              <a:cxnLst/>
              <a:rect r="r" b="b" t="t" l="l"/>
              <a:pathLst>
                <a:path h="3592017" w="3596513">
                  <a:moveTo>
                    <a:pt x="0" y="0"/>
                  </a:moveTo>
                  <a:lnTo>
                    <a:pt x="3596513" y="0"/>
                  </a:lnTo>
                  <a:lnTo>
                    <a:pt x="3596513" y="3592017"/>
                  </a:lnTo>
                  <a:lnTo>
                    <a:pt x="0" y="359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1766" y="0"/>
              <a:ext cx="3374747" cy="3374747"/>
            </a:xfrm>
            <a:custGeom>
              <a:avLst/>
              <a:gdLst/>
              <a:ahLst/>
              <a:cxnLst/>
              <a:rect r="r" b="b" t="t" l="l"/>
              <a:pathLst>
                <a:path h="3374747" w="3374747">
                  <a:moveTo>
                    <a:pt x="0" y="0"/>
                  </a:moveTo>
                  <a:lnTo>
                    <a:pt x="3374747" y="0"/>
                  </a:lnTo>
                  <a:lnTo>
                    <a:pt x="3374747" y="3374747"/>
                  </a:lnTo>
                  <a:lnTo>
                    <a:pt x="0" y="3374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84945" y="4435018"/>
            <a:ext cx="3169663" cy="3267967"/>
            <a:chOff x="0" y="0"/>
            <a:chExt cx="4226217" cy="43572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36355"/>
              <a:ext cx="4226217" cy="4220935"/>
            </a:xfrm>
            <a:custGeom>
              <a:avLst/>
              <a:gdLst/>
              <a:ahLst/>
              <a:cxnLst/>
              <a:rect r="r" b="b" t="t" l="l"/>
              <a:pathLst>
                <a:path h="4220935" w="4226217">
                  <a:moveTo>
                    <a:pt x="0" y="0"/>
                  </a:moveTo>
                  <a:lnTo>
                    <a:pt x="4226217" y="0"/>
                  </a:lnTo>
                  <a:lnTo>
                    <a:pt x="4226217" y="4220935"/>
                  </a:lnTo>
                  <a:lnTo>
                    <a:pt x="0" y="42209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13417" y="0"/>
              <a:ext cx="3703687" cy="3703687"/>
            </a:xfrm>
            <a:custGeom>
              <a:avLst/>
              <a:gdLst/>
              <a:ahLst/>
              <a:cxnLst/>
              <a:rect r="r" b="b" t="t" l="l"/>
              <a:pathLst>
                <a:path h="3703687" w="3703687">
                  <a:moveTo>
                    <a:pt x="0" y="0"/>
                  </a:moveTo>
                  <a:lnTo>
                    <a:pt x="3703687" y="0"/>
                  </a:lnTo>
                  <a:lnTo>
                    <a:pt x="3703687" y="3703687"/>
                  </a:lnTo>
                  <a:lnTo>
                    <a:pt x="0" y="3703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1150848" y="6008459"/>
            <a:ext cx="3169663" cy="3249841"/>
            <a:chOff x="0" y="0"/>
            <a:chExt cx="4226217" cy="43331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12186"/>
              <a:ext cx="4226217" cy="4220935"/>
            </a:xfrm>
            <a:custGeom>
              <a:avLst/>
              <a:gdLst/>
              <a:ahLst/>
              <a:cxnLst/>
              <a:rect r="r" b="b" t="t" l="l"/>
              <a:pathLst>
                <a:path h="4220935" w="4226217">
                  <a:moveTo>
                    <a:pt x="0" y="0"/>
                  </a:moveTo>
                  <a:lnTo>
                    <a:pt x="4226217" y="0"/>
                  </a:lnTo>
                  <a:lnTo>
                    <a:pt x="4226217" y="4220935"/>
                  </a:lnTo>
                  <a:lnTo>
                    <a:pt x="0" y="42209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298338">
              <a:off x="291610" y="151022"/>
              <a:ext cx="3642997" cy="3642997"/>
            </a:xfrm>
            <a:custGeom>
              <a:avLst/>
              <a:gdLst/>
              <a:ahLst/>
              <a:cxnLst/>
              <a:rect r="r" b="b" t="t" l="l"/>
              <a:pathLst>
                <a:path h="3642997" w="3642997">
                  <a:moveTo>
                    <a:pt x="0" y="0"/>
                  </a:moveTo>
                  <a:lnTo>
                    <a:pt x="3642997" y="0"/>
                  </a:lnTo>
                  <a:lnTo>
                    <a:pt x="3642997" y="3642997"/>
                  </a:lnTo>
                  <a:lnTo>
                    <a:pt x="0" y="3642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1813346"/>
            <a:ext cx="8921215" cy="6069659"/>
            <a:chOff x="0" y="0"/>
            <a:chExt cx="11894954" cy="809287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7125276"/>
              <a:ext cx="11894954" cy="96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097"/>
                </a:lnSpc>
                <a:spcBef>
                  <a:spcPct val="0"/>
                </a:spcBef>
              </a:pPr>
              <a:r>
                <a:rPr lang="en-US" sz="4355">
                  <a:solidFill>
                    <a:srgbClr val="175C7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Howdy !? How ya feeling today ?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81050"/>
              <a:ext cx="11328039" cy="6429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14"/>
                </a:lnSpc>
              </a:pPr>
              <a:r>
                <a:rPr lang="en-US" sz="21252" spc="-998">
                  <a:solidFill>
                    <a:srgbClr val="175C7D"/>
                  </a:solidFill>
                  <a:latin typeface="Marykate"/>
                  <a:ea typeface="Marykate"/>
                  <a:cs typeface="Marykate"/>
                  <a:sym typeface="Marykate"/>
                </a:rPr>
                <a:t>Emotion</a:t>
              </a:r>
            </a:p>
            <a:p>
              <a:pPr algn="l" marL="0" indent="0" lvl="0">
                <a:lnSpc>
                  <a:spcPts val="17214"/>
                </a:lnSpc>
                <a:spcBef>
                  <a:spcPct val="0"/>
                </a:spcBef>
              </a:pPr>
              <a:r>
                <a:rPr lang="en-US" sz="21252" spc="-998">
                  <a:solidFill>
                    <a:srgbClr val="175C7D"/>
                  </a:solidFill>
                  <a:latin typeface="Marykate"/>
                  <a:ea typeface="Marykate"/>
                  <a:cs typeface="Marykate"/>
                  <a:sym typeface="Marykate"/>
                </a:rPr>
                <a:t>Classifier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48854">
            <a:off x="16058419" y="7657329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399"/>
                </a:lnTo>
                <a:lnTo>
                  <a:pt x="0" y="5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4557869">
            <a:off x="-4461710" y="-6718908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3" y="0"/>
                </a:lnTo>
                <a:lnTo>
                  <a:pt x="10456973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092779" y="3932532"/>
            <a:ext cx="8102443" cy="10651536"/>
          </a:xfrm>
          <a:custGeom>
            <a:avLst/>
            <a:gdLst/>
            <a:ahLst/>
            <a:cxnLst/>
            <a:rect r="r" b="b" t="t" l="l"/>
            <a:pathLst>
              <a:path h="10651536" w="8102443">
                <a:moveTo>
                  <a:pt x="0" y="0"/>
                </a:moveTo>
                <a:lnTo>
                  <a:pt x="8102442" y="0"/>
                </a:lnTo>
                <a:lnTo>
                  <a:pt x="8102442" y="10651536"/>
                </a:lnTo>
                <a:lnTo>
                  <a:pt x="0" y="106515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9845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6587" y="-504825"/>
            <a:ext cx="17554826" cy="4403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23"/>
              </a:lnSpc>
              <a:spcBef>
                <a:spcPct val="0"/>
              </a:spcBef>
            </a:pPr>
            <a:r>
              <a:rPr lang="en-US" sz="25659" spc="-1129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Output 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9425" y="9017001"/>
            <a:ext cx="13704766" cy="1269999"/>
          </a:xfrm>
          <a:custGeom>
            <a:avLst/>
            <a:gdLst/>
            <a:ahLst/>
            <a:cxnLst/>
            <a:rect r="r" b="b" t="t" l="l"/>
            <a:pathLst>
              <a:path h="1269999" w="13704766">
                <a:moveTo>
                  <a:pt x="0" y="0"/>
                </a:moveTo>
                <a:lnTo>
                  <a:pt x="13704766" y="0"/>
                </a:lnTo>
                <a:lnTo>
                  <a:pt x="13704766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</a:blip>
            <a:stretch>
              <a:fillRect l="0" t="-76216" r="-40390" b="-12299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0783" y="689293"/>
            <a:ext cx="16926434" cy="8569007"/>
          </a:xfrm>
          <a:custGeom>
            <a:avLst/>
            <a:gdLst/>
            <a:ahLst/>
            <a:cxnLst/>
            <a:rect r="r" b="b" t="t" l="l"/>
            <a:pathLst>
              <a:path h="8569007" w="16926434">
                <a:moveTo>
                  <a:pt x="0" y="0"/>
                </a:moveTo>
                <a:lnTo>
                  <a:pt x="16926434" y="0"/>
                </a:lnTo>
                <a:lnTo>
                  <a:pt x="16926434" y="8569007"/>
                </a:lnTo>
                <a:lnTo>
                  <a:pt x="0" y="8569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52550">
            <a:off x="16762249" y="-167675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3291">
            <a:off x="-3802977" y="-1861198"/>
            <a:ext cx="6643443" cy="5779796"/>
          </a:xfrm>
          <a:custGeom>
            <a:avLst/>
            <a:gdLst/>
            <a:ahLst/>
            <a:cxnLst/>
            <a:rect r="r" b="b" t="t" l="l"/>
            <a:pathLst>
              <a:path h="5779796" w="6643443">
                <a:moveTo>
                  <a:pt x="0" y="0"/>
                </a:moveTo>
                <a:lnTo>
                  <a:pt x="6643444" y="0"/>
                </a:lnTo>
                <a:lnTo>
                  <a:pt x="6643444" y="5779796"/>
                </a:lnTo>
                <a:lnTo>
                  <a:pt x="0" y="5779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693643">
            <a:off x="16847598" y="6295600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820088">
            <a:off x="-2967584" y="8504727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8" y="0"/>
                </a:lnTo>
                <a:lnTo>
                  <a:pt x="4969928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00416"/>
            <a:ext cx="16276170" cy="9086168"/>
          </a:xfrm>
          <a:custGeom>
            <a:avLst/>
            <a:gdLst/>
            <a:ahLst/>
            <a:cxnLst/>
            <a:rect r="r" b="b" t="t" l="l"/>
            <a:pathLst>
              <a:path h="9086168" w="16276170">
                <a:moveTo>
                  <a:pt x="0" y="0"/>
                </a:moveTo>
                <a:lnTo>
                  <a:pt x="16276170" y="0"/>
                </a:lnTo>
                <a:lnTo>
                  <a:pt x="16276170" y="9086168"/>
                </a:lnTo>
                <a:lnTo>
                  <a:pt x="0" y="9086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602" r="-4043" b="-902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57869">
            <a:off x="-5028759" y="-7285956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3" y="0"/>
                </a:lnTo>
                <a:lnTo>
                  <a:pt x="10456973" y="11289579"/>
                </a:lnTo>
                <a:lnTo>
                  <a:pt x="0" y="112895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4362931" y="-1466143"/>
            <a:ext cx="9226664" cy="448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73"/>
              </a:lnSpc>
              <a:spcBef>
                <a:spcPct val="0"/>
              </a:spcBef>
            </a:pPr>
            <a:r>
              <a:rPr lang="en-US" sz="26195" spc="-1152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Summary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281344" y="3707153"/>
            <a:ext cx="6338821" cy="7338722"/>
          </a:xfrm>
          <a:custGeom>
            <a:avLst/>
            <a:gdLst/>
            <a:ahLst/>
            <a:cxnLst/>
            <a:rect r="r" b="b" t="t" l="l"/>
            <a:pathLst>
              <a:path h="7338722" w="6338821">
                <a:moveTo>
                  <a:pt x="0" y="0"/>
                </a:moveTo>
                <a:lnTo>
                  <a:pt x="6338821" y="0"/>
                </a:lnTo>
                <a:lnTo>
                  <a:pt x="6338821" y="7338723"/>
                </a:lnTo>
                <a:lnTo>
                  <a:pt x="0" y="7338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3405" y="2669350"/>
            <a:ext cx="15784949" cy="7110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  <a:spcBef>
                <a:spcPct val="0"/>
              </a:spcBef>
            </a:pPr>
            <a:r>
              <a:rPr lang="en-US" sz="5799" spc="-98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the </a:t>
            </a:r>
            <a:r>
              <a:rPr lang="en-US" sz="5799" spc="-98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project focuses on building a CNN-based emotion classifier by :</a:t>
            </a:r>
          </a:p>
          <a:p>
            <a:pPr algn="l">
              <a:lnSpc>
                <a:spcPts val="8119"/>
              </a:lnSpc>
              <a:spcBef>
                <a:spcPct val="0"/>
              </a:spcBef>
            </a:pPr>
            <a:r>
              <a:rPr lang="en-US" sz="5799" spc="-98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     1-Load and augment image data.</a:t>
            </a:r>
          </a:p>
          <a:p>
            <a:pPr algn="l">
              <a:lnSpc>
                <a:spcPts val="8119"/>
              </a:lnSpc>
              <a:spcBef>
                <a:spcPct val="0"/>
              </a:spcBef>
            </a:pPr>
            <a:r>
              <a:rPr lang="en-US" sz="5799" spc="-98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     2-Define CNN architectures with varying complexity.</a:t>
            </a:r>
          </a:p>
          <a:p>
            <a:pPr algn="l">
              <a:lnSpc>
                <a:spcPts val="7560"/>
              </a:lnSpc>
              <a:spcBef>
                <a:spcPct val="0"/>
              </a:spcBef>
            </a:pPr>
            <a:r>
              <a:rPr lang="en-US" sz="5400" spc="-91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     3 -</a:t>
            </a:r>
            <a:r>
              <a:rPr lang="en-US" sz="5400" spc="-91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Train the model on FER dataset images.</a:t>
            </a:r>
          </a:p>
          <a:p>
            <a:pPr algn="l">
              <a:lnSpc>
                <a:spcPts val="8119"/>
              </a:lnSpc>
              <a:spcBef>
                <a:spcPct val="0"/>
              </a:spcBef>
            </a:pPr>
            <a:r>
              <a:rPr lang="en-US" sz="5799" spc="-98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    4 -</a:t>
            </a:r>
            <a:r>
              <a:rPr lang="en-US" sz="5799" spc="-98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Visualize training performance.</a:t>
            </a:r>
          </a:p>
          <a:p>
            <a:pPr algn="l">
              <a:lnSpc>
                <a:spcPts val="8119"/>
              </a:lnSpc>
              <a:spcBef>
                <a:spcPct val="0"/>
              </a:spcBef>
            </a:pPr>
            <a:r>
              <a:rPr lang="en-US" sz="5799" spc="-98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    5-Test the model on individual images.</a:t>
            </a:r>
          </a:p>
          <a:p>
            <a:pPr algn="l">
              <a:lnSpc>
                <a:spcPts val="8119"/>
              </a:lnSpc>
              <a:spcBef>
                <a:spcPct val="0"/>
              </a:spcBef>
            </a:pPr>
            <a:r>
              <a:rPr lang="en-US" sz="5799" spc="-98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    6 -Evaluate final performance metrics.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51442" y="1601540"/>
            <a:ext cx="15385115" cy="5801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34"/>
              </a:lnSpc>
            </a:pPr>
            <a:r>
              <a:rPr lang="en-US" sz="33810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Thank you !</a:t>
            </a:r>
          </a:p>
        </p:txBody>
      </p:sp>
      <p:grpSp>
        <p:nvGrpSpPr>
          <p:cNvPr name="Group 3" id="3"/>
          <p:cNvGrpSpPr/>
          <p:nvPr/>
        </p:nvGrpSpPr>
        <p:grpSpPr>
          <a:xfrm rot="243924">
            <a:off x="156172" y="364219"/>
            <a:ext cx="2697385" cy="2797764"/>
            <a:chOff x="0" y="0"/>
            <a:chExt cx="3596513" cy="37303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38335"/>
              <a:ext cx="3596513" cy="3592017"/>
            </a:xfrm>
            <a:custGeom>
              <a:avLst/>
              <a:gdLst/>
              <a:ahLst/>
              <a:cxnLst/>
              <a:rect r="r" b="b" t="t" l="l"/>
              <a:pathLst>
                <a:path h="3592017" w="3596513">
                  <a:moveTo>
                    <a:pt x="0" y="0"/>
                  </a:moveTo>
                  <a:lnTo>
                    <a:pt x="3596513" y="0"/>
                  </a:lnTo>
                  <a:lnTo>
                    <a:pt x="3596513" y="3592017"/>
                  </a:lnTo>
                  <a:lnTo>
                    <a:pt x="0" y="359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21766" y="0"/>
              <a:ext cx="3374747" cy="3374747"/>
            </a:xfrm>
            <a:custGeom>
              <a:avLst/>
              <a:gdLst/>
              <a:ahLst/>
              <a:cxnLst/>
              <a:rect r="r" b="b" t="t" l="l"/>
              <a:pathLst>
                <a:path h="3374747" w="3374747">
                  <a:moveTo>
                    <a:pt x="0" y="0"/>
                  </a:moveTo>
                  <a:lnTo>
                    <a:pt x="3374747" y="0"/>
                  </a:lnTo>
                  <a:lnTo>
                    <a:pt x="3374747" y="3374747"/>
                  </a:lnTo>
                  <a:lnTo>
                    <a:pt x="0" y="3374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779658">
            <a:off x="14165010" y="6920670"/>
            <a:ext cx="3169663" cy="3267967"/>
            <a:chOff x="0" y="0"/>
            <a:chExt cx="4226217" cy="43572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36355"/>
              <a:ext cx="4226217" cy="4220935"/>
            </a:xfrm>
            <a:custGeom>
              <a:avLst/>
              <a:gdLst/>
              <a:ahLst/>
              <a:cxnLst/>
              <a:rect r="r" b="b" t="t" l="l"/>
              <a:pathLst>
                <a:path h="4220935" w="4226217">
                  <a:moveTo>
                    <a:pt x="0" y="0"/>
                  </a:moveTo>
                  <a:lnTo>
                    <a:pt x="4226217" y="0"/>
                  </a:lnTo>
                  <a:lnTo>
                    <a:pt x="4226217" y="4220935"/>
                  </a:lnTo>
                  <a:lnTo>
                    <a:pt x="0" y="42209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13417" y="0"/>
              <a:ext cx="3703687" cy="3703687"/>
            </a:xfrm>
            <a:custGeom>
              <a:avLst/>
              <a:gdLst/>
              <a:ahLst/>
              <a:cxnLst/>
              <a:rect r="r" b="b" t="t" l="l"/>
              <a:pathLst>
                <a:path h="3703687" w="3703687">
                  <a:moveTo>
                    <a:pt x="0" y="0"/>
                  </a:moveTo>
                  <a:lnTo>
                    <a:pt x="3703687" y="0"/>
                  </a:lnTo>
                  <a:lnTo>
                    <a:pt x="3703687" y="3703687"/>
                  </a:lnTo>
                  <a:lnTo>
                    <a:pt x="0" y="3703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928" y="3026755"/>
            <a:ext cx="4265860" cy="1899899"/>
          </a:xfrm>
          <a:custGeom>
            <a:avLst/>
            <a:gdLst/>
            <a:ahLst/>
            <a:cxnLst/>
            <a:rect r="r" b="b" t="t" l="l"/>
            <a:pathLst>
              <a:path h="1899899" w="4265860">
                <a:moveTo>
                  <a:pt x="0" y="0"/>
                </a:moveTo>
                <a:lnTo>
                  <a:pt x="4265860" y="0"/>
                </a:lnTo>
                <a:lnTo>
                  <a:pt x="4265860" y="1899899"/>
                </a:lnTo>
                <a:lnTo>
                  <a:pt x="0" y="189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11" t="0" r="-104976" b="-45690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55148" y="3026755"/>
            <a:ext cx="4265860" cy="1899899"/>
          </a:xfrm>
          <a:custGeom>
            <a:avLst/>
            <a:gdLst/>
            <a:ahLst/>
            <a:cxnLst/>
            <a:rect r="r" b="b" t="t" l="l"/>
            <a:pathLst>
              <a:path h="1899899" w="4265860">
                <a:moveTo>
                  <a:pt x="0" y="0"/>
                </a:moveTo>
                <a:lnTo>
                  <a:pt x="4265860" y="0"/>
                </a:lnTo>
                <a:lnTo>
                  <a:pt x="4265860" y="1899899"/>
                </a:lnTo>
                <a:lnTo>
                  <a:pt x="0" y="189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11" t="0" r="-104976" b="-456907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93440" y="3026755"/>
            <a:ext cx="4265860" cy="1899899"/>
          </a:xfrm>
          <a:custGeom>
            <a:avLst/>
            <a:gdLst/>
            <a:ahLst/>
            <a:cxnLst/>
            <a:rect r="r" b="b" t="t" l="l"/>
            <a:pathLst>
              <a:path h="1899899" w="4265860">
                <a:moveTo>
                  <a:pt x="0" y="0"/>
                </a:moveTo>
                <a:lnTo>
                  <a:pt x="4265860" y="0"/>
                </a:lnTo>
                <a:lnTo>
                  <a:pt x="4265860" y="1899899"/>
                </a:lnTo>
                <a:lnTo>
                  <a:pt x="0" y="189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11" t="0" r="-104976" b="-456907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37928" y="6655358"/>
            <a:ext cx="4265860" cy="1899899"/>
          </a:xfrm>
          <a:custGeom>
            <a:avLst/>
            <a:gdLst/>
            <a:ahLst/>
            <a:cxnLst/>
            <a:rect r="r" b="b" t="t" l="l"/>
            <a:pathLst>
              <a:path h="1899899" w="4265860">
                <a:moveTo>
                  <a:pt x="0" y="0"/>
                </a:moveTo>
                <a:lnTo>
                  <a:pt x="4265860" y="0"/>
                </a:lnTo>
                <a:lnTo>
                  <a:pt x="4265860" y="1899899"/>
                </a:lnTo>
                <a:lnTo>
                  <a:pt x="0" y="189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11" t="0" r="-104976" b="-456907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755148" y="6655358"/>
            <a:ext cx="4265860" cy="1899899"/>
          </a:xfrm>
          <a:custGeom>
            <a:avLst/>
            <a:gdLst/>
            <a:ahLst/>
            <a:cxnLst/>
            <a:rect r="r" b="b" t="t" l="l"/>
            <a:pathLst>
              <a:path h="1899899" w="4265860">
                <a:moveTo>
                  <a:pt x="0" y="0"/>
                </a:moveTo>
                <a:lnTo>
                  <a:pt x="4265860" y="0"/>
                </a:lnTo>
                <a:lnTo>
                  <a:pt x="4265860" y="1899899"/>
                </a:lnTo>
                <a:lnTo>
                  <a:pt x="0" y="189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11" t="0" r="-104976" b="-456907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96805" y="6655358"/>
            <a:ext cx="4265860" cy="1899899"/>
          </a:xfrm>
          <a:custGeom>
            <a:avLst/>
            <a:gdLst/>
            <a:ahLst/>
            <a:cxnLst/>
            <a:rect r="r" b="b" t="t" l="l"/>
            <a:pathLst>
              <a:path h="1899899" w="4265860">
                <a:moveTo>
                  <a:pt x="0" y="0"/>
                </a:moveTo>
                <a:lnTo>
                  <a:pt x="4265860" y="0"/>
                </a:lnTo>
                <a:lnTo>
                  <a:pt x="4265860" y="1899899"/>
                </a:lnTo>
                <a:lnTo>
                  <a:pt x="0" y="189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11" t="0" r="-104976" b="-456907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219752" y="9093346"/>
            <a:ext cx="697576" cy="329908"/>
          </a:xfrm>
          <a:custGeom>
            <a:avLst/>
            <a:gdLst/>
            <a:ahLst/>
            <a:cxnLst/>
            <a:rect r="r" b="b" t="t" l="l"/>
            <a:pathLst>
              <a:path h="329908" w="697576">
                <a:moveTo>
                  <a:pt x="0" y="0"/>
                </a:moveTo>
                <a:lnTo>
                  <a:pt x="697576" y="0"/>
                </a:lnTo>
                <a:lnTo>
                  <a:pt x="697576" y="329908"/>
                </a:lnTo>
                <a:lnTo>
                  <a:pt x="0" y="329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34811" b="-15693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86057" y="951669"/>
            <a:ext cx="14915886" cy="154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75"/>
              </a:lnSpc>
            </a:pPr>
            <a:r>
              <a:rPr lang="en-US" sz="12762" spc="-765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Our Team Members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9007" y="3378088"/>
            <a:ext cx="2703702" cy="83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b="true" sz="3609" spc="-21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Abdulrahman</a:t>
            </a:r>
          </a:p>
          <a:p>
            <a:pPr algn="ctr">
              <a:lnSpc>
                <a:spcPts val="3104"/>
              </a:lnSpc>
            </a:pPr>
            <a:r>
              <a:rPr lang="en-US" b="true" sz="3609" spc="-21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Ayman Farid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8872" y="4314989"/>
            <a:ext cx="2403551" cy="36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9"/>
              </a:lnSpc>
            </a:pPr>
            <a:r>
              <a:rPr lang="en-US" sz="312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Leader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36227" y="3413656"/>
            <a:ext cx="2703702" cy="1222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b="true" sz="3609" spc="-21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Abdulrahman</a:t>
            </a:r>
          </a:p>
          <a:p>
            <a:pPr algn="ctr">
              <a:lnSpc>
                <a:spcPts val="3104"/>
              </a:lnSpc>
            </a:pPr>
            <a:r>
              <a:rPr lang="en-US" b="true" sz="3609" spc="-21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Mohammad </a:t>
            </a:r>
          </a:p>
          <a:p>
            <a:pPr algn="ctr">
              <a:lnSpc>
                <a:spcPts val="3104"/>
              </a:lnSpc>
            </a:pPr>
            <a:r>
              <a:rPr lang="en-US" b="true" sz="3609" spc="-21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Abdelrahman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98241" y="3413656"/>
            <a:ext cx="2703702" cy="1222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b="true" sz="3609" spc="-21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Abdulllah Mohammad </a:t>
            </a:r>
          </a:p>
          <a:p>
            <a:pPr algn="ctr">
              <a:lnSpc>
                <a:spcPts val="3104"/>
              </a:lnSpc>
            </a:pPr>
            <a:r>
              <a:rPr lang="en-US" b="true" sz="3609" spc="-21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Zayed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36373" y="7238892"/>
            <a:ext cx="2703702" cy="83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b="true" sz="3609" spc="-21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Abdullah Amin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92149" y="7238892"/>
            <a:ext cx="2703702" cy="83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b="true" sz="3609" spc="-21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Mohammad Yasser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74519" y="7238892"/>
            <a:ext cx="2703702" cy="83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04"/>
              </a:lnSpc>
              <a:spcBef>
                <a:spcPct val="0"/>
              </a:spcBef>
            </a:pPr>
            <a:r>
              <a:rPr lang="en-US" b="true" sz="3609" spc="-21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Mohammad Tamer Atef</a:t>
            </a:r>
          </a:p>
        </p:txBody>
      </p:sp>
      <p:sp>
        <p:nvSpPr>
          <p:cNvPr name="Freeform 17" id="17"/>
          <p:cNvSpPr/>
          <p:nvPr/>
        </p:nvSpPr>
        <p:spPr>
          <a:xfrm flipH="false" flipV="true" rot="0">
            <a:off x="13847925" y="-1277277"/>
            <a:ext cx="4298681" cy="2297840"/>
          </a:xfrm>
          <a:custGeom>
            <a:avLst/>
            <a:gdLst/>
            <a:ahLst/>
            <a:cxnLst/>
            <a:rect r="r" b="b" t="t" l="l"/>
            <a:pathLst>
              <a:path h="2297840" w="4298681">
                <a:moveTo>
                  <a:pt x="0" y="2297840"/>
                </a:moveTo>
                <a:lnTo>
                  <a:pt x="4298681" y="2297840"/>
                </a:lnTo>
                <a:lnTo>
                  <a:pt x="4298681" y="0"/>
                </a:lnTo>
                <a:lnTo>
                  <a:pt x="0" y="0"/>
                </a:lnTo>
                <a:lnTo>
                  <a:pt x="0" y="229784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1394" y="9266437"/>
            <a:ext cx="4298681" cy="2297840"/>
          </a:xfrm>
          <a:custGeom>
            <a:avLst/>
            <a:gdLst/>
            <a:ahLst/>
            <a:cxnLst/>
            <a:rect r="r" b="b" t="t" l="l"/>
            <a:pathLst>
              <a:path h="2297840" w="4298681">
                <a:moveTo>
                  <a:pt x="0" y="0"/>
                </a:moveTo>
                <a:lnTo>
                  <a:pt x="4298681" y="0"/>
                </a:lnTo>
                <a:lnTo>
                  <a:pt x="4298681" y="2297840"/>
                </a:lnTo>
                <a:lnTo>
                  <a:pt x="0" y="22978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4762838">
            <a:off x="-1167738" y="-1505781"/>
            <a:ext cx="3811334" cy="4114800"/>
          </a:xfrm>
          <a:custGeom>
            <a:avLst/>
            <a:gdLst/>
            <a:ahLst/>
            <a:cxnLst/>
            <a:rect r="r" b="b" t="t" l="l"/>
            <a:pathLst>
              <a:path h="4114800" w="3811334">
                <a:moveTo>
                  <a:pt x="0" y="0"/>
                </a:moveTo>
                <a:lnTo>
                  <a:pt x="3811333" y="0"/>
                </a:lnTo>
                <a:lnTo>
                  <a:pt x="38113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52550">
            <a:off x="15520142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3291">
            <a:off x="-2858044" y="-1236739"/>
            <a:ext cx="6643443" cy="5779796"/>
          </a:xfrm>
          <a:custGeom>
            <a:avLst/>
            <a:gdLst/>
            <a:ahLst/>
            <a:cxnLst/>
            <a:rect r="r" b="b" t="t" l="l"/>
            <a:pathLst>
              <a:path h="5779796" w="6643443">
                <a:moveTo>
                  <a:pt x="0" y="0"/>
                </a:moveTo>
                <a:lnTo>
                  <a:pt x="6643443" y="0"/>
                </a:lnTo>
                <a:lnTo>
                  <a:pt x="6643443" y="5779796"/>
                </a:lnTo>
                <a:lnTo>
                  <a:pt x="0" y="5779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693643">
            <a:off x="16057355" y="6295600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820088">
            <a:off x="-3900050" y="7672121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8" y="0"/>
                </a:lnTo>
                <a:lnTo>
                  <a:pt x="4969928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939300" y="3935439"/>
            <a:ext cx="8640000" cy="8229600"/>
          </a:xfrm>
          <a:custGeom>
            <a:avLst/>
            <a:gdLst/>
            <a:ahLst/>
            <a:cxnLst/>
            <a:rect r="r" b="b" t="t" l="l"/>
            <a:pathLst>
              <a:path h="8229600" w="8640000">
                <a:moveTo>
                  <a:pt x="0" y="0"/>
                </a:moveTo>
                <a:lnTo>
                  <a:pt x="8640000" y="0"/>
                </a:lnTo>
                <a:lnTo>
                  <a:pt x="8640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238761"/>
            <a:ext cx="12189708" cy="562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8719" indent="-574359" lvl="1">
              <a:lnSpc>
                <a:spcPts val="7448"/>
              </a:lnSpc>
              <a:buFont typeface="Arial"/>
              <a:buChar char="•"/>
            </a:pPr>
            <a:r>
              <a:rPr lang="en-US" sz="5320">
                <a:solidFill>
                  <a:srgbClr val="E86349"/>
                </a:solidFill>
                <a:latin typeface="Marykate"/>
                <a:ea typeface="Marykate"/>
                <a:cs typeface="Marykate"/>
                <a:sym typeface="Marykate"/>
              </a:rPr>
              <a:t>Understanding emotions is crucial in various domains like men</a:t>
            </a:r>
            <a:r>
              <a:rPr lang="en-US" sz="5320">
                <a:solidFill>
                  <a:srgbClr val="E86349"/>
                </a:solidFill>
                <a:latin typeface="Marykate"/>
                <a:ea typeface="Marykate"/>
                <a:cs typeface="Marykate"/>
                <a:sym typeface="Marykate"/>
              </a:rPr>
              <a:t>tal health, customer service, and entertainment.</a:t>
            </a:r>
          </a:p>
          <a:p>
            <a:pPr algn="l" marL="1148719" indent="-574359" lvl="1">
              <a:lnSpc>
                <a:spcPts val="7448"/>
              </a:lnSpc>
              <a:spcBef>
                <a:spcPct val="0"/>
              </a:spcBef>
              <a:buFont typeface="Arial"/>
              <a:buChar char="•"/>
            </a:pPr>
            <a:r>
              <a:rPr lang="en-US" sz="5320">
                <a:solidFill>
                  <a:srgbClr val="E86349"/>
                </a:solidFill>
                <a:latin typeface="Marykate"/>
                <a:ea typeface="Marykate"/>
                <a:cs typeface="Marykate"/>
                <a:sym typeface="Marykate"/>
              </a:rPr>
              <a:t>Current systems often focus on limited modalities, lacking versatility.</a:t>
            </a:r>
          </a:p>
          <a:p>
            <a:pPr algn="l" marL="0" indent="0" lvl="0">
              <a:lnSpc>
                <a:spcPts val="744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861933" y="193959"/>
            <a:ext cx="14797094" cy="297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371"/>
              </a:lnSpc>
              <a:spcBef>
                <a:spcPct val="0"/>
              </a:spcBef>
            </a:pPr>
            <a:r>
              <a:rPr lang="en-US" sz="17408" spc="-1114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230486">
            <a:off x="8440086" y="-3157333"/>
            <a:ext cx="12847081" cy="13232012"/>
          </a:xfrm>
          <a:custGeom>
            <a:avLst/>
            <a:gdLst/>
            <a:ahLst/>
            <a:cxnLst/>
            <a:rect r="r" b="b" t="t" l="l"/>
            <a:pathLst>
              <a:path h="13232012" w="12847081">
                <a:moveTo>
                  <a:pt x="0" y="0"/>
                </a:moveTo>
                <a:lnTo>
                  <a:pt x="12847080" y="0"/>
                </a:lnTo>
                <a:lnTo>
                  <a:pt x="12847080" y="13232012"/>
                </a:lnTo>
                <a:lnTo>
                  <a:pt x="0" y="1323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790890" y="1707470"/>
            <a:ext cx="694172" cy="0"/>
          </a:xfrm>
          <a:prstGeom prst="line">
            <a:avLst/>
          </a:prstGeom>
          <a:ln cap="flat" w="47625">
            <a:solidFill>
              <a:srgbClr val="213D6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790890" y="2737776"/>
            <a:ext cx="694172" cy="0"/>
          </a:xfrm>
          <a:prstGeom prst="line">
            <a:avLst/>
          </a:prstGeom>
          <a:ln cap="flat" w="47625">
            <a:solidFill>
              <a:srgbClr val="213D6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790890" y="3800416"/>
            <a:ext cx="694172" cy="0"/>
          </a:xfrm>
          <a:prstGeom prst="line">
            <a:avLst/>
          </a:prstGeom>
          <a:ln cap="flat" w="47625">
            <a:solidFill>
              <a:srgbClr val="213D6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790890" y="5733991"/>
            <a:ext cx="694172" cy="0"/>
          </a:xfrm>
          <a:prstGeom prst="line">
            <a:avLst/>
          </a:prstGeom>
          <a:ln cap="flat" w="47625">
            <a:solidFill>
              <a:srgbClr val="213D6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790890" y="7855393"/>
            <a:ext cx="694172" cy="0"/>
          </a:xfrm>
          <a:prstGeom prst="line">
            <a:avLst/>
          </a:prstGeom>
          <a:ln cap="flat" w="47625">
            <a:solidFill>
              <a:srgbClr val="213D6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790890" y="8730206"/>
            <a:ext cx="694172" cy="0"/>
          </a:xfrm>
          <a:prstGeom prst="line">
            <a:avLst/>
          </a:prstGeom>
          <a:ln cap="flat" w="47625">
            <a:solidFill>
              <a:srgbClr val="213D6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106303" y="452919"/>
            <a:ext cx="4724919" cy="4724919"/>
          </a:xfrm>
          <a:custGeom>
            <a:avLst/>
            <a:gdLst/>
            <a:ahLst/>
            <a:cxnLst/>
            <a:rect r="r" b="b" t="t" l="l"/>
            <a:pathLst>
              <a:path h="4724919" w="4724919">
                <a:moveTo>
                  <a:pt x="0" y="0"/>
                </a:moveTo>
                <a:lnTo>
                  <a:pt x="4724919" y="0"/>
                </a:lnTo>
                <a:lnTo>
                  <a:pt x="4724919" y="4724919"/>
                </a:lnTo>
                <a:lnTo>
                  <a:pt x="0" y="4724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408072">
            <a:off x="15271643" y="7512349"/>
            <a:ext cx="2394240" cy="2483338"/>
            <a:chOff x="0" y="0"/>
            <a:chExt cx="3192320" cy="33111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122788"/>
              <a:ext cx="3192320" cy="3188330"/>
            </a:xfrm>
            <a:custGeom>
              <a:avLst/>
              <a:gdLst/>
              <a:ahLst/>
              <a:cxnLst/>
              <a:rect r="r" b="b" t="t" l="l"/>
              <a:pathLst>
                <a:path h="3188330" w="3192320">
                  <a:moveTo>
                    <a:pt x="0" y="0"/>
                  </a:moveTo>
                  <a:lnTo>
                    <a:pt x="3192320" y="0"/>
                  </a:lnTo>
                  <a:lnTo>
                    <a:pt x="3192320" y="3188330"/>
                  </a:lnTo>
                  <a:lnTo>
                    <a:pt x="0" y="318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96843" y="0"/>
              <a:ext cx="2995477" cy="2995477"/>
            </a:xfrm>
            <a:custGeom>
              <a:avLst/>
              <a:gdLst/>
              <a:ahLst/>
              <a:cxnLst/>
              <a:rect r="r" b="b" t="t" l="l"/>
              <a:pathLst>
                <a:path h="2995477" w="2995477">
                  <a:moveTo>
                    <a:pt x="0" y="0"/>
                  </a:moveTo>
                  <a:lnTo>
                    <a:pt x="2995477" y="0"/>
                  </a:lnTo>
                  <a:lnTo>
                    <a:pt x="2995477" y="2995477"/>
                  </a:lnTo>
                  <a:lnTo>
                    <a:pt x="0" y="2995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3" id="13"/>
          <p:cNvSpPr/>
          <p:nvPr/>
        </p:nvSpPr>
        <p:spPr>
          <a:xfrm>
            <a:off x="1790890" y="6794692"/>
            <a:ext cx="694172" cy="0"/>
          </a:xfrm>
          <a:prstGeom prst="line">
            <a:avLst/>
          </a:prstGeom>
          <a:ln cap="flat" w="47625">
            <a:solidFill>
              <a:srgbClr val="213D6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790890" y="4857691"/>
            <a:ext cx="694172" cy="0"/>
          </a:xfrm>
          <a:prstGeom prst="line">
            <a:avLst/>
          </a:prstGeom>
          <a:ln cap="flat" w="47625">
            <a:solidFill>
              <a:srgbClr val="213D6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8903356" y="2985030"/>
            <a:ext cx="9927867" cy="3003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059"/>
              </a:lnSpc>
              <a:spcBef>
                <a:spcPct val="0"/>
              </a:spcBef>
            </a:pPr>
            <a:r>
              <a:rPr lang="en-US" sz="25999" spc="-1221">
                <a:solidFill>
                  <a:srgbClr val="175C7D"/>
                </a:solidFill>
                <a:latin typeface="Marykate"/>
                <a:ea typeface="Marykate"/>
                <a:cs typeface="Marykate"/>
                <a:sym typeface="Marykate"/>
              </a:rPr>
              <a:t>Libraries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73945" y="1125368"/>
            <a:ext cx="3324298" cy="7990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8"/>
              </a:lnSpc>
              <a:spcBef>
                <a:spcPct val="0"/>
              </a:spcBef>
            </a:pPr>
            <a:r>
              <a:rPr lang="en-US" sz="5670" spc="-34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numpy</a:t>
            </a:r>
          </a:p>
          <a:p>
            <a:pPr algn="l">
              <a:lnSpc>
                <a:spcPts val="7938"/>
              </a:lnSpc>
              <a:spcBef>
                <a:spcPct val="0"/>
              </a:spcBef>
            </a:pPr>
            <a:r>
              <a:rPr lang="en-US" sz="5670" spc="-34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pandas</a:t>
            </a:r>
          </a:p>
          <a:p>
            <a:pPr algn="l">
              <a:lnSpc>
                <a:spcPts val="7938"/>
              </a:lnSpc>
              <a:spcBef>
                <a:spcPct val="0"/>
              </a:spcBef>
            </a:pPr>
            <a:r>
              <a:rPr lang="en-US" sz="5670" spc="-34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os</a:t>
            </a:r>
          </a:p>
          <a:p>
            <a:pPr algn="l">
              <a:lnSpc>
                <a:spcPts val="7938"/>
              </a:lnSpc>
              <a:spcBef>
                <a:spcPct val="0"/>
              </a:spcBef>
            </a:pPr>
            <a:r>
              <a:rPr lang="en-US" sz="5670" spc="-34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matplotlib</a:t>
            </a:r>
          </a:p>
          <a:p>
            <a:pPr algn="l">
              <a:lnSpc>
                <a:spcPts val="7938"/>
              </a:lnSpc>
              <a:spcBef>
                <a:spcPct val="0"/>
              </a:spcBef>
            </a:pPr>
            <a:r>
              <a:rPr lang="en-US" sz="5670" spc="-34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seaborn</a:t>
            </a:r>
          </a:p>
          <a:p>
            <a:pPr algn="l">
              <a:lnSpc>
                <a:spcPts val="7938"/>
              </a:lnSpc>
              <a:spcBef>
                <a:spcPct val="0"/>
              </a:spcBef>
            </a:pPr>
            <a:r>
              <a:rPr lang="en-US" sz="5670" spc="-34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tensorflow</a:t>
            </a:r>
          </a:p>
          <a:p>
            <a:pPr algn="l">
              <a:lnSpc>
                <a:spcPts val="7938"/>
              </a:lnSpc>
              <a:spcBef>
                <a:spcPct val="0"/>
              </a:spcBef>
            </a:pPr>
            <a:r>
              <a:rPr lang="en-US" sz="5670" spc="-34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keras</a:t>
            </a:r>
          </a:p>
          <a:p>
            <a:pPr algn="l">
              <a:lnSpc>
                <a:spcPts val="7938"/>
              </a:lnSpc>
              <a:spcBef>
                <a:spcPct val="0"/>
              </a:spcBef>
            </a:pPr>
            <a:r>
              <a:rPr lang="en-US" sz="5670" spc="-34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cv2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89637" y="1028700"/>
            <a:ext cx="6738966" cy="8319711"/>
          </a:xfrm>
          <a:custGeom>
            <a:avLst/>
            <a:gdLst/>
            <a:ahLst/>
            <a:cxnLst/>
            <a:rect r="r" b="b" t="t" l="l"/>
            <a:pathLst>
              <a:path h="8319711" w="6738966">
                <a:moveTo>
                  <a:pt x="0" y="0"/>
                </a:moveTo>
                <a:lnTo>
                  <a:pt x="6738966" y="0"/>
                </a:lnTo>
                <a:lnTo>
                  <a:pt x="6738966" y="8319711"/>
                </a:lnTo>
                <a:lnTo>
                  <a:pt x="0" y="831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48854">
            <a:off x="16058419" y="7657329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399"/>
                </a:lnTo>
                <a:lnTo>
                  <a:pt x="0" y="5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4557869">
            <a:off x="-4461710" y="-6718908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3" y="0"/>
                </a:lnTo>
                <a:lnTo>
                  <a:pt x="10456973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-664559" y="-504825"/>
            <a:ext cx="17554826" cy="4403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23"/>
              </a:lnSpc>
              <a:spcBef>
                <a:spcPct val="0"/>
              </a:spcBef>
            </a:pPr>
            <a:r>
              <a:rPr lang="en-US" sz="25659" spc="-1129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Dataset</a:t>
            </a:r>
          </a:p>
        </p:txBody>
      </p:sp>
      <p:grpSp>
        <p:nvGrpSpPr>
          <p:cNvPr name="Group 6" id="6"/>
          <p:cNvGrpSpPr/>
          <p:nvPr/>
        </p:nvGrpSpPr>
        <p:grpSpPr>
          <a:xfrm rot="-1302772">
            <a:off x="16104794" y="1134609"/>
            <a:ext cx="1570944" cy="1629405"/>
            <a:chOff x="0" y="0"/>
            <a:chExt cx="2094593" cy="21725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80566"/>
              <a:ext cx="2094593" cy="2091974"/>
            </a:xfrm>
            <a:custGeom>
              <a:avLst/>
              <a:gdLst/>
              <a:ahLst/>
              <a:cxnLst/>
              <a:rect r="r" b="b" t="t" l="l"/>
              <a:pathLst>
                <a:path h="2091974" w="2094593">
                  <a:moveTo>
                    <a:pt x="0" y="0"/>
                  </a:moveTo>
                  <a:lnTo>
                    <a:pt x="2094593" y="0"/>
                  </a:lnTo>
                  <a:lnTo>
                    <a:pt x="2094593" y="2091974"/>
                  </a:lnTo>
                  <a:lnTo>
                    <a:pt x="0" y="2091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9155" y="0"/>
              <a:ext cx="1965437" cy="1965437"/>
            </a:xfrm>
            <a:custGeom>
              <a:avLst/>
              <a:gdLst/>
              <a:ahLst/>
              <a:cxnLst/>
              <a:rect r="r" b="b" t="t" l="l"/>
              <a:pathLst>
                <a:path h="1965437" w="1965437">
                  <a:moveTo>
                    <a:pt x="0" y="0"/>
                  </a:moveTo>
                  <a:lnTo>
                    <a:pt x="1965438" y="0"/>
                  </a:lnTo>
                  <a:lnTo>
                    <a:pt x="1965438" y="1965437"/>
                  </a:lnTo>
                  <a:lnTo>
                    <a:pt x="0" y="1965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1379206">
            <a:off x="366587" y="2375442"/>
            <a:ext cx="2289491" cy="2347405"/>
            <a:chOff x="0" y="0"/>
            <a:chExt cx="3052655" cy="31298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81034"/>
              <a:ext cx="3052655" cy="3048839"/>
            </a:xfrm>
            <a:custGeom>
              <a:avLst/>
              <a:gdLst/>
              <a:ahLst/>
              <a:cxnLst/>
              <a:rect r="r" b="b" t="t" l="l"/>
              <a:pathLst>
                <a:path h="3048839" w="3052655">
                  <a:moveTo>
                    <a:pt x="0" y="0"/>
                  </a:moveTo>
                  <a:lnTo>
                    <a:pt x="3052655" y="0"/>
                  </a:lnTo>
                  <a:lnTo>
                    <a:pt x="3052655" y="3048839"/>
                  </a:lnTo>
                  <a:lnTo>
                    <a:pt x="0" y="30488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298338">
              <a:off x="210634" y="109085"/>
              <a:ext cx="2631387" cy="2631387"/>
            </a:xfrm>
            <a:custGeom>
              <a:avLst/>
              <a:gdLst/>
              <a:ahLst/>
              <a:cxnLst/>
              <a:rect r="r" b="b" t="t" l="l"/>
              <a:pathLst>
                <a:path h="2631387" w="2631387">
                  <a:moveTo>
                    <a:pt x="0" y="0"/>
                  </a:moveTo>
                  <a:lnTo>
                    <a:pt x="2631387" y="0"/>
                  </a:lnTo>
                  <a:lnTo>
                    <a:pt x="2631387" y="2631387"/>
                  </a:lnTo>
                  <a:lnTo>
                    <a:pt x="0" y="26313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019386" y="7352061"/>
            <a:ext cx="3169663" cy="3267967"/>
            <a:chOff x="0" y="0"/>
            <a:chExt cx="4226217" cy="43572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36355"/>
              <a:ext cx="4226217" cy="4220935"/>
            </a:xfrm>
            <a:custGeom>
              <a:avLst/>
              <a:gdLst/>
              <a:ahLst/>
              <a:cxnLst/>
              <a:rect r="r" b="b" t="t" l="l"/>
              <a:pathLst>
                <a:path h="4220935" w="4226217">
                  <a:moveTo>
                    <a:pt x="0" y="0"/>
                  </a:moveTo>
                  <a:lnTo>
                    <a:pt x="4226217" y="0"/>
                  </a:lnTo>
                  <a:lnTo>
                    <a:pt x="4226217" y="4220935"/>
                  </a:lnTo>
                  <a:lnTo>
                    <a:pt x="0" y="42209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13417" y="0"/>
              <a:ext cx="3703687" cy="3703687"/>
            </a:xfrm>
            <a:custGeom>
              <a:avLst/>
              <a:gdLst/>
              <a:ahLst/>
              <a:cxnLst/>
              <a:rect r="r" b="b" t="t" l="l"/>
              <a:pathLst>
                <a:path h="3703687" w="3703687">
                  <a:moveTo>
                    <a:pt x="0" y="0"/>
                  </a:moveTo>
                  <a:lnTo>
                    <a:pt x="3703687" y="0"/>
                  </a:lnTo>
                  <a:lnTo>
                    <a:pt x="3703687" y="3703687"/>
                  </a:lnTo>
                  <a:lnTo>
                    <a:pt x="0" y="3703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115211" y="3423686"/>
            <a:ext cx="14057578" cy="2706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979"/>
              </a:lnSpc>
              <a:spcBef>
                <a:spcPct val="0"/>
              </a:spcBef>
            </a:pPr>
            <a:r>
              <a:rPr lang="en-US" sz="15699" spc="-690">
                <a:solidFill>
                  <a:srgbClr val="32A354"/>
                </a:solidFill>
                <a:latin typeface="Marykate"/>
                <a:ea typeface="Marykate"/>
                <a:cs typeface="Marykate"/>
                <a:sym typeface="Marykate"/>
              </a:rPr>
              <a:t>FER-2013 Dataset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92006" y="6432137"/>
            <a:ext cx="7179370" cy="2553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748"/>
              </a:lnSpc>
              <a:spcBef>
                <a:spcPct val="0"/>
              </a:spcBef>
            </a:pPr>
            <a:r>
              <a:rPr lang="en-US" sz="14820" spc="-652">
                <a:solidFill>
                  <a:srgbClr val="E64222"/>
                </a:solidFill>
                <a:latin typeface="Marykate"/>
                <a:ea typeface="Marykate"/>
                <a:cs typeface="Marykate"/>
                <a:sym typeface="Marykate"/>
              </a:rPr>
              <a:t>+15K photo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0672" y="7984776"/>
            <a:ext cx="6990402" cy="2116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72"/>
              </a:lnSpc>
            </a:pPr>
            <a:r>
              <a:rPr lang="en-US" sz="5700" spc="-250">
                <a:solidFill>
                  <a:srgbClr val="008597"/>
                </a:solidFill>
                <a:latin typeface="Marykate"/>
                <a:ea typeface="Marykate"/>
                <a:cs typeface="Marykate"/>
                <a:sym typeface="Marykate"/>
              </a:rPr>
              <a:t>(anger) (sadness)(happiness)(fear)(disgust)(neutral)(surprise)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5972335"/>
            <a:ext cx="5813089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sz="12000" spc="-527">
                <a:solidFill>
                  <a:srgbClr val="FF008A"/>
                </a:solidFill>
                <a:latin typeface="Marykate"/>
                <a:ea typeface="Marykate"/>
                <a:cs typeface="Marykate"/>
                <a:sym typeface="Marykate"/>
              </a:rPr>
              <a:t>7 Classes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52550">
            <a:off x="15520142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3291">
            <a:off x="-2858044" y="-1236739"/>
            <a:ext cx="6643443" cy="5779796"/>
          </a:xfrm>
          <a:custGeom>
            <a:avLst/>
            <a:gdLst/>
            <a:ahLst/>
            <a:cxnLst/>
            <a:rect r="r" b="b" t="t" l="l"/>
            <a:pathLst>
              <a:path h="5779796" w="6643443">
                <a:moveTo>
                  <a:pt x="0" y="0"/>
                </a:moveTo>
                <a:lnTo>
                  <a:pt x="6643443" y="0"/>
                </a:lnTo>
                <a:lnTo>
                  <a:pt x="6643443" y="5779796"/>
                </a:lnTo>
                <a:lnTo>
                  <a:pt x="0" y="5779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693643">
            <a:off x="16057355" y="6295600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17056" y="2724184"/>
            <a:ext cx="7210059" cy="6534116"/>
          </a:xfrm>
          <a:custGeom>
            <a:avLst/>
            <a:gdLst/>
            <a:ahLst/>
            <a:cxnLst/>
            <a:rect r="r" b="b" t="t" l="l"/>
            <a:pathLst>
              <a:path h="6534116" w="7210059">
                <a:moveTo>
                  <a:pt x="0" y="0"/>
                </a:moveTo>
                <a:lnTo>
                  <a:pt x="7210059" y="0"/>
                </a:lnTo>
                <a:lnTo>
                  <a:pt x="7210059" y="6534116"/>
                </a:lnTo>
                <a:lnTo>
                  <a:pt x="0" y="653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228132"/>
            <a:ext cx="16820292" cy="6666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6"/>
              </a:lnSpc>
            </a:pPr>
          </a:p>
          <a:p>
            <a:pPr algn="l" marL="1639782" indent="-546594" lvl="2">
              <a:lnSpc>
                <a:spcPts val="5316"/>
              </a:lnSpc>
              <a:buFont typeface="Arial"/>
              <a:buChar char="⚬"/>
            </a:pPr>
            <a:r>
              <a:rPr lang="en-US" b="true" sz="3797">
                <a:solidFill>
                  <a:srgbClr val="175C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Transformations</a:t>
            </a:r>
            <a:r>
              <a:rPr lang="en-US" sz="3797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2459674" indent="-614918" lvl="3">
              <a:lnSpc>
                <a:spcPts val="5316"/>
              </a:lnSpc>
              <a:buFont typeface="Arial"/>
              <a:buChar char="￭"/>
            </a:pPr>
            <a:r>
              <a:rPr lang="en-US" b="true" sz="3797" spc="-201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width_shift_range</a:t>
            </a:r>
            <a:r>
              <a:rPr lang="en-US" sz="3797" spc="-201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797" spc="-201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height_shift_range</a:t>
            </a:r>
            <a:r>
              <a:rPr lang="en-US" sz="3797" spc="-201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: Randomly shift the image horizontally or vertically.</a:t>
            </a:r>
          </a:p>
          <a:p>
            <a:pPr algn="l" marL="2459674" indent="-614918" lvl="3">
              <a:lnSpc>
                <a:spcPts val="5316"/>
              </a:lnSpc>
              <a:buFont typeface="Arial"/>
              <a:buChar char="￭"/>
            </a:pPr>
            <a:r>
              <a:rPr lang="en-US" b="true" sz="3797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horizontal_flip</a:t>
            </a:r>
            <a:r>
              <a:rPr lang="en-US" sz="3797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: Randomly flip the image.</a:t>
            </a:r>
          </a:p>
          <a:p>
            <a:pPr algn="l" marL="2459674" indent="-614918" lvl="3">
              <a:lnSpc>
                <a:spcPts val="5316"/>
              </a:lnSpc>
              <a:buFont typeface="Arial"/>
              <a:buChar char="￭"/>
            </a:pPr>
            <a:r>
              <a:rPr lang="en-US" sz="3797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rescale: Normalize pixel values to the range [0, 1].</a:t>
            </a:r>
          </a:p>
          <a:p>
            <a:pPr algn="l" marL="2459674" indent="-614918" lvl="3">
              <a:lnSpc>
                <a:spcPts val="5316"/>
              </a:lnSpc>
              <a:buFont typeface="Arial"/>
              <a:buChar char="￭"/>
            </a:pPr>
            <a:r>
              <a:rPr lang="en-US" b="true" sz="3797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validation_spli</a:t>
            </a:r>
            <a:r>
              <a:rPr lang="en-US" sz="3797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t: Reserves a portion of images for validation.</a:t>
            </a:r>
          </a:p>
          <a:p>
            <a:pPr algn="l" marL="1639782" indent="-546594" lvl="2">
              <a:lnSpc>
                <a:spcPts val="5316"/>
              </a:lnSpc>
              <a:buFont typeface="Arial"/>
              <a:buChar char="⚬"/>
            </a:pPr>
            <a:r>
              <a:rPr lang="en-US" b="true" sz="3797">
                <a:solidFill>
                  <a:srgbClr val="175C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</a:t>
            </a:r>
            <a:r>
              <a:rPr lang="en-US" sz="3797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639782" indent="-546594" lvl="2">
              <a:lnSpc>
                <a:spcPts val="5316"/>
              </a:lnSpc>
              <a:spcBef>
                <a:spcPct val="0"/>
              </a:spcBef>
              <a:buFont typeface="Arial"/>
              <a:buChar char="⚬"/>
            </a:pPr>
            <a:r>
              <a:rPr lang="en-US" sz="3797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3797">
                <a:solidFill>
                  <a:srgbClr val="00859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ImageDataGenerator</a:t>
            </a:r>
            <a:r>
              <a:rPr lang="en-US" sz="3797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 from </a:t>
            </a:r>
            <a:r>
              <a:rPr lang="en-US" b="true" sz="3797">
                <a:solidFill>
                  <a:srgbClr val="00859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Keras</a:t>
            </a:r>
            <a:r>
              <a:rPr lang="en-US" sz="3797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 applies these transformations.</a:t>
            </a:r>
          </a:p>
          <a:p>
            <a:pPr algn="l" marL="0" indent="0" lvl="0">
              <a:lnSpc>
                <a:spcPts val="5316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6820088">
            <a:off x="-3900050" y="7672121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8" y="0"/>
                </a:lnTo>
                <a:lnTo>
                  <a:pt x="4969928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745453" y="440063"/>
            <a:ext cx="14797094" cy="297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371"/>
              </a:lnSpc>
              <a:spcBef>
                <a:spcPct val="0"/>
              </a:spcBef>
            </a:pPr>
            <a:r>
              <a:rPr lang="en-US" sz="17408" spc="-1114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Data Augmentation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63453">
            <a:off x="14186030" y="6295600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670994" y="8544013"/>
            <a:ext cx="2044323" cy="2190583"/>
          </a:xfrm>
          <a:custGeom>
            <a:avLst/>
            <a:gdLst/>
            <a:ahLst/>
            <a:cxnLst/>
            <a:rect r="r" b="b" t="t" l="l"/>
            <a:pathLst>
              <a:path h="2190583" w="2044323">
                <a:moveTo>
                  <a:pt x="0" y="0"/>
                </a:moveTo>
                <a:lnTo>
                  <a:pt x="2044323" y="0"/>
                </a:lnTo>
                <a:lnTo>
                  <a:pt x="2044323" y="2190583"/>
                </a:lnTo>
                <a:lnTo>
                  <a:pt x="0" y="219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24627">
            <a:off x="-1617533" y="-1332909"/>
            <a:ext cx="5044769" cy="5916041"/>
          </a:xfrm>
          <a:custGeom>
            <a:avLst/>
            <a:gdLst/>
            <a:ahLst/>
            <a:cxnLst/>
            <a:rect r="r" b="b" t="t" l="l"/>
            <a:pathLst>
              <a:path h="5916041" w="5044769">
                <a:moveTo>
                  <a:pt x="5044769" y="0"/>
                </a:moveTo>
                <a:lnTo>
                  <a:pt x="0" y="0"/>
                </a:lnTo>
                <a:lnTo>
                  <a:pt x="0" y="5916041"/>
                </a:lnTo>
                <a:lnTo>
                  <a:pt x="5044769" y="5916041"/>
                </a:lnTo>
                <a:lnTo>
                  <a:pt x="504476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166481" y="7315778"/>
            <a:ext cx="3526675" cy="4137222"/>
            <a:chOff x="0" y="0"/>
            <a:chExt cx="4702233" cy="55162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4653342"/>
              <a:ext cx="4369391" cy="862955"/>
            </a:xfrm>
            <a:custGeom>
              <a:avLst/>
              <a:gdLst/>
              <a:ahLst/>
              <a:cxnLst/>
              <a:rect r="r" b="b" t="t" l="l"/>
              <a:pathLst>
                <a:path h="862955" w="4369391">
                  <a:moveTo>
                    <a:pt x="0" y="0"/>
                  </a:moveTo>
                  <a:lnTo>
                    <a:pt x="4369391" y="0"/>
                  </a:lnTo>
                  <a:lnTo>
                    <a:pt x="4369391" y="862954"/>
                  </a:lnTo>
                  <a:lnTo>
                    <a:pt x="0" y="862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56000"/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false" rot="0">
              <a:off x="563702" y="0"/>
              <a:ext cx="4138531" cy="4919502"/>
            </a:xfrm>
            <a:custGeom>
              <a:avLst/>
              <a:gdLst/>
              <a:ahLst/>
              <a:cxnLst/>
              <a:rect r="r" b="b" t="t" l="l"/>
              <a:pathLst>
                <a:path h="4919502" w="4138531">
                  <a:moveTo>
                    <a:pt x="4138531" y="0"/>
                  </a:moveTo>
                  <a:lnTo>
                    <a:pt x="0" y="0"/>
                  </a:lnTo>
                  <a:lnTo>
                    <a:pt x="0" y="4919502"/>
                  </a:lnTo>
                  <a:lnTo>
                    <a:pt x="4138531" y="4919502"/>
                  </a:lnTo>
                  <a:lnTo>
                    <a:pt x="4138531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86291" y="3543157"/>
            <a:ext cx="18017505" cy="639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spc="-64" b="true">
                <a:solidFill>
                  <a:srgbClr val="033D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Logic</a:t>
            </a:r>
            <a:r>
              <a:rPr lang="en-US" sz="3799" spc="-64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b="true" sz="3599" spc="-61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train_generator :</a:t>
            </a:r>
          </a:p>
          <a:p>
            <a:pPr algn="l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Reads images from </a:t>
            </a:r>
            <a:r>
              <a:rPr lang="en-US" b="true" sz="3599" spc="-61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train_dir</a:t>
            </a: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Applies augmentation defined in train_datagen.</a:t>
            </a:r>
          </a:p>
          <a:p>
            <a:pPr algn="l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Converts images to grayscale (</a:t>
            </a:r>
            <a:r>
              <a:rPr lang="en-US" b="true" sz="3599" spc="-61">
                <a:solidFill>
                  <a:srgbClr val="0EA9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color_mode</a:t>
            </a:r>
            <a:r>
              <a:rPr lang="en-US" b="true" sz="3599" spc="-61">
                <a:solidFill>
                  <a:srgbClr val="1E67A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='grayscale'</a:t>
            </a: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).</a:t>
            </a:r>
          </a:p>
          <a:p>
            <a:pPr algn="l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Sets </a:t>
            </a:r>
            <a:r>
              <a:rPr lang="en-US" b="true" sz="3599" spc="-61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class_mode</a:t>
            </a: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='</a:t>
            </a:r>
            <a:r>
              <a:rPr lang="en-US" b="true" sz="3599" spc="-61">
                <a:solidFill>
                  <a:srgbClr val="1E67A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categorical</a:t>
            </a: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' to handle multiple emotion classes.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b="true" sz="3599" spc="-61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validation_generator</a:t>
            </a: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Reads images from </a:t>
            </a:r>
            <a:r>
              <a:rPr lang="en-US" b="true" sz="3599" spc="-61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test_dir</a:t>
            </a: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Uses transformations defined in </a:t>
            </a:r>
            <a:r>
              <a:rPr lang="en-US" b="true" sz="3599" spc="-61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validation_datagen</a:t>
            </a: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sz="3599" spc="-61">
                <a:solidFill>
                  <a:srgbClr val="1E67A8"/>
                </a:solidFill>
                <a:latin typeface="Canva Sans"/>
                <a:ea typeface="Canva Sans"/>
                <a:cs typeface="Canva Sans"/>
                <a:sym typeface="Canva Sans"/>
              </a:rPr>
              <a:t>Reserves images for validation.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166481" y="524552"/>
            <a:ext cx="2936551" cy="2936551"/>
          </a:xfrm>
          <a:custGeom>
            <a:avLst/>
            <a:gdLst/>
            <a:ahLst/>
            <a:cxnLst/>
            <a:rect r="r" b="b" t="t" l="l"/>
            <a:pathLst>
              <a:path h="2936551" w="2936551">
                <a:moveTo>
                  <a:pt x="0" y="0"/>
                </a:moveTo>
                <a:lnTo>
                  <a:pt x="2936551" y="0"/>
                </a:lnTo>
                <a:lnTo>
                  <a:pt x="2936551" y="2936551"/>
                </a:lnTo>
                <a:lnTo>
                  <a:pt x="0" y="29365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91566" y="704850"/>
            <a:ext cx="10374915" cy="2756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80"/>
              </a:lnSpc>
              <a:spcBef>
                <a:spcPct val="0"/>
              </a:spcBef>
            </a:pPr>
            <a:r>
              <a:rPr lang="en-US" sz="15986" spc="-1023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Data Preparation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48854">
            <a:off x="16944394" y="8124926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4557869">
            <a:off x="-5228487" y="-6942676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4" y="0"/>
                </a:lnTo>
                <a:lnTo>
                  <a:pt x="10456974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240257" y="3108689"/>
            <a:ext cx="16621127" cy="6739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3163" spc="50" b="true">
                <a:solidFill>
                  <a:srgbClr val="033D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Convolutional Layers:</a:t>
            </a:r>
          </a:p>
          <a:p>
            <a:pPr algn="l">
              <a:lnSpc>
                <a:spcPts val="4428"/>
              </a:lnSpc>
            </a:pP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       Use </a:t>
            </a:r>
            <a:r>
              <a:rPr lang="en-US" sz="3163" spc="50" b="true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Conv2D </a:t>
            </a: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with increasing filters (</a:t>
            </a:r>
            <a:r>
              <a:rPr lang="en-US" sz="3163" spc="50">
                <a:solidFill>
                  <a:srgbClr val="0EA900"/>
                </a:solidFill>
                <a:latin typeface="Canva Sans"/>
                <a:ea typeface="Canva Sans"/>
                <a:cs typeface="Canva Sans"/>
                <a:sym typeface="Canva Sans"/>
              </a:rPr>
              <a:t>64</a:t>
            </a: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63" spc="50">
                <a:solidFill>
                  <a:srgbClr val="0EA900"/>
                </a:solidFill>
                <a:latin typeface="Canva Sans"/>
                <a:ea typeface="Canva Sans"/>
                <a:cs typeface="Canva Sans"/>
                <a:sym typeface="Canva Sans"/>
              </a:rPr>
              <a:t>128</a:t>
            </a: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63" spc="50">
                <a:solidFill>
                  <a:srgbClr val="0EA900"/>
                </a:solidFill>
                <a:latin typeface="Canva Sans"/>
                <a:ea typeface="Canva Sans"/>
                <a:cs typeface="Canva Sans"/>
                <a:sym typeface="Canva Sans"/>
              </a:rPr>
              <a:t>256</a:t>
            </a: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) to extract spatial features.</a:t>
            </a:r>
          </a:p>
          <a:p>
            <a:pPr algn="l">
              <a:lnSpc>
                <a:spcPts val="4428"/>
              </a:lnSpc>
            </a:pP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3163" spc="50" b="true">
                <a:solidFill>
                  <a:srgbClr val="7FB3E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</a:t>
            </a:r>
            <a:r>
              <a:rPr lang="en-US" sz="3163" spc="50" b="true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activation=</a:t>
            </a:r>
            <a:r>
              <a:rPr lang="en-US" sz="3163" spc="50">
                <a:solidFill>
                  <a:srgbClr val="E64222"/>
                </a:solidFill>
                <a:latin typeface="Canva Sans"/>
                <a:ea typeface="Canva Sans"/>
                <a:cs typeface="Canva Sans"/>
                <a:sym typeface="Canva Sans"/>
              </a:rPr>
              <a:t>'</a:t>
            </a:r>
            <a:r>
              <a:rPr lang="en-US" sz="3163" spc="50" b="true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relu</a:t>
            </a:r>
            <a:r>
              <a:rPr lang="en-US" sz="3163" spc="50">
                <a:solidFill>
                  <a:srgbClr val="E64222"/>
                </a:solidFill>
                <a:latin typeface="Canva Sans"/>
                <a:ea typeface="Canva Sans"/>
                <a:cs typeface="Canva Sans"/>
                <a:sym typeface="Canva Sans"/>
              </a:rPr>
              <a:t>'</a:t>
            </a: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: Applies the </a:t>
            </a:r>
            <a:r>
              <a:rPr lang="en-US" sz="3163" spc="50" b="true">
                <a:solidFill>
                  <a:srgbClr val="7FB3E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ReLU </a:t>
            </a: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activation function.</a:t>
            </a:r>
          </a:p>
          <a:p>
            <a:pPr algn="l">
              <a:lnSpc>
                <a:spcPts val="4568"/>
              </a:lnSpc>
            </a:pPr>
            <a:r>
              <a:rPr lang="en-US" sz="3263" spc="52" b="true">
                <a:solidFill>
                  <a:srgbClr val="033D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Pooling Layers:</a:t>
            </a:r>
          </a:p>
          <a:p>
            <a:pPr algn="l">
              <a:lnSpc>
                <a:spcPts val="4428"/>
              </a:lnSpc>
            </a:pP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3163" spc="50" b="true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MaxPool2D: Downsamples</a:t>
            </a: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 feature maps to reduce dimensionality.</a:t>
            </a:r>
          </a:p>
          <a:p>
            <a:pPr algn="l">
              <a:lnSpc>
                <a:spcPts val="4428"/>
              </a:lnSpc>
            </a:pPr>
            <a:r>
              <a:rPr lang="en-US" sz="3163" spc="50" b="true">
                <a:solidFill>
                  <a:srgbClr val="033D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Batch Normalization:</a:t>
            </a:r>
          </a:p>
          <a:p>
            <a:pPr algn="l">
              <a:lnSpc>
                <a:spcPts val="4428"/>
              </a:lnSpc>
            </a:pP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        Normalizes layer outputs to stabilize training.</a:t>
            </a:r>
          </a:p>
          <a:p>
            <a:pPr algn="l">
              <a:lnSpc>
                <a:spcPts val="4428"/>
              </a:lnSpc>
            </a:pPr>
            <a:r>
              <a:rPr lang="en-US" sz="3163" spc="50" b="true">
                <a:solidFill>
                  <a:srgbClr val="033D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Dropout:</a:t>
            </a:r>
          </a:p>
          <a:p>
            <a:pPr algn="l">
              <a:lnSpc>
                <a:spcPts val="4428"/>
              </a:lnSpc>
            </a:pP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        Prevents overfitting by randomly dropping neurons during training.</a:t>
            </a:r>
          </a:p>
          <a:p>
            <a:pPr algn="l">
              <a:lnSpc>
                <a:spcPts val="4428"/>
              </a:lnSpc>
            </a:pPr>
            <a:r>
              <a:rPr lang="en-US" sz="3163" spc="50" b="true">
                <a:solidFill>
                  <a:srgbClr val="033D6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 Connected Layers:</a:t>
            </a:r>
          </a:p>
          <a:p>
            <a:pPr algn="l">
              <a:lnSpc>
                <a:spcPts val="4428"/>
              </a:lnSpc>
            </a:pP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        Flatten the feature maps and connect to dense layers.</a:t>
            </a:r>
          </a:p>
          <a:p>
            <a:pPr algn="l">
              <a:lnSpc>
                <a:spcPts val="4428"/>
              </a:lnSpc>
            </a:pP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        Use </a:t>
            </a:r>
            <a:r>
              <a:rPr lang="en-US" sz="3163" spc="50" b="true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softmax </a:t>
            </a:r>
            <a:r>
              <a:rPr lang="en-US" sz="3163" spc="50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activation for the output layer to predict emotion probabilities.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501352" y="3175364"/>
            <a:ext cx="6568611" cy="6371552"/>
          </a:xfrm>
          <a:custGeom>
            <a:avLst/>
            <a:gdLst/>
            <a:ahLst/>
            <a:cxnLst/>
            <a:rect r="r" b="b" t="t" l="l"/>
            <a:pathLst>
              <a:path h="6371552" w="6568611">
                <a:moveTo>
                  <a:pt x="0" y="0"/>
                </a:moveTo>
                <a:lnTo>
                  <a:pt x="6568611" y="0"/>
                </a:lnTo>
                <a:lnTo>
                  <a:pt x="6568611" y="6371553"/>
                </a:lnTo>
                <a:lnTo>
                  <a:pt x="0" y="63715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40257" y="-419100"/>
            <a:ext cx="15807486" cy="359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04"/>
              </a:lnSpc>
              <a:spcBef>
                <a:spcPct val="0"/>
              </a:spcBef>
            </a:pPr>
            <a:r>
              <a:rPr lang="en-US" sz="20860" spc="-917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Model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52550">
            <a:off x="16411088" y="-117262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3291">
            <a:off x="-3321722" y="-2956593"/>
            <a:ext cx="6643443" cy="5779796"/>
          </a:xfrm>
          <a:custGeom>
            <a:avLst/>
            <a:gdLst/>
            <a:ahLst/>
            <a:cxnLst/>
            <a:rect r="r" b="b" t="t" l="l"/>
            <a:pathLst>
              <a:path h="5779796" w="6643443">
                <a:moveTo>
                  <a:pt x="0" y="0"/>
                </a:moveTo>
                <a:lnTo>
                  <a:pt x="6643444" y="0"/>
                </a:lnTo>
                <a:lnTo>
                  <a:pt x="6643444" y="5779796"/>
                </a:lnTo>
                <a:lnTo>
                  <a:pt x="0" y="5779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693643">
            <a:off x="15983524" y="6050035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8" y="0"/>
                </a:lnTo>
                <a:lnTo>
                  <a:pt x="4969928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820088">
            <a:off x="-2964855" y="6884588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399"/>
                </a:lnTo>
                <a:lnTo>
                  <a:pt x="0" y="5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339762" y="889948"/>
            <a:ext cx="2602594" cy="2033276"/>
          </a:xfrm>
          <a:custGeom>
            <a:avLst/>
            <a:gdLst/>
            <a:ahLst/>
            <a:cxnLst/>
            <a:rect r="r" b="b" t="t" l="l"/>
            <a:pathLst>
              <a:path h="2033276" w="2602594">
                <a:moveTo>
                  <a:pt x="0" y="0"/>
                </a:moveTo>
                <a:lnTo>
                  <a:pt x="2602593" y="0"/>
                </a:lnTo>
                <a:lnTo>
                  <a:pt x="2602593" y="2033276"/>
                </a:lnTo>
                <a:lnTo>
                  <a:pt x="0" y="2033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03431" y="3975870"/>
            <a:ext cx="12481137" cy="143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748"/>
              </a:lnSpc>
              <a:spcBef>
                <a:spcPct val="0"/>
              </a:spcBef>
            </a:pPr>
            <a:r>
              <a:rPr lang="en-US" b="true" sz="8392" spc="-142">
                <a:solidFill>
                  <a:srgbClr val="E6422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epochs </a:t>
            </a:r>
            <a:r>
              <a:rPr lang="en-US" sz="8392" spc="-142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: 60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2577" y="68481"/>
            <a:ext cx="11517532" cy="2854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251"/>
              </a:lnSpc>
              <a:spcBef>
                <a:spcPct val="0"/>
              </a:spcBef>
            </a:pPr>
            <a:r>
              <a:rPr lang="en-US" sz="16608" spc="-1062">
                <a:solidFill>
                  <a:srgbClr val="033D68"/>
                </a:solidFill>
                <a:latin typeface="Marykate"/>
                <a:ea typeface="Marykate"/>
                <a:cs typeface="Marykate"/>
                <a:sym typeface="Marykate"/>
              </a:rPr>
              <a:t>Training Parameters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98661" y="6031061"/>
            <a:ext cx="12090678" cy="1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9"/>
              </a:lnSpc>
              <a:spcBef>
                <a:spcPct val="0"/>
              </a:spcBef>
            </a:pPr>
            <a:r>
              <a:rPr lang="en-US" b="true" sz="8299" spc="-531">
                <a:solidFill>
                  <a:srgbClr val="0EA9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batch_size </a:t>
            </a:r>
            <a:r>
              <a:rPr lang="en-US" sz="8299" spc="-531">
                <a:solidFill>
                  <a:srgbClr val="175C7D"/>
                </a:solidFill>
                <a:latin typeface="Canva Sans"/>
                <a:ea typeface="Canva Sans"/>
                <a:cs typeface="Canva Sans"/>
                <a:sym typeface="Canva Sans"/>
              </a:rPr>
              <a:t>= 64 per imagae</a:t>
            </a:r>
            <a:r>
              <a:rPr lang="en-US" sz="8299" spc="-531">
                <a:solidFill>
                  <a:srgbClr val="033D68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DAGZl3u6zN4</dc:identifier>
  <dcterms:modified xsi:type="dcterms:W3CDTF">2011-08-01T06:04:30Z</dcterms:modified>
  <cp:revision>1</cp:revision>
  <dc:title>Multimodal-Emotion Classifier</dc:title>
</cp:coreProperties>
</file>