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256" r:id="rId2"/>
    <p:sldId id="276" r:id="rId3"/>
    <p:sldId id="292" r:id="rId4"/>
    <p:sldId id="293" r:id="rId5"/>
    <p:sldId id="294" r:id="rId6"/>
    <p:sldId id="28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67" d="100"/>
          <a:sy n="67" d="100"/>
        </p:scale>
        <p:origin x="644"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10/15/2019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10/15/2019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2" y="4217648"/>
            <a:ext cx="9144000" cy="1661993"/>
          </a:xfrm>
        </p:spPr>
        <p:txBody>
          <a:bodyPr lIns="0" tIns="0" rIns="0" bIns="0" anchor="t">
            <a:spAutoFit/>
          </a:bodyPr>
          <a:lstStyle/>
          <a:p>
            <a:r>
              <a:rPr lang="en-GB" b="1" dirty="0">
                <a:solidFill>
                  <a:schemeClr val="bg1"/>
                </a:solidFill>
              </a:rPr>
              <a:t>American restaurant </a:t>
            </a: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2"/>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American restaurant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2">
            <a:extLst>
              <a:ext uri="{FF2B5EF4-FFF2-40B4-BE49-F238E27FC236}">
                <a16:creationId xmlns:a16="http://schemas.microsoft.com/office/drawing/2014/main" id="{A2E38036-B745-41C1-894A-59FC33174ADC}"/>
              </a:ext>
            </a:extLst>
          </p:cNvPr>
          <p:cNvSpPr/>
          <p:nvPr/>
        </p:nvSpPr>
        <p:spPr>
          <a:xfrm>
            <a:off x="733424" y="1771101"/>
            <a:ext cx="9610725" cy="3621697"/>
          </a:xfrm>
          <a:prstGeom prst="rect">
            <a:avLst/>
          </a:prstGeom>
        </p:spPr>
        <p:txBody>
          <a:bodyPr wrap="square">
            <a:spAutoFit/>
          </a:bodyPr>
          <a:lstStyle/>
          <a:p>
            <a:pPr>
              <a:lnSpc>
                <a:spcPct val="107000"/>
              </a:lnSpc>
              <a:spcAft>
                <a:spcPts val="800"/>
              </a:spcAft>
            </a:pPr>
            <a:r>
              <a:rPr lang="en-GB" sz="2000" dirty="0">
                <a:latin typeface="Calibri" panose="020F0502020204030204" pitchFamily="34" charset="0"/>
                <a:ea typeface="Calibri" panose="020F0502020204030204" pitchFamily="34" charset="0"/>
                <a:cs typeface="Arial" panose="020B0604020202020204" pitchFamily="34" charset="0"/>
              </a:rPr>
              <a:t>Introduction </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The City of Jeddah of the most populous city in the Saudi Arabia, there a lot of Cultures in Jeddah because the Muslims come there before he wants to do umrah, there is a port for receive the luggage and merchandise. </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 </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latin typeface="Calibri" panose="020F0502020204030204" pitchFamily="34" charset="0"/>
                <a:ea typeface="Calibri" panose="020F0502020204030204" pitchFamily="34" charset="0"/>
                <a:cs typeface="Arial" panose="020B0604020202020204" pitchFamily="34" charset="0"/>
              </a:rPr>
              <a:t>Business Problem</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 </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 The client wants to start a business again and open American restaurant in Jeddah city, but the problem was in the first time he opened the restaurant, the restaurant has been failed and he didn’t know why! especially he has a branch in another city and the restaurant work doing well.</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American restaurant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2">
            <a:extLst>
              <a:ext uri="{FF2B5EF4-FFF2-40B4-BE49-F238E27FC236}">
                <a16:creationId xmlns:a16="http://schemas.microsoft.com/office/drawing/2014/main" id="{A2E38036-B745-41C1-894A-59FC33174ADC}"/>
              </a:ext>
            </a:extLst>
          </p:cNvPr>
          <p:cNvSpPr/>
          <p:nvPr/>
        </p:nvSpPr>
        <p:spPr>
          <a:xfrm>
            <a:off x="685799" y="1130092"/>
            <a:ext cx="9610725" cy="369332"/>
          </a:xfrm>
          <a:prstGeom prst="rect">
            <a:avLst/>
          </a:prstGeom>
        </p:spPr>
        <p:txBody>
          <a:bodyPr wrap="square">
            <a:spAutoFit/>
          </a:bodyPr>
          <a:lstStyle/>
          <a:p>
            <a:r>
              <a:rPr lang="en-GB" dirty="0"/>
              <a:t>The most American restaurant</a:t>
            </a:r>
          </a:p>
        </p:txBody>
      </p:sp>
      <p:pic>
        <p:nvPicPr>
          <p:cNvPr id="5" name="Picture 4">
            <a:extLst>
              <a:ext uri="{FF2B5EF4-FFF2-40B4-BE49-F238E27FC236}">
                <a16:creationId xmlns:a16="http://schemas.microsoft.com/office/drawing/2014/main" id="{C609D6BF-49EF-4AB6-B175-E9DD6EF0F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504" y="1803006"/>
            <a:ext cx="4725136" cy="4481700"/>
          </a:xfrm>
          <a:prstGeom prst="rect">
            <a:avLst/>
          </a:prstGeom>
        </p:spPr>
      </p:pic>
    </p:spTree>
    <p:extLst>
      <p:ext uri="{BB962C8B-B14F-4D97-AF65-F5344CB8AC3E}">
        <p14:creationId xmlns:p14="http://schemas.microsoft.com/office/powerpoint/2010/main" val="46451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American restaurant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B67E4A9-A224-4EEC-B9BC-7DFA0C527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522" y="1580213"/>
            <a:ext cx="8650607" cy="3571653"/>
          </a:xfrm>
          <a:prstGeom prst="rect">
            <a:avLst/>
          </a:prstGeom>
        </p:spPr>
      </p:pic>
    </p:spTree>
    <p:extLst>
      <p:ext uri="{BB962C8B-B14F-4D97-AF65-F5344CB8AC3E}">
        <p14:creationId xmlns:p14="http://schemas.microsoft.com/office/powerpoint/2010/main" val="272013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American restaurant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C2AE8D20-5911-45E2-A4A8-381EC74B0A9C}"/>
              </a:ext>
            </a:extLst>
          </p:cNvPr>
          <p:cNvSpPr/>
          <p:nvPr/>
        </p:nvSpPr>
        <p:spPr>
          <a:xfrm>
            <a:off x="1038224" y="1459743"/>
            <a:ext cx="9096375" cy="2765565"/>
          </a:xfrm>
          <a:prstGeom prst="rect">
            <a:avLst/>
          </a:prstGeom>
        </p:spPr>
        <p:txBody>
          <a:bodyPr wrap="square">
            <a:spAutoFit/>
          </a:bodyPr>
          <a:lstStyle/>
          <a:p>
            <a:pPr>
              <a:lnSpc>
                <a:spcPct val="107000"/>
              </a:lnSpc>
              <a:spcAft>
                <a:spcPts val="800"/>
              </a:spcAft>
              <a:tabLst>
                <a:tab pos="3585845" algn="l"/>
              </a:tabLst>
            </a:pPr>
            <a:r>
              <a:rPr lang="en-GB" dirty="0">
                <a:latin typeface="Calibri" panose="020F0502020204030204" pitchFamily="34" charset="0"/>
                <a:ea typeface="Calibri" panose="020F0502020204030204" pitchFamily="34" charset="0"/>
                <a:cs typeface="Arial" panose="020B0604020202020204" pitchFamily="34" charset="0"/>
              </a:rPr>
              <a:t>Conclusion: </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3585845" algn="l"/>
              </a:tabLst>
            </a:pPr>
            <a:r>
              <a:rPr lang="en-GB" dirty="0">
                <a:latin typeface="Calibri" panose="020F0502020204030204" pitchFamily="34" charset="0"/>
                <a:ea typeface="Calibri" panose="020F0502020204030204" pitchFamily="34" charset="0"/>
                <a:cs typeface="Arial" panose="020B0604020202020204" pitchFamily="34" charset="0"/>
              </a:rPr>
              <a:t> </a:t>
            </a: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3585845" algn="l"/>
              </a:tabLst>
            </a:pPr>
            <a:r>
              <a:rPr lang="en-GB" dirty="0">
                <a:latin typeface="Calibri" panose="020F0502020204030204" pitchFamily="34" charset="0"/>
                <a:ea typeface="Calibri" panose="020F0502020204030204" pitchFamily="34" charset="0"/>
                <a:cs typeface="Arial" panose="020B0604020202020204" pitchFamily="34" charset="0"/>
              </a:rPr>
              <a:t>We believe that the location One of the reasons to success the restaurant so we will find a good place to open the restaurant by using Foursquare Developer. </a:t>
            </a:r>
          </a:p>
          <a:p>
            <a:pPr>
              <a:lnSpc>
                <a:spcPct val="107000"/>
              </a:lnSpc>
              <a:spcAft>
                <a:spcPts val="800"/>
              </a:spcAft>
              <a:tabLst>
                <a:tab pos="3585845" algn="l"/>
              </a:tabLst>
            </a:pP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3585845" algn="l"/>
              </a:tabLst>
            </a:pPr>
            <a:endParaRPr lang="en-GB"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3585845" algn="l"/>
              </a:tabLst>
            </a:pPr>
            <a:r>
              <a:rPr lang="en-GB" dirty="0">
                <a:latin typeface="Calibri" panose="020F0502020204030204" pitchFamily="34" charset="0"/>
                <a:ea typeface="Calibri" panose="020F0502020204030204" pitchFamily="34" charset="0"/>
                <a:cs typeface="Arial" panose="020B0604020202020204" pitchFamily="34" charset="0"/>
              </a:rPr>
              <a:t>The Foursquare provide us a lot of information about the restaurant like location, classification and menu. so, we will use a python to collect the data, cleaning and modelling.</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3884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143</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Segoe UI Light</vt:lpstr>
      <vt:lpstr>Office Theme</vt:lpstr>
      <vt:lpstr>American restaurant  </vt:lpstr>
      <vt:lpstr>Project analysis slide 2</vt:lpstr>
      <vt:lpstr>Project analysis slide 2</vt:lpstr>
      <vt:lpstr>Project analysis slide 2</vt:lpstr>
      <vt:lpstr>Project analysis slide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2019-10-14T21:09:52Z</dcterms:created>
  <dcterms:modified xsi:type="dcterms:W3CDTF">2019-10-14T21:19:03Z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