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Medium" charset="1" panose="00000600000000000000"/>
      <p:regular r:id="rId21"/>
    </p:embeddedFont>
    <p:embeddedFont>
      <p:font typeface="Poppins Bold" charset="1" panose="00000800000000000000"/>
      <p:regular r:id="rId22"/>
    </p:embeddedFont>
    <p:embeddedFont>
      <p:font typeface="Poppin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1813756" y="0"/>
            <a:ext cx="6474244" cy="10321258"/>
          </a:xfrm>
          <a:custGeom>
            <a:avLst/>
            <a:gdLst/>
            <a:ahLst/>
            <a:cxnLst/>
            <a:rect r="r" b="b" t="t" l="l"/>
            <a:pathLst>
              <a:path h="10321258" w="6474244">
                <a:moveTo>
                  <a:pt x="0" y="0"/>
                </a:moveTo>
                <a:lnTo>
                  <a:pt x="6474244" y="0"/>
                </a:lnTo>
                <a:lnTo>
                  <a:pt x="6474244" y="10321258"/>
                </a:lnTo>
                <a:lnTo>
                  <a:pt x="0" y="10321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057974" y="2191118"/>
            <a:ext cx="563768" cy="56376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945283" cy="7097955"/>
            <a:chOff x="0" y="0"/>
            <a:chExt cx="248964" cy="1869420"/>
          </a:xfrm>
        </p:grpSpPr>
        <p:sp>
          <p:nvSpPr>
            <p:cNvPr name="Freeform 8" id="8"/>
            <p:cNvSpPr/>
            <p:nvPr/>
          </p:nvSpPr>
          <p:spPr>
            <a:xfrm flipH="false" flipV="false" rot="0">
              <a:off x="0" y="0"/>
              <a:ext cx="248964" cy="1869420"/>
            </a:xfrm>
            <a:custGeom>
              <a:avLst/>
              <a:gdLst/>
              <a:ahLst/>
              <a:cxnLst/>
              <a:rect r="r" b="b" t="t" l="l"/>
              <a:pathLst>
                <a:path h="1869420" w="248964">
                  <a:moveTo>
                    <a:pt x="0" y="0"/>
                  </a:moveTo>
                  <a:lnTo>
                    <a:pt x="248964" y="0"/>
                  </a:lnTo>
                  <a:lnTo>
                    <a:pt x="248964" y="1869420"/>
                  </a:lnTo>
                  <a:lnTo>
                    <a:pt x="0" y="1869420"/>
                  </a:lnTo>
                  <a:close/>
                </a:path>
              </a:pathLst>
            </a:custGeom>
            <a:solidFill>
              <a:srgbClr val="1B9461"/>
            </a:solidFill>
          </p:spPr>
        </p:sp>
        <p:sp>
          <p:nvSpPr>
            <p:cNvPr name="TextBox 9" id="9"/>
            <p:cNvSpPr txBox="true"/>
            <p:nvPr/>
          </p:nvSpPr>
          <p:spPr>
            <a:xfrm>
              <a:off x="0" y="-57150"/>
              <a:ext cx="248964" cy="192657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7097955"/>
            <a:ext cx="945283" cy="3189045"/>
            <a:chOff x="0" y="0"/>
            <a:chExt cx="248964" cy="839913"/>
          </a:xfrm>
        </p:grpSpPr>
        <p:sp>
          <p:nvSpPr>
            <p:cNvPr name="Freeform 11" id="11"/>
            <p:cNvSpPr/>
            <p:nvPr/>
          </p:nvSpPr>
          <p:spPr>
            <a:xfrm flipH="false" flipV="false" rot="0">
              <a:off x="0" y="0"/>
              <a:ext cx="248964" cy="839913"/>
            </a:xfrm>
            <a:custGeom>
              <a:avLst/>
              <a:gdLst/>
              <a:ahLst/>
              <a:cxnLst/>
              <a:rect r="r" b="b" t="t" l="l"/>
              <a:pathLst>
                <a:path h="839913" w="248964">
                  <a:moveTo>
                    <a:pt x="0" y="0"/>
                  </a:moveTo>
                  <a:lnTo>
                    <a:pt x="248964" y="0"/>
                  </a:lnTo>
                  <a:lnTo>
                    <a:pt x="248964" y="839913"/>
                  </a:lnTo>
                  <a:lnTo>
                    <a:pt x="0" y="839913"/>
                  </a:lnTo>
                  <a:close/>
                </a:path>
              </a:pathLst>
            </a:custGeom>
            <a:solidFill>
              <a:srgbClr val="222222"/>
            </a:solidFill>
          </p:spPr>
        </p:sp>
        <p:sp>
          <p:nvSpPr>
            <p:cNvPr name="TextBox 12" id="12"/>
            <p:cNvSpPr txBox="true"/>
            <p:nvPr/>
          </p:nvSpPr>
          <p:spPr>
            <a:xfrm>
              <a:off x="0" y="-57150"/>
              <a:ext cx="248964" cy="89706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5334998" y="8512390"/>
            <a:ext cx="919202" cy="745910"/>
          </a:xfrm>
          <a:custGeom>
            <a:avLst/>
            <a:gdLst/>
            <a:ahLst/>
            <a:cxnLst/>
            <a:rect r="r" b="b" t="t" l="l"/>
            <a:pathLst>
              <a:path h="745910" w="919202">
                <a:moveTo>
                  <a:pt x="0" y="0"/>
                </a:moveTo>
                <a:lnTo>
                  <a:pt x="919201" y="0"/>
                </a:lnTo>
                <a:lnTo>
                  <a:pt x="919201" y="745910"/>
                </a:lnTo>
                <a:lnTo>
                  <a:pt x="0" y="745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715709" y="4397539"/>
            <a:ext cx="9967041" cy="2845724"/>
          </a:xfrm>
          <a:prstGeom prst="rect">
            <a:avLst/>
          </a:prstGeom>
        </p:spPr>
        <p:txBody>
          <a:bodyPr anchor="t" rtlCol="false" tIns="0" lIns="0" bIns="0" rIns="0">
            <a:spAutoFit/>
          </a:bodyPr>
          <a:lstStyle/>
          <a:p>
            <a:pPr algn="l">
              <a:lnSpc>
                <a:spcPts val="21974"/>
              </a:lnSpc>
              <a:spcBef>
                <a:spcPct val="0"/>
              </a:spcBef>
            </a:pPr>
            <a:r>
              <a:rPr lang="en-US" sz="15696" spc="1020">
                <a:solidFill>
                  <a:srgbClr val="222222"/>
                </a:solidFill>
                <a:latin typeface="Poppins Medium"/>
              </a:rPr>
              <a:t>Group</a:t>
            </a:r>
          </a:p>
        </p:txBody>
      </p:sp>
      <p:sp>
        <p:nvSpPr>
          <p:cNvPr name="TextBox 15" id="15"/>
          <p:cNvSpPr txBox="true"/>
          <p:nvPr/>
        </p:nvSpPr>
        <p:spPr>
          <a:xfrm rot="0">
            <a:off x="1715709" y="6491998"/>
            <a:ext cx="11070203" cy="2849173"/>
          </a:xfrm>
          <a:prstGeom prst="rect">
            <a:avLst/>
          </a:prstGeom>
        </p:spPr>
        <p:txBody>
          <a:bodyPr anchor="t" rtlCol="false" tIns="0" lIns="0" bIns="0" rIns="0">
            <a:spAutoFit/>
          </a:bodyPr>
          <a:lstStyle/>
          <a:p>
            <a:pPr algn="l">
              <a:lnSpc>
                <a:spcPts val="21974"/>
              </a:lnSpc>
              <a:spcBef>
                <a:spcPct val="0"/>
              </a:spcBef>
            </a:pPr>
            <a:r>
              <a:rPr lang="en-US" sz="15696">
                <a:solidFill>
                  <a:srgbClr val="1B9461"/>
                </a:solidFill>
                <a:latin typeface="Poppins Bold"/>
              </a:rPr>
              <a:t>4</a:t>
            </a:r>
          </a:p>
        </p:txBody>
      </p:sp>
      <p:sp>
        <p:nvSpPr>
          <p:cNvPr name="TextBox 16" id="16"/>
          <p:cNvSpPr txBox="true"/>
          <p:nvPr/>
        </p:nvSpPr>
        <p:spPr>
          <a:xfrm rot="0">
            <a:off x="2930819" y="426252"/>
            <a:ext cx="6213181" cy="3960150"/>
          </a:xfrm>
          <a:prstGeom prst="rect">
            <a:avLst/>
          </a:prstGeom>
        </p:spPr>
        <p:txBody>
          <a:bodyPr anchor="t" rtlCol="false" tIns="0" lIns="0" bIns="0" rIns="0">
            <a:spAutoFit/>
          </a:bodyPr>
          <a:lstStyle/>
          <a:p>
            <a:pPr algn="l">
              <a:lnSpc>
                <a:spcPts val="6263"/>
              </a:lnSpc>
              <a:spcBef>
                <a:spcPct val="0"/>
              </a:spcBef>
            </a:pPr>
            <a:r>
              <a:rPr lang="en-US" sz="4474" spc="290">
                <a:solidFill>
                  <a:srgbClr val="222222"/>
                </a:solidFill>
                <a:latin typeface="Poppins"/>
              </a:rPr>
              <a:t>Navigating the Job Market: Top Hiring Trends for Fresh Graduates in Cyber Security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FFFFFF"/>
            </a:solidFill>
          </p:spPr>
        </p:sp>
        <p:sp>
          <p:nvSpPr>
            <p:cNvPr name="TextBox 5" id="5"/>
            <p:cNvSpPr txBox="true"/>
            <p:nvPr/>
          </p:nvSpPr>
          <p:spPr>
            <a:xfrm>
              <a:off x="0" y="-57150"/>
              <a:ext cx="2408296" cy="276648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64032" y="441050"/>
            <a:ext cx="7716069" cy="7565964"/>
          </a:xfrm>
          <a:prstGeom prst="rect">
            <a:avLst/>
          </a:prstGeom>
        </p:spPr>
        <p:txBody>
          <a:bodyPr anchor="t" rtlCol="false" tIns="0" lIns="0" bIns="0" rIns="0">
            <a:spAutoFit/>
          </a:bodyPr>
          <a:lstStyle/>
          <a:p>
            <a:pPr algn="l">
              <a:lnSpc>
                <a:spcPts val="6653"/>
              </a:lnSpc>
            </a:pPr>
            <a:r>
              <a:rPr lang="en-US" sz="4752" spc="308">
                <a:solidFill>
                  <a:srgbClr val="1B9461"/>
                </a:solidFill>
                <a:latin typeface="Poppins Bold"/>
              </a:rPr>
              <a:t>OUTCOMES AND ANALYSIS OF THE EVENT</a:t>
            </a:r>
          </a:p>
          <a:p>
            <a:pPr algn="l">
              <a:lnSpc>
                <a:spcPts val="6653"/>
              </a:lnSpc>
            </a:pPr>
          </a:p>
          <a:p>
            <a:pPr algn="l">
              <a:lnSpc>
                <a:spcPts val="6653"/>
              </a:lnSpc>
            </a:pPr>
          </a:p>
          <a:p>
            <a:pPr algn="l">
              <a:lnSpc>
                <a:spcPts val="6653"/>
              </a:lnSpc>
            </a:pPr>
            <a:r>
              <a:rPr lang="en-US" sz="4752" spc="308">
                <a:solidFill>
                  <a:srgbClr val="1B9461"/>
                </a:solidFill>
                <a:latin typeface="Poppins"/>
              </a:rPr>
              <a:t>Key Outcomes from the Talk Session</a:t>
            </a:r>
          </a:p>
          <a:p>
            <a:pPr algn="l">
              <a:lnSpc>
                <a:spcPts val="6653"/>
              </a:lnSpc>
            </a:pPr>
            <a:r>
              <a:rPr lang="en-US" sz="4752" spc="308">
                <a:solidFill>
                  <a:srgbClr val="1B9461"/>
                </a:solidFill>
                <a:latin typeface="Poppins"/>
              </a:rPr>
              <a:t>Part I</a:t>
            </a:r>
          </a:p>
          <a:p>
            <a:pPr algn="l">
              <a:lnSpc>
                <a:spcPts val="6653"/>
              </a:lnSpc>
              <a:spcBef>
                <a:spcPct val="0"/>
              </a:spcBef>
            </a:pPr>
          </a:p>
        </p:txBody>
      </p:sp>
      <p:sp>
        <p:nvSpPr>
          <p:cNvPr name="TextBox 8" id="8"/>
          <p:cNvSpPr txBox="true"/>
          <p:nvPr/>
        </p:nvSpPr>
        <p:spPr>
          <a:xfrm rot="0">
            <a:off x="9510194" y="4708530"/>
            <a:ext cx="7103537" cy="3199129"/>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Bold"/>
              </a:rPr>
              <a:t>Improved Interview Preparation</a:t>
            </a:r>
          </a:p>
          <a:p>
            <a:pPr algn="just">
              <a:lnSpc>
                <a:spcPts val="3220"/>
              </a:lnSpc>
            </a:pPr>
          </a:p>
          <a:p>
            <a:pPr algn="just">
              <a:lnSpc>
                <a:spcPts val="3220"/>
              </a:lnSpc>
            </a:pPr>
            <a:r>
              <a:rPr lang="en-US" sz="2300" spc="149">
                <a:solidFill>
                  <a:srgbClr val="FFFFFF"/>
                </a:solidFill>
                <a:latin typeface="Poppins"/>
              </a:rPr>
              <a:t>Participants learned about AEON's interview processes, emphasizing clear communication, honesty, and practical contributions, leaving them better equipped for job applications and interviews.</a:t>
            </a:r>
          </a:p>
        </p:txBody>
      </p:sp>
      <p:sp>
        <p:nvSpPr>
          <p:cNvPr name="Freeform 9" id="9"/>
          <p:cNvSpPr/>
          <p:nvPr/>
        </p:nvSpPr>
        <p:spPr>
          <a:xfrm flipH="false" flipV="false" rot="5324316">
            <a:off x="14039671" y="6530808"/>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6613731" y="6606297"/>
            <a:ext cx="1514312" cy="1301362"/>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2" id="12"/>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9510194" y="690383"/>
            <a:ext cx="7270455" cy="3199129"/>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Bold"/>
              </a:rPr>
              <a:t>Enhanced Understanding of Cybersecurity Challenges</a:t>
            </a:r>
          </a:p>
          <a:p>
            <a:pPr algn="just">
              <a:lnSpc>
                <a:spcPts val="3220"/>
              </a:lnSpc>
            </a:pPr>
          </a:p>
          <a:p>
            <a:pPr algn="just">
              <a:lnSpc>
                <a:spcPts val="3220"/>
              </a:lnSpc>
            </a:pPr>
            <a:r>
              <a:rPr lang="en-US" sz="2300" spc="149">
                <a:solidFill>
                  <a:srgbClr val="FFFFFF"/>
                </a:solidFill>
                <a:latin typeface="Poppins"/>
              </a:rPr>
              <a:t>Participants learned about the difficulties that digital banks such as AEON confront in terms of cybersecurity and how important it is to both preventing security lapses and preserving financial stability.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2470433" cy="2560893"/>
            <a:chOff x="0" y="0"/>
            <a:chExt cx="3284394" cy="674474"/>
          </a:xfrm>
        </p:grpSpPr>
        <p:sp>
          <p:nvSpPr>
            <p:cNvPr name="Freeform 3" id="3"/>
            <p:cNvSpPr/>
            <p:nvPr/>
          </p:nvSpPr>
          <p:spPr>
            <a:xfrm flipH="false" flipV="false" rot="0">
              <a:off x="0" y="0"/>
              <a:ext cx="3284394" cy="674474"/>
            </a:xfrm>
            <a:custGeom>
              <a:avLst/>
              <a:gdLst/>
              <a:ahLst/>
              <a:cxnLst/>
              <a:rect r="r" b="b" t="t" l="l"/>
              <a:pathLst>
                <a:path h="674474" w="3284394">
                  <a:moveTo>
                    <a:pt x="0" y="0"/>
                  </a:moveTo>
                  <a:lnTo>
                    <a:pt x="3284394" y="0"/>
                  </a:lnTo>
                  <a:lnTo>
                    <a:pt x="3284394" y="674474"/>
                  </a:lnTo>
                  <a:lnTo>
                    <a:pt x="0" y="674474"/>
                  </a:lnTo>
                  <a:close/>
                </a:path>
              </a:pathLst>
            </a:custGeom>
            <a:solidFill>
              <a:srgbClr val="1B9461"/>
            </a:solidFill>
          </p:spPr>
        </p:sp>
        <p:sp>
          <p:nvSpPr>
            <p:cNvPr name="TextBox 4" id="4"/>
            <p:cNvSpPr txBox="true"/>
            <p:nvPr/>
          </p:nvSpPr>
          <p:spPr>
            <a:xfrm>
              <a:off x="0" y="-57150"/>
              <a:ext cx="3284394" cy="73162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894792" y="3556895"/>
            <a:ext cx="6110015" cy="3999230"/>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a:rPr>
              <a:t>Networking Opportunities</a:t>
            </a:r>
          </a:p>
          <a:p>
            <a:pPr algn="just">
              <a:lnSpc>
                <a:spcPts val="3220"/>
              </a:lnSpc>
            </a:pPr>
          </a:p>
          <a:p>
            <a:pPr algn="just" marL="496571" indent="-248285" lvl="1">
              <a:lnSpc>
                <a:spcPts val="3220"/>
              </a:lnSpc>
              <a:buFont typeface="Arial"/>
              <a:buChar char="•"/>
            </a:pPr>
            <a:r>
              <a:rPr lang="en-US" sz="2300" spc="149">
                <a:solidFill>
                  <a:srgbClr val="FFFFFF"/>
                </a:solidFill>
                <a:latin typeface="Poppins"/>
              </a:rPr>
              <a:t>Students had the chance to network with professionals at the event, which helped them stay up to date on industry trends and practices by providing insightful advice as well as possible job offers, internships, and mentorship. </a:t>
            </a:r>
          </a:p>
        </p:txBody>
      </p:sp>
      <p:sp>
        <p:nvSpPr>
          <p:cNvPr name="TextBox 6" id="6"/>
          <p:cNvSpPr txBox="true"/>
          <p:nvPr/>
        </p:nvSpPr>
        <p:spPr>
          <a:xfrm rot="0">
            <a:off x="685488" y="485591"/>
            <a:ext cx="7833608" cy="3127950"/>
          </a:xfrm>
          <a:prstGeom prst="rect">
            <a:avLst/>
          </a:prstGeom>
        </p:spPr>
        <p:txBody>
          <a:bodyPr anchor="t" rtlCol="false" tIns="0" lIns="0" bIns="0" rIns="0">
            <a:spAutoFit/>
          </a:bodyPr>
          <a:lstStyle/>
          <a:p>
            <a:pPr algn="l">
              <a:lnSpc>
                <a:spcPts val="8193"/>
              </a:lnSpc>
            </a:pPr>
            <a:r>
              <a:rPr lang="en-US" sz="5852" spc="380">
                <a:solidFill>
                  <a:srgbClr val="FFFFFF"/>
                </a:solidFill>
                <a:latin typeface="Poppins Bold"/>
              </a:rPr>
              <a:t>Key Outcomes </a:t>
            </a:r>
          </a:p>
          <a:p>
            <a:pPr algn="l">
              <a:lnSpc>
                <a:spcPts val="8193"/>
              </a:lnSpc>
            </a:pPr>
            <a:r>
              <a:rPr lang="en-US" sz="5852" spc="380">
                <a:solidFill>
                  <a:srgbClr val="FFFFFF"/>
                </a:solidFill>
                <a:latin typeface="Poppins Bold"/>
              </a:rPr>
              <a:t>Part II</a:t>
            </a:r>
          </a:p>
          <a:p>
            <a:pPr algn="l">
              <a:lnSpc>
                <a:spcPts val="8193"/>
              </a:lnSpc>
              <a:spcBef>
                <a:spcPct val="0"/>
              </a:spcBef>
            </a:pPr>
          </a:p>
        </p:txBody>
      </p:sp>
      <p:sp>
        <p:nvSpPr>
          <p:cNvPr name="TextBox 7" id="7"/>
          <p:cNvSpPr txBox="true"/>
          <p:nvPr/>
        </p:nvSpPr>
        <p:spPr>
          <a:xfrm rot="0">
            <a:off x="8828284" y="3556895"/>
            <a:ext cx="6268674" cy="3599179"/>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a:rPr>
              <a:t>Awareness of Industry Hiring Trends</a:t>
            </a:r>
          </a:p>
          <a:p>
            <a:pPr algn="just">
              <a:lnSpc>
                <a:spcPts val="3220"/>
              </a:lnSpc>
            </a:pPr>
          </a:p>
          <a:p>
            <a:pPr algn="just" marL="496577" indent="-248289" lvl="1">
              <a:lnSpc>
                <a:spcPts val="3220"/>
              </a:lnSpc>
              <a:buFont typeface="Arial"/>
              <a:buChar char="•"/>
            </a:pPr>
            <a:r>
              <a:rPr lang="en-US" sz="2300" spc="149">
                <a:solidFill>
                  <a:srgbClr val="FFFFFF"/>
                </a:solidFill>
                <a:latin typeface="Poppins"/>
              </a:rPr>
              <a:t>The discussion focused on the main hiring trends in the industry and emphasised the need for people with a variety of abilities and real-world experience who can balance technical know-how with commercial savvy.</a:t>
            </a:r>
          </a:p>
        </p:txBody>
      </p:sp>
      <p:grpSp>
        <p:nvGrpSpPr>
          <p:cNvPr name="Group 8" id="8"/>
          <p:cNvGrpSpPr/>
          <p:nvPr/>
        </p:nvGrpSpPr>
        <p:grpSpPr>
          <a:xfrm rot="0">
            <a:off x="11905914" y="0"/>
            <a:ext cx="6382086" cy="3351958"/>
            <a:chOff x="0" y="0"/>
            <a:chExt cx="988752" cy="519306"/>
          </a:xfrm>
        </p:grpSpPr>
        <p:sp>
          <p:nvSpPr>
            <p:cNvPr name="Freeform 9" id="9"/>
            <p:cNvSpPr/>
            <p:nvPr/>
          </p:nvSpPr>
          <p:spPr>
            <a:xfrm flipH="false" flipV="false" rot="0">
              <a:off x="0" y="0"/>
              <a:ext cx="988752" cy="519306"/>
            </a:xfrm>
            <a:custGeom>
              <a:avLst/>
              <a:gdLst/>
              <a:ahLst/>
              <a:cxnLst/>
              <a:rect r="r" b="b" t="t" l="l"/>
              <a:pathLst>
                <a:path h="519306" w="988752">
                  <a:moveTo>
                    <a:pt x="0" y="0"/>
                  </a:moveTo>
                  <a:lnTo>
                    <a:pt x="988752" y="0"/>
                  </a:lnTo>
                  <a:lnTo>
                    <a:pt x="988752" y="519306"/>
                  </a:lnTo>
                  <a:lnTo>
                    <a:pt x="0" y="519306"/>
                  </a:lnTo>
                  <a:close/>
                </a:path>
              </a:pathLst>
            </a:custGeom>
            <a:blipFill>
              <a:blip r:embed="rId2"/>
              <a:stretch>
                <a:fillRect l="0" t="-574" r="0" b="-574"/>
              </a:stretch>
            </a:blipFill>
            <a:ln w="123825" cap="sq">
              <a:solidFill>
                <a:srgbClr val="FFFFFF"/>
              </a:solidFill>
              <a:prstDash val="solid"/>
              <a:miter/>
            </a:ln>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6773610"/>
            <a:chOff x="0" y="0"/>
            <a:chExt cx="2265848" cy="1783996"/>
          </a:xfrm>
        </p:grpSpPr>
        <p:sp>
          <p:nvSpPr>
            <p:cNvPr name="Freeform 7" id="7"/>
            <p:cNvSpPr/>
            <p:nvPr/>
          </p:nvSpPr>
          <p:spPr>
            <a:xfrm flipH="false" flipV="false" rot="0">
              <a:off x="0" y="0"/>
              <a:ext cx="2265848" cy="1783996"/>
            </a:xfrm>
            <a:custGeom>
              <a:avLst/>
              <a:gdLst/>
              <a:ahLst/>
              <a:cxnLst/>
              <a:rect r="r" b="b" t="t" l="l"/>
              <a:pathLst>
                <a:path h="1783996" w="2265848">
                  <a:moveTo>
                    <a:pt x="0" y="0"/>
                  </a:moveTo>
                  <a:lnTo>
                    <a:pt x="2265848" y="0"/>
                  </a:lnTo>
                  <a:lnTo>
                    <a:pt x="2265848" y="1783996"/>
                  </a:lnTo>
                  <a:lnTo>
                    <a:pt x="0" y="1783996"/>
                  </a:lnTo>
                  <a:close/>
                </a:path>
              </a:pathLst>
            </a:custGeom>
            <a:solidFill>
              <a:srgbClr val="1B9461"/>
            </a:solidFill>
            <a:ln cap="sq">
              <a:noFill/>
              <a:prstDash val="solid"/>
              <a:miter/>
            </a:ln>
          </p:spPr>
        </p:sp>
        <p:sp>
          <p:nvSpPr>
            <p:cNvPr name="TextBox 8" id="8"/>
            <p:cNvSpPr txBox="true"/>
            <p:nvPr/>
          </p:nvSpPr>
          <p:spPr>
            <a:xfrm>
              <a:off x="0" y="-57150"/>
              <a:ext cx="2265848" cy="184114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0625"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280760" y="3180889"/>
            <a:ext cx="6075095" cy="3770309"/>
          </a:xfrm>
          <a:prstGeom prst="rect">
            <a:avLst/>
          </a:prstGeom>
        </p:spPr>
        <p:txBody>
          <a:bodyPr anchor="t" rtlCol="false" tIns="0" lIns="0" bIns="0" rIns="0">
            <a:spAutoFit/>
          </a:bodyPr>
          <a:lstStyle/>
          <a:p>
            <a:pPr algn="just">
              <a:lnSpc>
                <a:spcPts val="3366"/>
              </a:lnSpc>
            </a:pPr>
            <a:r>
              <a:rPr lang="en-US" sz="2404" spc="156">
                <a:solidFill>
                  <a:srgbClr val="FFFFFF"/>
                </a:solidFill>
                <a:latin typeface="Poppins Bold"/>
              </a:rPr>
              <a:t>Cybersecurity</a:t>
            </a:r>
          </a:p>
          <a:p>
            <a:pPr algn="just">
              <a:lnSpc>
                <a:spcPts val="3366"/>
              </a:lnSpc>
            </a:pPr>
            <a:r>
              <a:rPr lang="en-US" sz="2404" spc="156">
                <a:solidFill>
                  <a:srgbClr val="FFFFFF"/>
                </a:solidFill>
                <a:latin typeface="Poppins"/>
              </a:rPr>
              <a:t>The Journal of Cybersecurity stresses the need for skilled professionals and robust measures against complex threats, highlighted by the 2016 Bangladesh Bank heist. AEON Bank has since improved its security significantly.</a:t>
            </a:r>
          </a:p>
        </p:txBody>
      </p:sp>
      <p:sp>
        <p:nvSpPr>
          <p:cNvPr name="TextBox 13" id="13"/>
          <p:cNvSpPr txBox="true"/>
          <p:nvPr/>
        </p:nvSpPr>
        <p:spPr>
          <a:xfrm rot="0">
            <a:off x="1247257" y="3373153"/>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1B9461"/>
                </a:solidFill>
                <a:latin typeface="Poppins Bold"/>
              </a:rPr>
              <a:t>1</a:t>
            </a:r>
          </a:p>
        </p:txBody>
      </p:sp>
      <p:grpSp>
        <p:nvGrpSpPr>
          <p:cNvPr name="Group 14" id="14"/>
          <p:cNvGrpSpPr/>
          <p:nvPr/>
        </p:nvGrpSpPr>
        <p:grpSpPr>
          <a:xfrm rot="0">
            <a:off x="9579169" y="3247564"/>
            <a:ext cx="903979" cy="9039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635801" y="3373153"/>
            <a:ext cx="790715" cy="633849"/>
          </a:xfrm>
          <a:prstGeom prst="rect">
            <a:avLst/>
          </a:prstGeom>
        </p:spPr>
        <p:txBody>
          <a:bodyPr anchor="t" rtlCol="false" tIns="0" lIns="0" bIns="0" rIns="0">
            <a:spAutoFit/>
          </a:bodyPr>
          <a:lstStyle/>
          <a:p>
            <a:pPr algn="ctr">
              <a:lnSpc>
                <a:spcPts val="4963"/>
              </a:lnSpc>
              <a:spcBef>
                <a:spcPct val="0"/>
              </a:spcBef>
            </a:pPr>
            <a:r>
              <a:rPr lang="en-US" sz="3545">
                <a:solidFill>
                  <a:srgbClr val="FFFFFF"/>
                </a:solidFill>
                <a:latin typeface="Poppins Bold"/>
              </a:rPr>
              <a:t>2</a:t>
            </a:r>
          </a:p>
        </p:txBody>
      </p:sp>
      <p:sp>
        <p:nvSpPr>
          <p:cNvPr name="TextBox 18" id="18"/>
          <p:cNvSpPr txBox="true"/>
          <p:nvPr/>
        </p:nvSpPr>
        <p:spPr>
          <a:xfrm rot="0">
            <a:off x="10930823" y="3190414"/>
            <a:ext cx="5040612" cy="4799329"/>
          </a:xfrm>
          <a:prstGeom prst="rect">
            <a:avLst/>
          </a:prstGeom>
        </p:spPr>
        <p:txBody>
          <a:bodyPr anchor="t" rtlCol="false" tIns="0" lIns="0" bIns="0" rIns="0">
            <a:spAutoFit/>
          </a:bodyPr>
          <a:lstStyle/>
          <a:p>
            <a:pPr algn="just">
              <a:lnSpc>
                <a:spcPts val="3220"/>
              </a:lnSpc>
            </a:pPr>
            <a:r>
              <a:rPr lang="en-US" sz="2300" spc="149">
                <a:solidFill>
                  <a:srgbClr val="222222"/>
                </a:solidFill>
                <a:latin typeface="Poppins Bold"/>
              </a:rPr>
              <a:t>Market understanding and communication skills</a:t>
            </a:r>
          </a:p>
          <a:p>
            <a:pPr algn="just">
              <a:lnSpc>
                <a:spcPts val="3220"/>
              </a:lnSpc>
            </a:pPr>
            <a:r>
              <a:rPr lang="en-US" sz="2300" spc="149">
                <a:solidFill>
                  <a:srgbClr val="222222"/>
                </a:solidFill>
                <a:latin typeface="Poppins"/>
              </a:rPr>
              <a:t>Ferguson (2020) highlights the need for skilled employees to bridge organizational competence and market conditions, exemplified by Apple's marketing-technical team synergy in successfully launching products like iPhones and Apple Watch.</a:t>
            </a:r>
          </a:p>
          <a:p>
            <a:pPr algn="just">
              <a:lnSpc>
                <a:spcPts val="3220"/>
              </a:lnSpc>
              <a:spcBef>
                <a:spcPct val="0"/>
              </a:spcBef>
            </a:pPr>
          </a:p>
        </p:txBody>
      </p:sp>
      <p:sp>
        <p:nvSpPr>
          <p:cNvPr name="Freeform 19" id="1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20" id="20"/>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21" id="21"/>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TextBox 22" id="22"/>
          <p:cNvSpPr txBox="true"/>
          <p:nvPr/>
        </p:nvSpPr>
        <p:spPr>
          <a:xfrm rot="0">
            <a:off x="1958005" y="866775"/>
            <a:ext cx="12795698"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F3F4F5"/>
                </a:solidFill>
                <a:latin typeface="Poppins Bold"/>
              </a:rPr>
              <a:t>Hirin</a:t>
            </a:r>
            <a:r>
              <a:rPr lang="en-US" sz="5852" spc="380">
                <a:solidFill>
                  <a:srgbClr val="D9D9D9"/>
                </a:solidFill>
                <a:latin typeface="Poppins Bold"/>
              </a:rPr>
              <a:t>g</a:t>
            </a:r>
            <a:r>
              <a:rPr lang="en-US" sz="5852" spc="380">
                <a:solidFill>
                  <a:srgbClr val="1B9461"/>
                </a:solidFill>
                <a:latin typeface="Poppins Bold"/>
              </a:rPr>
              <a:t> trends critical analysis</a:t>
            </a:r>
          </a:p>
        </p:txBody>
      </p:sp>
      <p:sp>
        <p:nvSpPr>
          <p:cNvPr name="Freeform 23" id="2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16481007" y="1073135"/>
            <a:ext cx="1514312" cy="1301362"/>
            <a:chOff x="0" y="0"/>
            <a:chExt cx="812800" cy="698500"/>
          </a:xfrm>
        </p:grpSpPr>
        <p:sp>
          <p:nvSpPr>
            <p:cNvPr name="Freeform 25" id="2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6" id="2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6773610"/>
            <a:chOff x="0" y="0"/>
            <a:chExt cx="2265848" cy="1783996"/>
          </a:xfrm>
        </p:grpSpPr>
        <p:sp>
          <p:nvSpPr>
            <p:cNvPr name="Freeform 7" id="7"/>
            <p:cNvSpPr/>
            <p:nvPr/>
          </p:nvSpPr>
          <p:spPr>
            <a:xfrm flipH="false" flipV="false" rot="0">
              <a:off x="0" y="0"/>
              <a:ext cx="2265848" cy="1783996"/>
            </a:xfrm>
            <a:custGeom>
              <a:avLst/>
              <a:gdLst/>
              <a:ahLst/>
              <a:cxnLst/>
              <a:rect r="r" b="b" t="t" l="l"/>
              <a:pathLst>
                <a:path h="1783996" w="2265848">
                  <a:moveTo>
                    <a:pt x="0" y="0"/>
                  </a:moveTo>
                  <a:lnTo>
                    <a:pt x="2265848" y="0"/>
                  </a:lnTo>
                  <a:lnTo>
                    <a:pt x="2265848" y="1783996"/>
                  </a:lnTo>
                  <a:lnTo>
                    <a:pt x="0" y="1783996"/>
                  </a:lnTo>
                  <a:close/>
                </a:path>
              </a:pathLst>
            </a:custGeom>
            <a:solidFill>
              <a:srgbClr val="1B9461"/>
            </a:solidFill>
            <a:ln cap="sq">
              <a:noFill/>
              <a:prstDash val="solid"/>
              <a:miter/>
            </a:ln>
          </p:spPr>
        </p:sp>
        <p:sp>
          <p:nvSpPr>
            <p:cNvPr name="TextBox 8" id="8"/>
            <p:cNvSpPr txBox="true"/>
            <p:nvPr/>
          </p:nvSpPr>
          <p:spPr>
            <a:xfrm>
              <a:off x="0" y="-57150"/>
              <a:ext cx="2265848" cy="184114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0625"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280760" y="3180889"/>
            <a:ext cx="6075095" cy="5872989"/>
          </a:xfrm>
          <a:prstGeom prst="rect">
            <a:avLst/>
          </a:prstGeom>
        </p:spPr>
        <p:txBody>
          <a:bodyPr anchor="t" rtlCol="false" tIns="0" lIns="0" bIns="0" rIns="0">
            <a:spAutoFit/>
          </a:bodyPr>
          <a:lstStyle/>
          <a:p>
            <a:pPr algn="just">
              <a:lnSpc>
                <a:spcPts val="3366"/>
              </a:lnSpc>
            </a:pPr>
            <a:r>
              <a:rPr lang="en-US" sz="2404" spc="156">
                <a:solidFill>
                  <a:srgbClr val="FFFFFF"/>
                </a:solidFill>
                <a:latin typeface="Poppins Bold"/>
              </a:rPr>
              <a:t>Tech Engineering</a:t>
            </a:r>
          </a:p>
          <a:p>
            <a:pPr algn="just">
              <a:lnSpc>
                <a:spcPts val="3366"/>
              </a:lnSpc>
            </a:pPr>
            <a:r>
              <a:rPr lang="en-US" sz="2404" spc="156">
                <a:solidFill>
                  <a:srgbClr val="FFFFFF"/>
                </a:solidFill>
                <a:latin typeface="Poppins"/>
              </a:rPr>
              <a:t>Marinc (2015) emphasizes the critical role of technology in financial sector digitalization. Organizations embracing AI, blockchain, and cloud technologies enhance market efficiency and operations. JPMorgan Chase, a leader in this trend, invested over $11 billion in 2020, developing solutions like the COiN platform to improve contract management and customer service through machine learning.</a:t>
            </a:r>
          </a:p>
        </p:txBody>
      </p:sp>
      <p:sp>
        <p:nvSpPr>
          <p:cNvPr name="TextBox 13" id="13"/>
          <p:cNvSpPr txBox="true"/>
          <p:nvPr/>
        </p:nvSpPr>
        <p:spPr>
          <a:xfrm rot="0">
            <a:off x="1247257" y="3373153"/>
            <a:ext cx="790715" cy="633849"/>
          </a:xfrm>
          <a:prstGeom prst="rect">
            <a:avLst/>
          </a:prstGeom>
        </p:spPr>
        <p:txBody>
          <a:bodyPr anchor="t" rtlCol="false" tIns="0" lIns="0" bIns="0" rIns="0">
            <a:spAutoFit/>
          </a:bodyPr>
          <a:lstStyle/>
          <a:p>
            <a:pPr algn="ctr">
              <a:lnSpc>
                <a:spcPts val="4963"/>
              </a:lnSpc>
              <a:spcBef>
                <a:spcPct val="0"/>
              </a:spcBef>
            </a:pPr>
            <a:r>
              <a:rPr lang="en-US" sz="3545">
                <a:solidFill>
                  <a:srgbClr val="1B9461"/>
                </a:solidFill>
                <a:latin typeface="Poppins Bold"/>
              </a:rPr>
              <a:t>3</a:t>
            </a:r>
          </a:p>
        </p:txBody>
      </p:sp>
      <p:grpSp>
        <p:nvGrpSpPr>
          <p:cNvPr name="Group 14" id="14"/>
          <p:cNvGrpSpPr/>
          <p:nvPr/>
        </p:nvGrpSpPr>
        <p:grpSpPr>
          <a:xfrm rot="0">
            <a:off x="9579169" y="3247564"/>
            <a:ext cx="903979" cy="9039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635801" y="3373153"/>
            <a:ext cx="790715" cy="633849"/>
          </a:xfrm>
          <a:prstGeom prst="rect">
            <a:avLst/>
          </a:prstGeom>
        </p:spPr>
        <p:txBody>
          <a:bodyPr anchor="t" rtlCol="false" tIns="0" lIns="0" bIns="0" rIns="0">
            <a:spAutoFit/>
          </a:bodyPr>
          <a:lstStyle/>
          <a:p>
            <a:pPr algn="ctr">
              <a:lnSpc>
                <a:spcPts val="4963"/>
              </a:lnSpc>
              <a:spcBef>
                <a:spcPct val="0"/>
              </a:spcBef>
            </a:pPr>
            <a:r>
              <a:rPr lang="en-US" sz="3545">
                <a:solidFill>
                  <a:srgbClr val="FFFFFF"/>
                </a:solidFill>
                <a:latin typeface="Poppins Bold"/>
              </a:rPr>
              <a:t>4</a:t>
            </a:r>
          </a:p>
        </p:txBody>
      </p:sp>
      <p:sp>
        <p:nvSpPr>
          <p:cNvPr name="TextBox 18" id="18"/>
          <p:cNvSpPr txBox="true"/>
          <p:nvPr/>
        </p:nvSpPr>
        <p:spPr>
          <a:xfrm rot="0">
            <a:off x="10721273" y="3190414"/>
            <a:ext cx="6307341" cy="5999479"/>
          </a:xfrm>
          <a:prstGeom prst="rect">
            <a:avLst/>
          </a:prstGeom>
        </p:spPr>
        <p:txBody>
          <a:bodyPr anchor="t" rtlCol="false" tIns="0" lIns="0" bIns="0" rIns="0">
            <a:spAutoFit/>
          </a:bodyPr>
          <a:lstStyle/>
          <a:p>
            <a:pPr algn="just">
              <a:lnSpc>
                <a:spcPts val="3220"/>
              </a:lnSpc>
            </a:pPr>
            <a:r>
              <a:rPr lang="en-US" sz="2300" spc="149">
                <a:solidFill>
                  <a:srgbClr val="222222"/>
                </a:solidFill>
                <a:latin typeface="Poppins Bold"/>
              </a:rPr>
              <a:t>Multi-skilled people from various backgrounds</a:t>
            </a:r>
          </a:p>
          <a:p>
            <a:pPr algn="just">
              <a:lnSpc>
                <a:spcPts val="3220"/>
              </a:lnSpc>
            </a:pPr>
            <a:r>
              <a:rPr lang="en-US" sz="2300" spc="149">
                <a:solidFill>
                  <a:srgbClr val="222222"/>
                </a:solidFill>
                <a:latin typeface="Poppins"/>
              </a:rPr>
              <a:t>Nweiser and Dajnoki (2022) emphasize that diverse skills foster innovation and resilience in organizations. Multi-skilled employees enhance business processes and adaptability in volatile environments. Google exemplifies this by recruiting multi-talented individuals, promoting learning and creativity, resulting in innovations like Google Maps and Google Assistant from multidisciplinary teams.</a:t>
            </a:r>
          </a:p>
          <a:p>
            <a:pPr algn="just">
              <a:lnSpc>
                <a:spcPts val="3220"/>
              </a:lnSpc>
              <a:spcBef>
                <a:spcPct val="0"/>
              </a:spcBef>
            </a:pPr>
          </a:p>
        </p:txBody>
      </p:sp>
      <p:sp>
        <p:nvSpPr>
          <p:cNvPr name="Freeform 19" id="1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20" id="20"/>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21" id="21"/>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TextBox 22" id="22"/>
          <p:cNvSpPr txBox="true"/>
          <p:nvPr/>
        </p:nvSpPr>
        <p:spPr>
          <a:xfrm rot="0">
            <a:off x="1958005" y="866775"/>
            <a:ext cx="12795698"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F3F4F5"/>
                </a:solidFill>
                <a:latin typeface="Poppins Bold"/>
              </a:rPr>
              <a:t>Hirin</a:t>
            </a:r>
            <a:r>
              <a:rPr lang="en-US" sz="5852" spc="380">
                <a:solidFill>
                  <a:srgbClr val="D9D9D9"/>
                </a:solidFill>
                <a:latin typeface="Poppins Bold"/>
              </a:rPr>
              <a:t>g</a:t>
            </a:r>
            <a:r>
              <a:rPr lang="en-US" sz="5852" spc="380">
                <a:solidFill>
                  <a:srgbClr val="1B9461"/>
                </a:solidFill>
                <a:latin typeface="Poppins Bold"/>
              </a:rPr>
              <a:t> trends critical analysis</a:t>
            </a:r>
          </a:p>
        </p:txBody>
      </p:sp>
      <p:sp>
        <p:nvSpPr>
          <p:cNvPr name="Freeform 23" id="2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16481007" y="1073135"/>
            <a:ext cx="1514312" cy="1301362"/>
            <a:chOff x="0" y="0"/>
            <a:chExt cx="812800" cy="698500"/>
          </a:xfrm>
        </p:grpSpPr>
        <p:sp>
          <p:nvSpPr>
            <p:cNvPr name="Freeform 25" id="2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6" id="2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9222" r="0" b="-9222"/>
            </a:stretch>
          </a:blipFill>
        </p:spPr>
      </p:sp>
      <p:grpSp>
        <p:nvGrpSpPr>
          <p:cNvPr name="Group 3" id="3"/>
          <p:cNvGrpSpPr/>
          <p:nvPr/>
        </p:nvGrpSpPr>
        <p:grpSpPr>
          <a:xfrm rot="0">
            <a:off x="0" y="5880002"/>
            <a:ext cx="18288000" cy="4406998"/>
            <a:chOff x="0" y="0"/>
            <a:chExt cx="4816593" cy="1160691"/>
          </a:xfrm>
        </p:grpSpPr>
        <p:sp>
          <p:nvSpPr>
            <p:cNvPr name="Freeform 4" id="4"/>
            <p:cNvSpPr/>
            <p:nvPr/>
          </p:nvSpPr>
          <p:spPr>
            <a:xfrm flipH="false" flipV="false" rot="0">
              <a:off x="0" y="0"/>
              <a:ext cx="4816592" cy="1160691"/>
            </a:xfrm>
            <a:custGeom>
              <a:avLst/>
              <a:gdLst/>
              <a:ahLst/>
              <a:cxnLst/>
              <a:rect r="r" b="b" t="t" l="l"/>
              <a:pathLst>
                <a:path h="1160691" w="4816592">
                  <a:moveTo>
                    <a:pt x="0" y="0"/>
                  </a:moveTo>
                  <a:lnTo>
                    <a:pt x="4816592" y="0"/>
                  </a:lnTo>
                  <a:lnTo>
                    <a:pt x="4816592" y="1160691"/>
                  </a:lnTo>
                  <a:lnTo>
                    <a:pt x="0" y="1160691"/>
                  </a:lnTo>
                  <a:close/>
                </a:path>
              </a:pathLst>
            </a:custGeom>
            <a:solidFill>
              <a:srgbClr val="222222"/>
            </a:solidFill>
          </p:spPr>
        </p:sp>
        <p:sp>
          <p:nvSpPr>
            <p:cNvPr name="TextBox 5" id="5"/>
            <p:cNvSpPr txBox="true"/>
            <p:nvPr/>
          </p:nvSpPr>
          <p:spPr>
            <a:xfrm>
              <a:off x="0" y="-57150"/>
              <a:ext cx="4816593" cy="121784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76836" y="2011243"/>
            <a:ext cx="14934329" cy="7610269"/>
            <a:chOff x="0" y="0"/>
            <a:chExt cx="3933321" cy="2004351"/>
          </a:xfrm>
        </p:grpSpPr>
        <p:sp>
          <p:nvSpPr>
            <p:cNvPr name="Freeform 7" id="7"/>
            <p:cNvSpPr/>
            <p:nvPr/>
          </p:nvSpPr>
          <p:spPr>
            <a:xfrm flipH="false" flipV="false" rot="0">
              <a:off x="0" y="0"/>
              <a:ext cx="3933321" cy="2004351"/>
            </a:xfrm>
            <a:custGeom>
              <a:avLst/>
              <a:gdLst/>
              <a:ahLst/>
              <a:cxnLst/>
              <a:rect r="r" b="b" t="t" l="l"/>
              <a:pathLst>
                <a:path h="2004351" w="3933321">
                  <a:moveTo>
                    <a:pt x="0" y="0"/>
                  </a:moveTo>
                  <a:lnTo>
                    <a:pt x="3933321" y="0"/>
                  </a:lnTo>
                  <a:lnTo>
                    <a:pt x="3933321" y="2004351"/>
                  </a:lnTo>
                  <a:lnTo>
                    <a:pt x="0" y="2004351"/>
                  </a:lnTo>
                  <a:close/>
                </a:path>
              </a:pathLst>
            </a:custGeom>
            <a:solidFill>
              <a:srgbClr val="1B9461"/>
            </a:solidFill>
            <a:ln cap="sq">
              <a:noFill/>
              <a:prstDash val="solid"/>
              <a:miter/>
            </a:ln>
          </p:spPr>
        </p:sp>
        <p:sp>
          <p:nvSpPr>
            <p:cNvPr name="TextBox 8" id="8"/>
            <p:cNvSpPr txBox="true"/>
            <p:nvPr/>
          </p:nvSpPr>
          <p:spPr>
            <a:xfrm>
              <a:off x="0" y="-85725"/>
              <a:ext cx="3933321" cy="2090076"/>
            </a:xfrm>
            <a:prstGeom prst="rect">
              <a:avLst/>
            </a:prstGeom>
          </p:spPr>
          <p:txBody>
            <a:bodyPr anchor="ctr" rtlCol="false" tIns="50800" lIns="50800" bIns="50800" rIns="50800"/>
            <a:lstStyle/>
            <a:p>
              <a:pPr algn="ctr">
                <a:lnSpc>
                  <a:spcPts val="4479"/>
                </a:lnSpc>
              </a:pPr>
            </a:p>
            <a:p>
              <a:pPr algn="ctr">
                <a:lnSpc>
                  <a:spcPts val="4479"/>
                </a:lnSpc>
              </a:pPr>
              <a:r>
                <a:rPr lang="en-US" sz="3199">
                  <a:solidFill>
                    <a:srgbClr val="FFFFFF"/>
                  </a:solidFill>
                  <a:latin typeface="Poppins"/>
                </a:rPr>
                <a:t>Our team worked hard and collaborated well, making the event a success. Everyone contributed, whether through technical support, ushering, photography, communication, or moderating discussions.</a:t>
              </a:r>
            </a:p>
            <a:p>
              <a:pPr algn="ctr">
                <a:lnSpc>
                  <a:spcPts val="4479"/>
                </a:lnSpc>
              </a:pPr>
            </a:p>
            <a:p>
              <a:pPr algn="ctr">
                <a:lnSpc>
                  <a:spcPts val="4479"/>
                </a:lnSpc>
              </a:pPr>
              <a:r>
                <a:rPr lang="en-US" sz="3199">
                  <a:solidFill>
                    <a:srgbClr val="FFFFFF"/>
                  </a:solidFill>
                  <a:latin typeface="Poppins"/>
                </a:rPr>
                <a:t>The AEON Bank talk session gave us useful insights into cybersecurity hiring trends and the skills needed for future professionals. Speakers helped connect our academic learning with real-world practices.</a:t>
              </a:r>
            </a:p>
            <a:p>
              <a:pPr algn="ctr">
                <a:lnSpc>
                  <a:spcPts val="4479"/>
                </a:lnSpc>
              </a:pPr>
            </a:p>
            <a:p>
              <a:pPr algn="ctr">
                <a:lnSpc>
                  <a:spcPts val="4479"/>
                </a:lnSpc>
              </a:pPr>
              <a:r>
                <a:rPr lang="en-US" sz="3199">
                  <a:solidFill>
                    <a:srgbClr val="FFFFFF"/>
                  </a:solidFill>
                  <a:latin typeface="Poppins"/>
                </a:rPr>
                <a:t>Key points included the high demand for cybersecurity professionals, the need for strong communication skills, and the importance of continuous learning and adaptability.</a:t>
              </a:r>
            </a:p>
            <a:p>
              <a:pPr algn="ctr">
                <a:lnSpc>
                  <a:spcPts val="4479"/>
                </a:lnSpc>
              </a:pPr>
            </a:p>
          </p:txBody>
        </p:sp>
      </p:grpSp>
      <p:sp>
        <p:nvSpPr>
          <p:cNvPr name="Freeform 9" id="9"/>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6481007" y="1073135"/>
            <a:ext cx="1514312" cy="1301362"/>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2" id="12"/>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048508" y="466435"/>
            <a:ext cx="6190983" cy="1051475"/>
          </a:xfrm>
          <a:prstGeom prst="rect">
            <a:avLst/>
          </a:prstGeom>
        </p:spPr>
        <p:txBody>
          <a:bodyPr anchor="t" rtlCol="false" tIns="0" lIns="0" bIns="0" rIns="0">
            <a:spAutoFit/>
          </a:bodyPr>
          <a:lstStyle/>
          <a:p>
            <a:pPr algn="ctr">
              <a:lnSpc>
                <a:spcPts val="8193"/>
              </a:lnSpc>
              <a:spcBef>
                <a:spcPct val="0"/>
              </a:spcBef>
            </a:pPr>
            <a:r>
              <a:rPr lang="en-US" sz="5852" spc="380">
                <a:solidFill>
                  <a:srgbClr val="1B9461"/>
                </a:solidFill>
                <a:latin typeface="Poppins Bold"/>
              </a:rPr>
              <a:t>Conclusion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481007" y="1073135"/>
            <a:ext cx="1514312" cy="1301362"/>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75683">
            <a:off x="-3331216" y="7818697"/>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10800000">
            <a:off x="226005" y="7883216"/>
            <a:ext cx="1514312" cy="1301362"/>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43585" y="2725087"/>
            <a:ext cx="8800830" cy="4836826"/>
            <a:chOff x="0" y="0"/>
            <a:chExt cx="2317914" cy="1273897"/>
          </a:xfrm>
        </p:grpSpPr>
        <p:sp>
          <p:nvSpPr>
            <p:cNvPr name="Freeform 12" id="12"/>
            <p:cNvSpPr/>
            <p:nvPr/>
          </p:nvSpPr>
          <p:spPr>
            <a:xfrm flipH="false" flipV="false" rot="0">
              <a:off x="0" y="0"/>
              <a:ext cx="2317914" cy="1273897"/>
            </a:xfrm>
            <a:custGeom>
              <a:avLst/>
              <a:gdLst/>
              <a:ahLst/>
              <a:cxnLst/>
              <a:rect r="r" b="b" t="t" l="l"/>
              <a:pathLst>
                <a:path h="1273897" w="2317914">
                  <a:moveTo>
                    <a:pt x="0" y="0"/>
                  </a:moveTo>
                  <a:lnTo>
                    <a:pt x="2317914" y="0"/>
                  </a:lnTo>
                  <a:lnTo>
                    <a:pt x="2317914" y="1273897"/>
                  </a:lnTo>
                  <a:lnTo>
                    <a:pt x="0" y="1273897"/>
                  </a:lnTo>
                  <a:close/>
                </a:path>
              </a:pathLst>
            </a:custGeom>
            <a:solidFill>
              <a:srgbClr val="000000">
                <a:alpha val="0"/>
              </a:srgbClr>
            </a:solidFill>
            <a:ln w="38100" cap="sq">
              <a:solidFill>
                <a:srgbClr val="FFFFFF"/>
              </a:solidFill>
              <a:prstDash val="solid"/>
              <a:miter/>
            </a:ln>
          </p:spPr>
        </p:sp>
        <p:sp>
          <p:nvSpPr>
            <p:cNvPr name="TextBox 13" id="13"/>
            <p:cNvSpPr txBox="true"/>
            <p:nvPr/>
          </p:nvSpPr>
          <p:spPr>
            <a:xfrm>
              <a:off x="0" y="-57150"/>
              <a:ext cx="2317914" cy="133104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160480" y="2596174"/>
            <a:ext cx="9967041" cy="2839738"/>
          </a:xfrm>
          <a:prstGeom prst="rect">
            <a:avLst/>
          </a:prstGeom>
        </p:spPr>
        <p:txBody>
          <a:bodyPr anchor="t" rtlCol="false" tIns="0" lIns="0" bIns="0" rIns="0">
            <a:spAutoFit/>
          </a:bodyPr>
          <a:lstStyle/>
          <a:p>
            <a:pPr algn="ctr">
              <a:lnSpc>
                <a:spcPts val="21974"/>
              </a:lnSpc>
              <a:spcBef>
                <a:spcPct val="0"/>
              </a:spcBef>
            </a:pPr>
            <a:r>
              <a:rPr lang="en-US" sz="15696" spc="1020">
                <a:solidFill>
                  <a:srgbClr val="FFFFFF"/>
                </a:solidFill>
                <a:latin typeface="Poppins Medium"/>
              </a:rPr>
              <a:t>Thank</a:t>
            </a:r>
          </a:p>
        </p:txBody>
      </p:sp>
      <p:sp>
        <p:nvSpPr>
          <p:cNvPr name="TextBox 15" id="15"/>
          <p:cNvSpPr txBox="true"/>
          <p:nvPr/>
        </p:nvSpPr>
        <p:spPr>
          <a:xfrm rot="0">
            <a:off x="3608898" y="4393888"/>
            <a:ext cx="11070203" cy="2839738"/>
          </a:xfrm>
          <a:prstGeom prst="rect">
            <a:avLst/>
          </a:prstGeom>
        </p:spPr>
        <p:txBody>
          <a:bodyPr anchor="t" rtlCol="false" tIns="0" lIns="0" bIns="0" rIns="0">
            <a:spAutoFit/>
          </a:bodyPr>
          <a:lstStyle/>
          <a:p>
            <a:pPr algn="ctr">
              <a:lnSpc>
                <a:spcPts val="21974"/>
              </a:lnSpc>
              <a:spcBef>
                <a:spcPct val="0"/>
              </a:spcBef>
            </a:pPr>
            <a:r>
              <a:rPr lang="en-US" sz="15696">
                <a:solidFill>
                  <a:srgbClr val="FFFFFF"/>
                </a:solidFill>
                <a:latin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14097412" y="0"/>
            <a:ext cx="4190588" cy="10287000"/>
            <a:chOff x="0" y="0"/>
            <a:chExt cx="1103694" cy="2709333"/>
          </a:xfrm>
        </p:grpSpPr>
        <p:sp>
          <p:nvSpPr>
            <p:cNvPr name="Freeform 4" id="4"/>
            <p:cNvSpPr/>
            <p:nvPr/>
          </p:nvSpPr>
          <p:spPr>
            <a:xfrm flipH="false" flipV="false" rot="0">
              <a:off x="0" y="0"/>
              <a:ext cx="1103694" cy="2709333"/>
            </a:xfrm>
            <a:custGeom>
              <a:avLst/>
              <a:gdLst/>
              <a:ahLst/>
              <a:cxnLst/>
              <a:rect r="r" b="b" t="t" l="l"/>
              <a:pathLst>
                <a:path h="2709333" w="1103694">
                  <a:moveTo>
                    <a:pt x="0" y="0"/>
                  </a:moveTo>
                  <a:lnTo>
                    <a:pt x="1103694" y="0"/>
                  </a:lnTo>
                  <a:lnTo>
                    <a:pt x="1103694" y="2709333"/>
                  </a:lnTo>
                  <a:lnTo>
                    <a:pt x="0" y="2709333"/>
                  </a:lnTo>
                  <a:close/>
                </a:path>
              </a:pathLst>
            </a:custGeom>
            <a:solidFill>
              <a:srgbClr val="1B9461"/>
            </a:solidFill>
          </p:spPr>
        </p:sp>
        <p:sp>
          <p:nvSpPr>
            <p:cNvPr name="TextBox 5" id="5"/>
            <p:cNvSpPr txBox="true"/>
            <p:nvPr/>
          </p:nvSpPr>
          <p:spPr>
            <a:xfrm>
              <a:off x="0" y="-57150"/>
              <a:ext cx="1103694"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28700" y="3151000"/>
            <a:ext cx="12758126" cy="4841714"/>
            <a:chOff x="0" y="0"/>
            <a:chExt cx="3360165" cy="1275184"/>
          </a:xfrm>
        </p:grpSpPr>
        <p:sp>
          <p:nvSpPr>
            <p:cNvPr name="Freeform 7" id="7"/>
            <p:cNvSpPr/>
            <p:nvPr/>
          </p:nvSpPr>
          <p:spPr>
            <a:xfrm flipH="false" flipV="false" rot="0">
              <a:off x="0" y="0"/>
              <a:ext cx="3360165" cy="1275184"/>
            </a:xfrm>
            <a:custGeom>
              <a:avLst/>
              <a:gdLst/>
              <a:ahLst/>
              <a:cxnLst/>
              <a:rect r="r" b="b" t="t" l="l"/>
              <a:pathLst>
                <a:path h="1275184" w="3360165">
                  <a:moveTo>
                    <a:pt x="0" y="0"/>
                  </a:moveTo>
                  <a:lnTo>
                    <a:pt x="3360165" y="0"/>
                  </a:lnTo>
                  <a:lnTo>
                    <a:pt x="3360165" y="1275184"/>
                  </a:lnTo>
                  <a:lnTo>
                    <a:pt x="0" y="1275184"/>
                  </a:lnTo>
                  <a:close/>
                </a:path>
              </a:pathLst>
            </a:custGeom>
            <a:solidFill>
              <a:srgbClr val="222222"/>
            </a:solidFill>
            <a:ln cap="sq">
              <a:noFill/>
              <a:prstDash val="solid"/>
              <a:miter/>
            </a:ln>
          </p:spPr>
        </p:sp>
        <p:sp>
          <p:nvSpPr>
            <p:cNvPr name="TextBox 8" id="8"/>
            <p:cNvSpPr txBox="true"/>
            <p:nvPr/>
          </p:nvSpPr>
          <p:spPr>
            <a:xfrm>
              <a:off x="0" y="-57150"/>
              <a:ext cx="3360165" cy="133233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39286" y="3475988"/>
            <a:ext cx="12447541" cy="4201798"/>
          </a:xfrm>
          <a:prstGeom prst="rect">
            <a:avLst/>
          </a:prstGeom>
        </p:spPr>
        <p:txBody>
          <a:bodyPr anchor="t" rtlCol="false" tIns="0" lIns="0" bIns="0" rIns="0">
            <a:spAutoFit/>
          </a:bodyPr>
          <a:lstStyle/>
          <a:p>
            <a:pPr algn="l">
              <a:lnSpc>
                <a:spcPts val="4129"/>
              </a:lnSpc>
            </a:pPr>
            <a:r>
              <a:rPr lang="en-US" sz="2949" spc="191">
                <a:solidFill>
                  <a:srgbClr val="FFFFFF"/>
                </a:solidFill>
                <a:latin typeface="Poppins"/>
              </a:rPr>
              <a:t>ABDULELAH HUSSEIN ABDULRAHMAN AL-KAF - </a:t>
            </a:r>
            <a:r>
              <a:rPr lang="en-US" sz="2949" spc="191">
                <a:solidFill>
                  <a:srgbClr val="FFFFFF"/>
                </a:solidFill>
                <a:latin typeface="Poppins"/>
              </a:rPr>
              <a:t>TECHNICIAN</a:t>
            </a:r>
          </a:p>
          <a:p>
            <a:pPr algn="l">
              <a:lnSpc>
                <a:spcPts val="4129"/>
              </a:lnSpc>
            </a:pPr>
            <a:r>
              <a:rPr lang="en-US" sz="2949" spc="191">
                <a:solidFill>
                  <a:srgbClr val="FFFFFF"/>
                </a:solidFill>
                <a:latin typeface="Poppins"/>
              </a:rPr>
              <a:t>ABDUL RAHMAN AWADH MASOUD - USHER</a:t>
            </a:r>
          </a:p>
          <a:p>
            <a:pPr algn="l">
              <a:lnSpc>
                <a:spcPts val="4129"/>
              </a:lnSpc>
            </a:pPr>
            <a:r>
              <a:rPr lang="en-US" sz="2949" spc="191">
                <a:solidFill>
                  <a:srgbClr val="FFFFFF"/>
                </a:solidFill>
                <a:latin typeface="Poppins"/>
              </a:rPr>
              <a:t>ABDULRAHMAN GAMIL MOHAMMED AHMED - EDITOR</a:t>
            </a:r>
          </a:p>
          <a:p>
            <a:pPr algn="l">
              <a:lnSpc>
                <a:spcPts val="4129"/>
              </a:lnSpc>
            </a:pPr>
            <a:r>
              <a:rPr lang="en-US" sz="2949" spc="191">
                <a:solidFill>
                  <a:srgbClr val="FFFFFF"/>
                </a:solidFill>
                <a:latin typeface="Poppins"/>
              </a:rPr>
              <a:t>AMEERA ABDUL SATHAR - LEADER</a:t>
            </a:r>
          </a:p>
          <a:p>
            <a:pPr algn="l">
              <a:lnSpc>
                <a:spcPts val="4129"/>
              </a:lnSpc>
            </a:pPr>
            <a:r>
              <a:rPr lang="en-US" sz="2949" spc="191">
                <a:solidFill>
                  <a:srgbClr val="FFFFFF"/>
                </a:solidFill>
                <a:latin typeface="Poppins"/>
              </a:rPr>
              <a:t>ANAS ABDO AHMED THABIT - PHOTOGRAPHER</a:t>
            </a:r>
          </a:p>
          <a:p>
            <a:pPr algn="l">
              <a:lnSpc>
                <a:spcPts val="4129"/>
              </a:lnSpc>
            </a:pPr>
            <a:r>
              <a:rPr lang="en-US" sz="2949" spc="191">
                <a:solidFill>
                  <a:srgbClr val="FFFFFF"/>
                </a:solidFill>
                <a:latin typeface="Poppins"/>
              </a:rPr>
              <a:t>CATHLEEN MAYLA AATHIFAH ARDA - SECRETARY</a:t>
            </a:r>
          </a:p>
          <a:p>
            <a:pPr algn="l">
              <a:lnSpc>
                <a:spcPts val="4129"/>
              </a:lnSpc>
            </a:pPr>
            <a:r>
              <a:rPr lang="en-US" sz="2949" spc="191">
                <a:solidFill>
                  <a:srgbClr val="FFFFFF"/>
                </a:solidFill>
                <a:latin typeface="Poppins"/>
              </a:rPr>
              <a:t>HAZIQ IRFAN BIN RADZALI - COMMUNICATION</a:t>
            </a:r>
          </a:p>
          <a:p>
            <a:pPr algn="l">
              <a:lnSpc>
                <a:spcPts val="4129"/>
              </a:lnSpc>
              <a:spcBef>
                <a:spcPct val="0"/>
              </a:spcBef>
            </a:pPr>
          </a:p>
        </p:txBody>
      </p:sp>
      <p:grpSp>
        <p:nvGrpSpPr>
          <p:cNvPr name="Group 10" id="10"/>
          <p:cNvGrpSpPr/>
          <p:nvPr/>
        </p:nvGrpSpPr>
        <p:grpSpPr>
          <a:xfrm rot="0">
            <a:off x="0" y="0"/>
            <a:ext cx="1028700" cy="1771441"/>
            <a:chOff x="0" y="0"/>
            <a:chExt cx="270933" cy="466552"/>
          </a:xfrm>
        </p:grpSpPr>
        <p:sp>
          <p:nvSpPr>
            <p:cNvPr name="Freeform 11" id="11"/>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12" id="12"/>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8088569"/>
            <a:ext cx="1028700" cy="1169731"/>
            <a:chOff x="0" y="0"/>
            <a:chExt cx="270933" cy="308077"/>
          </a:xfrm>
        </p:grpSpPr>
        <p:sp>
          <p:nvSpPr>
            <p:cNvPr name="Freeform 14" id="14"/>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15" id="15"/>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9258300"/>
            <a:ext cx="1028700" cy="1028700"/>
            <a:chOff x="0" y="0"/>
            <a:chExt cx="270933" cy="270933"/>
          </a:xfrm>
        </p:grpSpPr>
        <p:sp>
          <p:nvSpPr>
            <p:cNvPr name="Freeform 17" id="17"/>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8" id="18"/>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0" id="20"/>
          <p:cNvSpPr txBox="true"/>
          <p:nvPr/>
        </p:nvSpPr>
        <p:spPr>
          <a:xfrm rot="0">
            <a:off x="1723107" y="307677"/>
            <a:ext cx="8118627" cy="1937959"/>
          </a:xfrm>
          <a:prstGeom prst="rect">
            <a:avLst/>
          </a:prstGeom>
        </p:spPr>
        <p:txBody>
          <a:bodyPr anchor="t" rtlCol="false" tIns="0" lIns="0" bIns="0" rIns="0">
            <a:spAutoFit/>
          </a:bodyPr>
          <a:lstStyle/>
          <a:p>
            <a:pPr algn="l">
              <a:lnSpc>
                <a:spcPts val="7633"/>
              </a:lnSpc>
              <a:spcBef>
                <a:spcPct val="0"/>
              </a:spcBef>
            </a:pPr>
            <a:r>
              <a:rPr lang="en-US" sz="5452" spc="354">
                <a:solidFill>
                  <a:srgbClr val="1B9461"/>
                </a:solidFill>
                <a:latin typeface="Poppins Bold"/>
              </a:rPr>
              <a:t>Our team members and their roles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14097412" y="0"/>
            <a:ext cx="4190588" cy="10287000"/>
            <a:chOff x="0" y="0"/>
            <a:chExt cx="1103694" cy="2709333"/>
          </a:xfrm>
        </p:grpSpPr>
        <p:sp>
          <p:nvSpPr>
            <p:cNvPr name="Freeform 4" id="4"/>
            <p:cNvSpPr/>
            <p:nvPr/>
          </p:nvSpPr>
          <p:spPr>
            <a:xfrm flipH="false" flipV="false" rot="0">
              <a:off x="0" y="0"/>
              <a:ext cx="1103694" cy="2709333"/>
            </a:xfrm>
            <a:custGeom>
              <a:avLst/>
              <a:gdLst/>
              <a:ahLst/>
              <a:cxnLst/>
              <a:rect r="r" b="b" t="t" l="l"/>
              <a:pathLst>
                <a:path h="2709333" w="1103694">
                  <a:moveTo>
                    <a:pt x="0" y="0"/>
                  </a:moveTo>
                  <a:lnTo>
                    <a:pt x="1103694" y="0"/>
                  </a:lnTo>
                  <a:lnTo>
                    <a:pt x="1103694" y="2709333"/>
                  </a:lnTo>
                  <a:lnTo>
                    <a:pt x="0" y="2709333"/>
                  </a:lnTo>
                  <a:close/>
                </a:path>
              </a:pathLst>
            </a:custGeom>
            <a:solidFill>
              <a:srgbClr val="1B9461"/>
            </a:solidFill>
          </p:spPr>
        </p:sp>
        <p:sp>
          <p:nvSpPr>
            <p:cNvPr name="TextBox 5" id="5"/>
            <p:cNvSpPr txBox="true"/>
            <p:nvPr/>
          </p:nvSpPr>
          <p:spPr>
            <a:xfrm>
              <a:off x="0" y="-57150"/>
              <a:ext cx="1103694"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28700" y="3151000"/>
            <a:ext cx="12758126" cy="4841714"/>
            <a:chOff x="0" y="0"/>
            <a:chExt cx="3360165" cy="1275184"/>
          </a:xfrm>
        </p:grpSpPr>
        <p:sp>
          <p:nvSpPr>
            <p:cNvPr name="Freeform 7" id="7"/>
            <p:cNvSpPr/>
            <p:nvPr/>
          </p:nvSpPr>
          <p:spPr>
            <a:xfrm flipH="false" flipV="false" rot="0">
              <a:off x="0" y="0"/>
              <a:ext cx="3360165" cy="1275184"/>
            </a:xfrm>
            <a:custGeom>
              <a:avLst/>
              <a:gdLst/>
              <a:ahLst/>
              <a:cxnLst/>
              <a:rect r="r" b="b" t="t" l="l"/>
              <a:pathLst>
                <a:path h="1275184" w="3360165">
                  <a:moveTo>
                    <a:pt x="0" y="0"/>
                  </a:moveTo>
                  <a:lnTo>
                    <a:pt x="3360165" y="0"/>
                  </a:lnTo>
                  <a:lnTo>
                    <a:pt x="3360165" y="1275184"/>
                  </a:lnTo>
                  <a:lnTo>
                    <a:pt x="0" y="1275184"/>
                  </a:lnTo>
                  <a:close/>
                </a:path>
              </a:pathLst>
            </a:custGeom>
            <a:solidFill>
              <a:srgbClr val="222222"/>
            </a:solidFill>
            <a:ln cap="sq">
              <a:noFill/>
              <a:prstDash val="solid"/>
              <a:miter/>
            </a:ln>
          </p:spPr>
        </p:sp>
        <p:sp>
          <p:nvSpPr>
            <p:cNvPr name="TextBox 8" id="8"/>
            <p:cNvSpPr txBox="true"/>
            <p:nvPr/>
          </p:nvSpPr>
          <p:spPr>
            <a:xfrm>
              <a:off x="0" y="-57150"/>
              <a:ext cx="3360165" cy="133233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39286" y="3475988"/>
            <a:ext cx="12447541" cy="4201798"/>
          </a:xfrm>
          <a:prstGeom prst="rect">
            <a:avLst/>
          </a:prstGeom>
        </p:spPr>
        <p:txBody>
          <a:bodyPr anchor="t" rtlCol="false" tIns="0" lIns="0" bIns="0" rIns="0">
            <a:spAutoFit/>
          </a:bodyPr>
          <a:lstStyle/>
          <a:p>
            <a:pPr algn="l">
              <a:lnSpc>
                <a:spcPts val="4129"/>
              </a:lnSpc>
            </a:pPr>
            <a:r>
              <a:rPr lang="en-US" sz="2949" spc="191">
                <a:solidFill>
                  <a:srgbClr val="FFFFFF"/>
                </a:solidFill>
                <a:latin typeface="Poppins"/>
              </a:rPr>
              <a:t>JAMBULOV TIMUR - </a:t>
            </a:r>
            <a:r>
              <a:rPr lang="en-US" sz="2949" spc="191">
                <a:solidFill>
                  <a:srgbClr val="FFFFFF"/>
                </a:solidFill>
                <a:latin typeface="Poppins"/>
              </a:rPr>
              <a:t>MODERATOR</a:t>
            </a:r>
          </a:p>
          <a:p>
            <a:pPr algn="l">
              <a:lnSpc>
                <a:spcPts val="4129"/>
              </a:lnSpc>
            </a:pPr>
            <a:r>
              <a:rPr lang="en-US" sz="2949" spc="191">
                <a:solidFill>
                  <a:srgbClr val="FFFFFF"/>
                </a:solidFill>
                <a:latin typeface="Poppins"/>
              </a:rPr>
              <a:t>KHALED FOSTOK - MODERATOR</a:t>
            </a:r>
          </a:p>
          <a:p>
            <a:pPr algn="l">
              <a:lnSpc>
                <a:spcPts val="4129"/>
              </a:lnSpc>
            </a:pPr>
            <a:r>
              <a:rPr lang="en-US" sz="2949" spc="191">
                <a:solidFill>
                  <a:srgbClr val="FFFFFF"/>
                </a:solidFill>
                <a:latin typeface="Poppins"/>
              </a:rPr>
              <a:t>KOSHEKOV TIMUR - EDITOR</a:t>
            </a:r>
          </a:p>
          <a:p>
            <a:pPr algn="l">
              <a:lnSpc>
                <a:spcPts val="4129"/>
              </a:lnSpc>
            </a:pPr>
            <a:r>
              <a:rPr lang="en-US" sz="2949" spc="191">
                <a:solidFill>
                  <a:srgbClr val="FFFFFF"/>
                </a:solidFill>
                <a:latin typeface="Poppins"/>
              </a:rPr>
              <a:t>MUHAMAD AHMAD AL MUHDAR - TECHNICAL ASSISTANCE</a:t>
            </a:r>
          </a:p>
          <a:p>
            <a:pPr algn="l">
              <a:lnSpc>
                <a:spcPts val="4129"/>
              </a:lnSpc>
            </a:pPr>
            <a:r>
              <a:rPr lang="en-US" sz="2949" spc="191">
                <a:solidFill>
                  <a:srgbClr val="FFFFFF"/>
                </a:solidFill>
                <a:latin typeface="Poppins"/>
              </a:rPr>
              <a:t>OGAY YURIY - GRAPHIC DESIGN</a:t>
            </a:r>
          </a:p>
          <a:p>
            <a:pPr algn="l">
              <a:lnSpc>
                <a:spcPts val="4129"/>
              </a:lnSpc>
            </a:pPr>
            <a:r>
              <a:rPr lang="en-US" sz="2949" spc="191">
                <a:solidFill>
                  <a:srgbClr val="FFFFFF"/>
                </a:solidFill>
                <a:latin typeface="Poppins"/>
              </a:rPr>
              <a:t>SAGYNDYK DIMASH - PHOTOGRAPHER</a:t>
            </a:r>
          </a:p>
          <a:p>
            <a:pPr algn="l">
              <a:lnSpc>
                <a:spcPts val="4129"/>
              </a:lnSpc>
            </a:pPr>
            <a:r>
              <a:rPr lang="en-US" sz="2949" spc="191">
                <a:solidFill>
                  <a:srgbClr val="FFFFFF"/>
                </a:solidFill>
                <a:latin typeface="Poppins"/>
              </a:rPr>
              <a:t>SAMEEHA SULAIMAN - GRAPHIC DESIGN</a:t>
            </a:r>
          </a:p>
          <a:p>
            <a:pPr algn="l">
              <a:lnSpc>
                <a:spcPts val="4129"/>
              </a:lnSpc>
              <a:spcBef>
                <a:spcPct val="0"/>
              </a:spcBef>
            </a:pPr>
          </a:p>
        </p:txBody>
      </p:sp>
      <p:grpSp>
        <p:nvGrpSpPr>
          <p:cNvPr name="Group 10" id="10"/>
          <p:cNvGrpSpPr/>
          <p:nvPr/>
        </p:nvGrpSpPr>
        <p:grpSpPr>
          <a:xfrm rot="0">
            <a:off x="0" y="0"/>
            <a:ext cx="1028700" cy="1771441"/>
            <a:chOff x="0" y="0"/>
            <a:chExt cx="270933" cy="466552"/>
          </a:xfrm>
        </p:grpSpPr>
        <p:sp>
          <p:nvSpPr>
            <p:cNvPr name="Freeform 11" id="11"/>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12" id="12"/>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8088569"/>
            <a:ext cx="1028700" cy="1169731"/>
            <a:chOff x="0" y="0"/>
            <a:chExt cx="270933" cy="308077"/>
          </a:xfrm>
        </p:grpSpPr>
        <p:sp>
          <p:nvSpPr>
            <p:cNvPr name="Freeform 14" id="14"/>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15" id="15"/>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9258300"/>
            <a:ext cx="1028700" cy="1028700"/>
            <a:chOff x="0" y="0"/>
            <a:chExt cx="270933" cy="270933"/>
          </a:xfrm>
        </p:grpSpPr>
        <p:sp>
          <p:nvSpPr>
            <p:cNvPr name="Freeform 17" id="17"/>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8" id="18"/>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0" id="20"/>
          <p:cNvSpPr txBox="true"/>
          <p:nvPr/>
        </p:nvSpPr>
        <p:spPr>
          <a:xfrm rot="0">
            <a:off x="1723107" y="307677"/>
            <a:ext cx="8118627" cy="1937959"/>
          </a:xfrm>
          <a:prstGeom prst="rect">
            <a:avLst/>
          </a:prstGeom>
        </p:spPr>
        <p:txBody>
          <a:bodyPr anchor="t" rtlCol="false" tIns="0" lIns="0" bIns="0" rIns="0">
            <a:spAutoFit/>
          </a:bodyPr>
          <a:lstStyle/>
          <a:p>
            <a:pPr algn="l">
              <a:lnSpc>
                <a:spcPts val="7633"/>
              </a:lnSpc>
              <a:spcBef>
                <a:spcPct val="0"/>
              </a:spcBef>
            </a:pPr>
            <a:r>
              <a:rPr lang="en-US" sz="5452" spc="354">
                <a:solidFill>
                  <a:srgbClr val="1B9461"/>
                </a:solidFill>
                <a:latin typeface="Poppins Bold"/>
              </a:rPr>
              <a:t>Our team members and their roles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1950297" cy="4574902"/>
          </a:xfrm>
          <a:prstGeom prst="rect">
            <a:avLst/>
          </a:prstGeom>
        </p:spPr>
        <p:txBody>
          <a:bodyPr anchor="t" rtlCol="false" tIns="0" lIns="0" bIns="0" rIns="0">
            <a:spAutoFit/>
          </a:bodyPr>
          <a:lstStyle/>
          <a:p>
            <a:pPr algn="l">
              <a:lnSpc>
                <a:spcPts val="4037"/>
              </a:lnSpc>
              <a:spcBef>
                <a:spcPct val="0"/>
              </a:spcBef>
            </a:pPr>
            <a:r>
              <a:rPr lang="en-US" sz="2884" spc="187">
                <a:solidFill>
                  <a:srgbClr val="222222"/>
                </a:solidFill>
                <a:latin typeface="Poppins"/>
              </a:rPr>
              <a:t>AEON Bank, launched on May 26, 2024, is Malaysia's first Islamic digital bank, demonstrating its commitment to Shariah-compliant financial services and increasing financial inclusivity. AEON Bank is owned by AEON Financial Service Co., Ltd. and AEON Credit Service Berhad, subsidiaries of the Japanese conglomerate AEON Group. AEON Group, which began in 1758, has expanded into shopping malls, supermarkets, and financial services, with a consolidated operating revenue of ¥9 trillion. </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12344615" cy="2089725"/>
          </a:xfrm>
          <a:prstGeom prst="rect">
            <a:avLst/>
          </a:prstGeom>
        </p:spPr>
        <p:txBody>
          <a:bodyPr anchor="t" rtlCol="false" tIns="0" lIns="0" bIns="0" rIns="0">
            <a:spAutoFit/>
          </a:bodyPr>
          <a:lstStyle/>
          <a:p>
            <a:pPr algn="l">
              <a:lnSpc>
                <a:spcPts val="8193"/>
              </a:lnSpc>
            </a:pPr>
            <a:r>
              <a:rPr lang="en-US" sz="5852" spc="380">
                <a:solidFill>
                  <a:srgbClr val="1B9461"/>
                </a:solidFill>
                <a:latin typeface="Poppins Bold"/>
              </a:rPr>
              <a:t>COMPANY BACKGROUND</a:t>
            </a:r>
          </a:p>
          <a:p>
            <a:pPr algn="l">
              <a:lnSpc>
                <a:spcPts val="819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5057542" cy="5590893"/>
          </a:xfrm>
          <a:prstGeom prst="rect">
            <a:avLst/>
          </a:prstGeom>
        </p:spPr>
        <p:txBody>
          <a:bodyPr anchor="t" rtlCol="false" tIns="0" lIns="0" bIns="0" rIns="0">
            <a:spAutoFit/>
          </a:bodyPr>
          <a:lstStyle/>
          <a:p>
            <a:pPr algn="l">
              <a:lnSpc>
                <a:spcPts val="4037"/>
              </a:lnSpc>
              <a:spcBef>
                <a:spcPct val="0"/>
              </a:spcBef>
            </a:pPr>
            <a:r>
              <a:rPr lang="en-US" sz="2884" spc="187">
                <a:solidFill>
                  <a:srgbClr val="222222"/>
                </a:solidFill>
                <a:latin typeface="Poppins"/>
              </a:rPr>
              <a:t>AEON's philosophies emphasize peace, respect for humanity, and community contributions. The company views retail as a sign of peace and strives to make local communities stable and resilient. AEON respects individuality and autonomy, promoting personal growth through work and learning. It is committed to supporting regional richness and good living by meeting the needs of each community through product and service development. These underlying philosophies drive innovation, transformation, and a commitment to integrity and customer focus. Working and living AEON means serving peace, humanity, and local communities through business, always focusing on customers as the core of every activity. </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905025"/>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714271"/>
            <a:ext cx="12039043" cy="3115770"/>
          </a:xfrm>
          <a:prstGeom prst="rect">
            <a:avLst/>
          </a:prstGeom>
        </p:spPr>
        <p:txBody>
          <a:bodyPr anchor="t" rtlCol="false" tIns="0" lIns="0" bIns="0" rIns="0">
            <a:spAutoFit/>
          </a:bodyPr>
          <a:lstStyle/>
          <a:p>
            <a:pPr algn="l">
              <a:lnSpc>
                <a:spcPts val="8133"/>
              </a:lnSpc>
            </a:pPr>
            <a:r>
              <a:rPr lang="en-US" sz="5809" spc="377">
                <a:solidFill>
                  <a:srgbClr val="1B9461"/>
                </a:solidFill>
                <a:latin typeface="Poppins Bold"/>
              </a:rPr>
              <a:t>FOUNDATIONAL IDEALS OF AEON BANK</a:t>
            </a:r>
          </a:p>
          <a:p>
            <a:pPr algn="l">
              <a:lnSpc>
                <a:spcPts val="813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14097412" y="0"/>
            <a:ext cx="4190588" cy="10287000"/>
            <a:chOff x="0" y="0"/>
            <a:chExt cx="1103694" cy="2709333"/>
          </a:xfrm>
        </p:grpSpPr>
        <p:sp>
          <p:nvSpPr>
            <p:cNvPr name="Freeform 4" id="4"/>
            <p:cNvSpPr/>
            <p:nvPr/>
          </p:nvSpPr>
          <p:spPr>
            <a:xfrm flipH="false" flipV="false" rot="0">
              <a:off x="0" y="0"/>
              <a:ext cx="1103694" cy="2709333"/>
            </a:xfrm>
            <a:custGeom>
              <a:avLst/>
              <a:gdLst/>
              <a:ahLst/>
              <a:cxnLst/>
              <a:rect r="r" b="b" t="t" l="l"/>
              <a:pathLst>
                <a:path h="2709333" w="1103694">
                  <a:moveTo>
                    <a:pt x="0" y="0"/>
                  </a:moveTo>
                  <a:lnTo>
                    <a:pt x="1103694" y="0"/>
                  </a:lnTo>
                  <a:lnTo>
                    <a:pt x="1103694" y="2709333"/>
                  </a:lnTo>
                  <a:lnTo>
                    <a:pt x="0" y="2709333"/>
                  </a:lnTo>
                  <a:close/>
                </a:path>
              </a:pathLst>
            </a:custGeom>
            <a:solidFill>
              <a:srgbClr val="1B9461"/>
            </a:solidFill>
          </p:spPr>
        </p:sp>
        <p:sp>
          <p:nvSpPr>
            <p:cNvPr name="TextBox 5" id="5"/>
            <p:cNvSpPr txBox="true"/>
            <p:nvPr/>
          </p:nvSpPr>
          <p:spPr>
            <a:xfrm>
              <a:off x="0" y="-57150"/>
              <a:ext cx="1103694"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3107" y="3275265"/>
            <a:ext cx="12374305" cy="5840160"/>
            <a:chOff x="0" y="0"/>
            <a:chExt cx="3259076" cy="1538149"/>
          </a:xfrm>
        </p:grpSpPr>
        <p:sp>
          <p:nvSpPr>
            <p:cNvPr name="Freeform 7" id="7"/>
            <p:cNvSpPr/>
            <p:nvPr/>
          </p:nvSpPr>
          <p:spPr>
            <a:xfrm flipH="false" flipV="false" rot="0">
              <a:off x="0" y="0"/>
              <a:ext cx="3259076" cy="1538149"/>
            </a:xfrm>
            <a:custGeom>
              <a:avLst/>
              <a:gdLst/>
              <a:ahLst/>
              <a:cxnLst/>
              <a:rect r="r" b="b" t="t" l="l"/>
              <a:pathLst>
                <a:path h="1538149" w="3259076">
                  <a:moveTo>
                    <a:pt x="0" y="0"/>
                  </a:moveTo>
                  <a:lnTo>
                    <a:pt x="3259076" y="0"/>
                  </a:lnTo>
                  <a:lnTo>
                    <a:pt x="3259076" y="1538149"/>
                  </a:lnTo>
                  <a:lnTo>
                    <a:pt x="0" y="1538149"/>
                  </a:lnTo>
                  <a:close/>
                </a:path>
              </a:pathLst>
            </a:custGeom>
            <a:solidFill>
              <a:srgbClr val="222222"/>
            </a:solidFill>
            <a:ln cap="sq">
              <a:noFill/>
              <a:prstDash val="solid"/>
              <a:miter/>
            </a:ln>
          </p:spPr>
        </p:sp>
        <p:sp>
          <p:nvSpPr>
            <p:cNvPr name="TextBox 8" id="8"/>
            <p:cNvSpPr txBox="true"/>
            <p:nvPr/>
          </p:nvSpPr>
          <p:spPr>
            <a:xfrm>
              <a:off x="0" y="-57150"/>
              <a:ext cx="3259076" cy="159529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141903" y="1062367"/>
            <a:ext cx="5117397" cy="6074758"/>
            <a:chOff x="0" y="0"/>
            <a:chExt cx="792819" cy="941139"/>
          </a:xfrm>
        </p:grpSpPr>
        <p:sp>
          <p:nvSpPr>
            <p:cNvPr name="Freeform 10" id="10"/>
            <p:cNvSpPr/>
            <p:nvPr/>
          </p:nvSpPr>
          <p:spPr>
            <a:xfrm flipH="false" flipV="false" rot="0">
              <a:off x="0" y="0"/>
              <a:ext cx="792819" cy="941139"/>
            </a:xfrm>
            <a:custGeom>
              <a:avLst/>
              <a:gdLst/>
              <a:ahLst/>
              <a:cxnLst/>
              <a:rect r="r" b="b" t="t" l="l"/>
              <a:pathLst>
                <a:path h="941139" w="792819">
                  <a:moveTo>
                    <a:pt x="0" y="0"/>
                  </a:moveTo>
                  <a:lnTo>
                    <a:pt x="792819" y="0"/>
                  </a:lnTo>
                  <a:lnTo>
                    <a:pt x="792819" y="941139"/>
                  </a:lnTo>
                  <a:lnTo>
                    <a:pt x="0" y="941139"/>
                  </a:lnTo>
                  <a:close/>
                </a:path>
              </a:pathLst>
            </a:custGeom>
            <a:blipFill>
              <a:blip r:embed="rId3"/>
              <a:stretch>
                <a:fillRect l="0" t="-13219" r="0" b="-13219"/>
              </a:stretch>
            </a:blipFill>
            <a:ln w="123825" cap="sq">
              <a:solidFill>
                <a:srgbClr val="FFFFFF"/>
              </a:solidFill>
              <a:prstDash val="solid"/>
              <a:miter/>
            </a:ln>
          </p:spPr>
        </p:sp>
      </p:grpSp>
      <p:sp>
        <p:nvSpPr>
          <p:cNvPr name="TextBox 11" id="11"/>
          <p:cNvSpPr txBox="true"/>
          <p:nvPr/>
        </p:nvSpPr>
        <p:spPr>
          <a:xfrm rot="0">
            <a:off x="2010285" y="3875690"/>
            <a:ext cx="10131618" cy="4572634"/>
          </a:xfrm>
          <a:prstGeom prst="rect">
            <a:avLst/>
          </a:prstGeom>
        </p:spPr>
        <p:txBody>
          <a:bodyPr anchor="t" rtlCol="false" tIns="0" lIns="0" bIns="0" rIns="0">
            <a:spAutoFit/>
          </a:bodyPr>
          <a:lstStyle/>
          <a:p>
            <a:pPr algn="l">
              <a:lnSpc>
                <a:spcPts val="3640"/>
              </a:lnSpc>
              <a:spcBef>
                <a:spcPct val="0"/>
              </a:spcBef>
            </a:pPr>
            <a:r>
              <a:rPr lang="en-US" sz="2600" spc="169">
                <a:solidFill>
                  <a:srgbClr val="FFFFFF"/>
                </a:solidFill>
                <a:latin typeface="Poppins"/>
              </a:rPr>
              <a:t>AEON Bank offers a range of digital banking products, including Savings Account-i, customizable Savings Pots, and advanced budgeting tools. It also issues both virtual and physical Visa Debit Cards-i. The bank's strong point is the AEON Points Programme, which links transactions with point earning facilities. Digital innovation is a priority, with new customers receiving a virtual card upon account activation. AEON Bank also participates in nationwide roadshows and community engagement activities. </a:t>
            </a:r>
          </a:p>
        </p:txBody>
      </p:sp>
      <p:grpSp>
        <p:nvGrpSpPr>
          <p:cNvPr name="Group 12" id="12"/>
          <p:cNvGrpSpPr/>
          <p:nvPr/>
        </p:nvGrpSpPr>
        <p:grpSpPr>
          <a:xfrm rot="0">
            <a:off x="0" y="0"/>
            <a:ext cx="1028700" cy="1771441"/>
            <a:chOff x="0" y="0"/>
            <a:chExt cx="270933" cy="466552"/>
          </a:xfrm>
        </p:grpSpPr>
        <p:sp>
          <p:nvSpPr>
            <p:cNvPr name="Freeform 13" id="1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14" id="1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8088569"/>
            <a:ext cx="1028700" cy="1169731"/>
            <a:chOff x="0" y="0"/>
            <a:chExt cx="270933" cy="308077"/>
          </a:xfrm>
        </p:grpSpPr>
        <p:sp>
          <p:nvSpPr>
            <p:cNvPr name="Freeform 16" id="1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17" id="17"/>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0" y="9258300"/>
            <a:ext cx="1028700" cy="1028700"/>
            <a:chOff x="0" y="0"/>
            <a:chExt cx="270933" cy="270933"/>
          </a:xfrm>
        </p:grpSpPr>
        <p:sp>
          <p:nvSpPr>
            <p:cNvPr name="Freeform 19" id="1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20" id="20"/>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2" id="22"/>
          <p:cNvSpPr txBox="true"/>
          <p:nvPr/>
        </p:nvSpPr>
        <p:spPr>
          <a:xfrm rot="0">
            <a:off x="1723107" y="177694"/>
            <a:ext cx="8118627" cy="2089725"/>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rPr>
              <a:t>PRODUCTS AND SERVICES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23107" y="3062188"/>
            <a:ext cx="11950297" cy="5590893"/>
          </a:xfrm>
          <a:prstGeom prst="rect">
            <a:avLst/>
          </a:prstGeom>
        </p:spPr>
        <p:txBody>
          <a:bodyPr anchor="t" rtlCol="false" tIns="0" lIns="0" bIns="0" rIns="0">
            <a:spAutoFit/>
          </a:bodyPr>
          <a:lstStyle/>
          <a:p>
            <a:pPr algn="l">
              <a:lnSpc>
                <a:spcPts val="4037"/>
              </a:lnSpc>
              <a:spcBef>
                <a:spcPct val="0"/>
              </a:spcBef>
            </a:pPr>
            <a:r>
              <a:rPr lang="en-US" sz="2884" spc="187">
                <a:solidFill>
                  <a:srgbClr val="FFFFFF"/>
                </a:solidFill>
                <a:latin typeface="Poppins"/>
              </a:rPr>
              <a:t>Aeon Bank's Chief Human Resource Officer, Kareena Kaur, and Senior Manager of Talent Management &amp; Development, Low Huey Juing, shared their expertise in managing a modern workforce. Juing's responsibilities include finding and developing high-potential personnel, implementing training initiatives, managing performance reviews, succession planning, and career development. Kaur's role is to connect HR strategy with business goals, manage talent acquisition and retention, and focus on leadership development. Both leaders are committed to advancing inclusion, diversity, and HR technologies. </a:t>
            </a:r>
          </a:p>
        </p:txBody>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4" id="14"/>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5" id="15"/>
          <p:cNvSpPr/>
          <p:nvPr/>
        </p:nvSpPr>
        <p:spPr>
          <a:xfrm>
            <a:off x="1723107" y="2905025"/>
            <a:ext cx="903745" cy="0"/>
          </a:xfrm>
          <a:prstGeom prst="line">
            <a:avLst/>
          </a:prstGeom>
          <a:ln cap="flat" w="238125">
            <a:solidFill>
              <a:srgbClr val="1B9461"/>
            </a:solidFill>
            <a:prstDash val="solid"/>
            <a:headEnd type="none" len="sm" w="sm"/>
            <a:tailEnd type="none" len="sm" w="sm"/>
          </a:ln>
        </p:spPr>
      </p:sp>
      <p:sp>
        <p:nvSpPr>
          <p:cNvPr name="TextBox 16" id="16"/>
          <p:cNvSpPr txBox="true"/>
          <p:nvPr/>
        </p:nvSpPr>
        <p:spPr>
          <a:xfrm rot="0">
            <a:off x="1480572" y="714197"/>
            <a:ext cx="13618433" cy="2009713"/>
          </a:xfrm>
          <a:prstGeom prst="rect">
            <a:avLst/>
          </a:prstGeom>
        </p:spPr>
        <p:txBody>
          <a:bodyPr anchor="t" rtlCol="false" tIns="0" lIns="0" bIns="0" rIns="0">
            <a:spAutoFit/>
          </a:bodyPr>
          <a:lstStyle/>
          <a:p>
            <a:pPr algn="l">
              <a:lnSpc>
                <a:spcPts val="5253"/>
              </a:lnSpc>
            </a:pPr>
            <a:r>
              <a:rPr lang="en-US" sz="3752" spc="243">
                <a:solidFill>
                  <a:srgbClr val="FFFFFF"/>
                </a:solidFill>
                <a:latin typeface="Poppins Bold"/>
              </a:rPr>
              <a:t>ROLE AND RESPONSIBILITIES OF THE GUEST SPEAKERS: </a:t>
            </a:r>
          </a:p>
          <a:p>
            <a:pPr algn="l">
              <a:lnSpc>
                <a:spcPts val="5253"/>
              </a:lnSpc>
              <a:spcBef>
                <a:spcPct val="0"/>
              </a:spcBef>
            </a:pPr>
            <a:r>
              <a:rPr lang="en-US" sz="3752" spc="243">
                <a:solidFill>
                  <a:srgbClr val="FFFFFF"/>
                </a:solidFill>
                <a:latin typeface="Poppins Bold"/>
              </a:rPr>
              <a:t> LOW HUEY JUING &amp; KAREENA KAUR</a:t>
            </a:r>
          </a:p>
        </p:txBody>
      </p:sp>
      <p:sp>
        <p:nvSpPr>
          <p:cNvPr name="Freeform 17" id="17"/>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6481007" y="1073135"/>
            <a:ext cx="1514312" cy="1301362"/>
            <a:chOff x="0" y="0"/>
            <a:chExt cx="812800" cy="698500"/>
          </a:xfrm>
        </p:grpSpPr>
        <p:sp>
          <p:nvSpPr>
            <p:cNvPr name="Freeform 19" id="1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0" id="2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6773610"/>
            <a:chOff x="0" y="0"/>
            <a:chExt cx="2265848" cy="1783996"/>
          </a:xfrm>
        </p:grpSpPr>
        <p:sp>
          <p:nvSpPr>
            <p:cNvPr name="Freeform 7" id="7"/>
            <p:cNvSpPr/>
            <p:nvPr/>
          </p:nvSpPr>
          <p:spPr>
            <a:xfrm flipH="false" flipV="false" rot="0">
              <a:off x="0" y="0"/>
              <a:ext cx="2265848" cy="1783996"/>
            </a:xfrm>
            <a:custGeom>
              <a:avLst/>
              <a:gdLst/>
              <a:ahLst/>
              <a:cxnLst/>
              <a:rect r="r" b="b" t="t" l="l"/>
              <a:pathLst>
                <a:path h="1783996" w="2265848">
                  <a:moveTo>
                    <a:pt x="0" y="0"/>
                  </a:moveTo>
                  <a:lnTo>
                    <a:pt x="2265848" y="0"/>
                  </a:lnTo>
                  <a:lnTo>
                    <a:pt x="2265848" y="1783996"/>
                  </a:lnTo>
                  <a:lnTo>
                    <a:pt x="0" y="1783996"/>
                  </a:lnTo>
                  <a:close/>
                </a:path>
              </a:pathLst>
            </a:custGeom>
            <a:solidFill>
              <a:srgbClr val="1B9461"/>
            </a:solidFill>
            <a:ln cap="sq">
              <a:noFill/>
              <a:prstDash val="solid"/>
              <a:miter/>
            </a:ln>
          </p:spPr>
        </p:sp>
        <p:sp>
          <p:nvSpPr>
            <p:cNvPr name="TextBox 8" id="8"/>
            <p:cNvSpPr txBox="true"/>
            <p:nvPr/>
          </p:nvSpPr>
          <p:spPr>
            <a:xfrm>
              <a:off x="0" y="-57150"/>
              <a:ext cx="2265848" cy="184114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0625"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545841" y="3604303"/>
            <a:ext cx="5040612" cy="1173480"/>
          </a:xfrm>
          <a:prstGeom prst="rect">
            <a:avLst/>
          </a:prstGeom>
        </p:spPr>
        <p:txBody>
          <a:bodyPr anchor="t" rtlCol="false" tIns="0" lIns="0" bIns="0" rIns="0">
            <a:spAutoFit/>
          </a:bodyPr>
          <a:lstStyle/>
          <a:p>
            <a:pPr algn="just">
              <a:lnSpc>
                <a:spcPts val="4620"/>
              </a:lnSpc>
              <a:spcBef>
                <a:spcPct val="0"/>
              </a:spcBef>
            </a:pPr>
            <a:r>
              <a:rPr lang="en-US" sz="3300" spc="214">
                <a:solidFill>
                  <a:srgbClr val="FFFFFF"/>
                </a:solidFill>
                <a:latin typeface="Poppins"/>
              </a:rPr>
              <a:t>INCREASING SCOPE IN CYBERSECURITY</a:t>
            </a:r>
          </a:p>
        </p:txBody>
      </p:sp>
      <p:sp>
        <p:nvSpPr>
          <p:cNvPr name="TextBox 13" id="13"/>
          <p:cNvSpPr txBox="true"/>
          <p:nvPr/>
        </p:nvSpPr>
        <p:spPr>
          <a:xfrm rot="0">
            <a:off x="1247257" y="3373153"/>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1B9461"/>
                </a:solidFill>
                <a:latin typeface="Poppins Bold"/>
              </a:rPr>
              <a:t>1</a:t>
            </a:r>
          </a:p>
        </p:txBody>
      </p:sp>
      <p:grpSp>
        <p:nvGrpSpPr>
          <p:cNvPr name="Group 14" id="14"/>
          <p:cNvGrpSpPr/>
          <p:nvPr/>
        </p:nvGrpSpPr>
        <p:grpSpPr>
          <a:xfrm rot="0">
            <a:off x="1190625" y="6325444"/>
            <a:ext cx="903979" cy="9039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247257" y="6451034"/>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1B9461"/>
                </a:solidFill>
                <a:latin typeface="Poppins Bold"/>
              </a:rPr>
              <a:t>2</a:t>
            </a:r>
          </a:p>
        </p:txBody>
      </p:sp>
      <p:grpSp>
        <p:nvGrpSpPr>
          <p:cNvPr name="Group 18" id="18"/>
          <p:cNvGrpSpPr/>
          <p:nvPr/>
        </p:nvGrpSpPr>
        <p:grpSpPr>
          <a:xfrm rot="0">
            <a:off x="9579169" y="3247564"/>
            <a:ext cx="903979" cy="90397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9635801" y="3373153"/>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FFFFFF"/>
                </a:solidFill>
                <a:latin typeface="Poppins Bold"/>
              </a:rPr>
              <a:t>3</a:t>
            </a:r>
          </a:p>
        </p:txBody>
      </p:sp>
      <p:grpSp>
        <p:nvGrpSpPr>
          <p:cNvPr name="Group 22" id="22"/>
          <p:cNvGrpSpPr/>
          <p:nvPr/>
        </p:nvGrpSpPr>
        <p:grpSpPr>
          <a:xfrm rot="0">
            <a:off x="9579169" y="6325444"/>
            <a:ext cx="903979" cy="90397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9635801" y="6451034"/>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FFFFFF"/>
                </a:solidFill>
                <a:latin typeface="Poppins Bold"/>
              </a:rPr>
              <a:t>4</a:t>
            </a:r>
          </a:p>
        </p:txBody>
      </p:sp>
      <p:sp>
        <p:nvSpPr>
          <p:cNvPr name="TextBox 26" id="26"/>
          <p:cNvSpPr txBox="true"/>
          <p:nvPr/>
        </p:nvSpPr>
        <p:spPr>
          <a:xfrm rot="0">
            <a:off x="2545841" y="6230194"/>
            <a:ext cx="5040612" cy="2335530"/>
          </a:xfrm>
          <a:prstGeom prst="rect">
            <a:avLst/>
          </a:prstGeom>
        </p:spPr>
        <p:txBody>
          <a:bodyPr anchor="t" rtlCol="false" tIns="0" lIns="0" bIns="0" rIns="0">
            <a:spAutoFit/>
          </a:bodyPr>
          <a:lstStyle/>
          <a:p>
            <a:pPr algn="just">
              <a:lnSpc>
                <a:spcPts val="4620"/>
              </a:lnSpc>
              <a:spcBef>
                <a:spcPct val="0"/>
              </a:spcBef>
            </a:pPr>
            <a:r>
              <a:rPr lang="en-US" sz="3300" spc="214">
                <a:solidFill>
                  <a:srgbClr val="FFFFFF"/>
                </a:solidFill>
                <a:latin typeface="Poppins"/>
              </a:rPr>
              <a:t>MARKET UNDERSTANDING AND COMMUNICATION SKILLS</a:t>
            </a:r>
          </a:p>
        </p:txBody>
      </p:sp>
      <p:sp>
        <p:nvSpPr>
          <p:cNvPr name="TextBox 27" id="27"/>
          <p:cNvSpPr txBox="true"/>
          <p:nvPr/>
        </p:nvSpPr>
        <p:spPr>
          <a:xfrm rot="0">
            <a:off x="10930823" y="3133264"/>
            <a:ext cx="5040612" cy="1386840"/>
          </a:xfrm>
          <a:prstGeom prst="rect">
            <a:avLst/>
          </a:prstGeom>
        </p:spPr>
        <p:txBody>
          <a:bodyPr anchor="t" rtlCol="false" tIns="0" lIns="0" bIns="0" rIns="0">
            <a:spAutoFit/>
          </a:bodyPr>
          <a:lstStyle/>
          <a:p>
            <a:pPr algn="just">
              <a:lnSpc>
                <a:spcPts val="5459"/>
              </a:lnSpc>
              <a:spcBef>
                <a:spcPct val="0"/>
              </a:spcBef>
            </a:pPr>
            <a:r>
              <a:rPr lang="en-US" sz="3899" spc="253">
                <a:solidFill>
                  <a:srgbClr val="222222"/>
                </a:solidFill>
                <a:latin typeface="Poppins"/>
              </a:rPr>
              <a:t>FOCUS ON TECH-ENGINEERING</a:t>
            </a:r>
          </a:p>
        </p:txBody>
      </p:sp>
      <p:sp>
        <p:nvSpPr>
          <p:cNvPr name="TextBox 28" id="28"/>
          <p:cNvSpPr txBox="true"/>
          <p:nvPr/>
        </p:nvSpPr>
        <p:spPr>
          <a:xfrm rot="0">
            <a:off x="10930823" y="6230194"/>
            <a:ext cx="5040612" cy="1754505"/>
          </a:xfrm>
          <a:prstGeom prst="rect">
            <a:avLst/>
          </a:prstGeom>
        </p:spPr>
        <p:txBody>
          <a:bodyPr anchor="t" rtlCol="false" tIns="0" lIns="0" bIns="0" rIns="0">
            <a:spAutoFit/>
          </a:bodyPr>
          <a:lstStyle/>
          <a:p>
            <a:pPr algn="just">
              <a:lnSpc>
                <a:spcPts val="4620"/>
              </a:lnSpc>
              <a:spcBef>
                <a:spcPct val="0"/>
              </a:spcBef>
            </a:pPr>
            <a:r>
              <a:rPr lang="en-US" sz="3300" spc="214">
                <a:solidFill>
                  <a:srgbClr val="222222"/>
                </a:solidFill>
                <a:latin typeface="Poppins"/>
              </a:rPr>
              <a:t>MULTI-SKILLED PEOPLE FROM VARIOUS BACKGROUNDS</a:t>
            </a:r>
          </a:p>
        </p:txBody>
      </p:sp>
      <p:sp>
        <p:nvSpPr>
          <p:cNvPr name="Freeform 29" id="2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0" id="30"/>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31" id="31"/>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TextBox 32" id="32"/>
          <p:cNvSpPr txBox="true"/>
          <p:nvPr/>
        </p:nvSpPr>
        <p:spPr>
          <a:xfrm rot="0">
            <a:off x="5298868" y="861716"/>
            <a:ext cx="8152260"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rPr>
              <a:t>4 Hiring trends</a:t>
            </a:r>
          </a:p>
        </p:txBody>
      </p:sp>
      <p:sp>
        <p:nvSpPr>
          <p:cNvPr name="Freeform 33" id="3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4" id="34"/>
          <p:cNvGrpSpPr/>
          <p:nvPr/>
        </p:nvGrpSpPr>
        <p:grpSpPr>
          <a:xfrm rot="0">
            <a:off x="16481007" y="1073135"/>
            <a:ext cx="1514312" cy="1301362"/>
            <a:chOff x="0" y="0"/>
            <a:chExt cx="812800" cy="698500"/>
          </a:xfrm>
        </p:grpSpPr>
        <p:sp>
          <p:nvSpPr>
            <p:cNvPr name="Freeform 35" id="3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36" id="3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104151"/>
            <a:ext cx="1609313" cy="10287000"/>
            <a:chOff x="0" y="0"/>
            <a:chExt cx="423852" cy="2709333"/>
          </a:xfrm>
        </p:grpSpPr>
        <p:sp>
          <p:nvSpPr>
            <p:cNvPr name="Freeform 4" id="4"/>
            <p:cNvSpPr/>
            <p:nvPr/>
          </p:nvSpPr>
          <p:spPr>
            <a:xfrm flipH="false" flipV="false" rot="0">
              <a:off x="0" y="0"/>
              <a:ext cx="423852" cy="2709333"/>
            </a:xfrm>
            <a:custGeom>
              <a:avLst/>
              <a:gdLst/>
              <a:ahLst/>
              <a:cxnLst/>
              <a:rect r="r" b="b" t="t" l="l"/>
              <a:pathLst>
                <a:path h="2709333" w="423852">
                  <a:moveTo>
                    <a:pt x="0" y="0"/>
                  </a:moveTo>
                  <a:lnTo>
                    <a:pt x="423852" y="0"/>
                  </a:lnTo>
                  <a:lnTo>
                    <a:pt x="423852" y="2709333"/>
                  </a:lnTo>
                  <a:lnTo>
                    <a:pt x="0" y="2709333"/>
                  </a:lnTo>
                  <a:close/>
                </a:path>
              </a:pathLst>
            </a:custGeom>
            <a:solidFill>
              <a:srgbClr val="1B9461"/>
            </a:solidFill>
          </p:spPr>
        </p:sp>
        <p:sp>
          <p:nvSpPr>
            <p:cNvPr name="TextBox 5" id="5"/>
            <p:cNvSpPr txBox="true"/>
            <p:nvPr/>
          </p:nvSpPr>
          <p:spPr>
            <a:xfrm>
              <a:off x="0" y="-57150"/>
              <a:ext cx="423852"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609313" y="3016416"/>
            <a:ext cx="12374305" cy="6331156"/>
            <a:chOff x="0" y="0"/>
            <a:chExt cx="3259076" cy="1667465"/>
          </a:xfrm>
        </p:grpSpPr>
        <p:sp>
          <p:nvSpPr>
            <p:cNvPr name="Freeform 7" id="7"/>
            <p:cNvSpPr/>
            <p:nvPr/>
          </p:nvSpPr>
          <p:spPr>
            <a:xfrm flipH="false" flipV="false" rot="0">
              <a:off x="0" y="0"/>
              <a:ext cx="3259076" cy="1667465"/>
            </a:xfrm>
            <a:custGeom>
              <a:avLst/>
              <a:gdLst/>
              <a:ahLst/>
              <a:cxnLst/>
              <a:rect r="r" b="b" t="t" l="l"/>
              <a:pathLst>
                <a:path h="1667465" w="3259076">
                  <a:moveTo>
                    <a:pt x="0" y="0"/>
                  </a:moveTo>
                  <a:lnTo>
                    <a:pt x="3259076" y="0"/>
                  </a:lnTo>
                  <a:lnTo>
                    <a:pt x="3259076" y="1667465"/>
                  </a:lnTo>
                  <a:lnTo>
                    <a:pt x="0" y="1667465"/>
                  </a:lnTo>
                  <a:close/>
                </a:path>
              </a:pathLst>
            </a:custGeom>
            <a:solidFill>
              <a:srgbClr val="222222"/>
            </a:solidFill>
            <a:ln cap="sq">
              <a:noFill/>
              <a:prstDash val="solid"/>
              <a:miter/>
            </a:ln>
          </p:spPr>
        </p:sp>
        <p:sp>
          <p:nvSpPr>
            <p:cNvPr name="TextBox 8" id="8"/>
            <p:cNvSpPr txBox="true"/>
            <p:nvPr/>
          </p:nvSpPr>
          <p:spPr>
            <a:xfrm>
              <a:off x="0" y="-57150"/>
              <a:ext cx="3259076" cy="172461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685716" y="263462"/>
            <a:ext cx="5117397" cy="6074758"/>
            <a:chOff x="0" y="0"/>
            <a:chExt cx="792819" cy="941139"/>
          </a:xfrm>
        </p:grpSpPr>
        <p:sp>
          <p:nvSpPr>
            <p:cNvPr name="Freeform 10" id="10"/>
            <p:cNvSpPr/>
            <p:nvPr/>
          </p:nvSpPr>
          <p:spPr>
            <a:xfrm flipH="false" flipV="false" rot="0">
              <a:off x="0" y="0"/>
              <a:ext cx="792819" cy="941139"/>
            </a:xfrm>
            <a:custGeom>
              <a:avLst/>
              <a:gdLst/>
              <a:ahLst/>
              <a:cxnLst/>
              <a:rect r="r" b="b" t="t" l="l"/>
              <a:pathLst>
                <a:path h="941139" w="792819">
                  <a:moveTo>
                    <a:pt x="0" y="0"/>
                  </a:moveTo>
                  <a:lnTo>
                    <a:pt x="792819" y="0"/>
                  </a:lnTo>
                  <a:lnTo>
                    <a:pt x="792819" y="941139"/>
                  </a:lnTo>
                  <a:lnTo>
                    <a:pt x="0" y="941139"/>
                  </a:lnTo>
                  <a:close/>
                </a:path>
              </a:pathLst>
            </a:custGeom>
            <a:blipFill>
              <a:blip r:embed="rId3"/>
              <a:stretch>
                <a:fillRect l="-39030" t="0" r="-39030" b="0"/>
              </a:stretch>
            </a:blipFill>
            <a:ln w="123825" cap="sq">
              <a:solidFill>
                <a:srgbClr val="FFFFFF"/>
              </a:solidFill>
              <a:prstDash val="solid"/>
              <a:miter/>
            </a:ln>
          </p:spPr>
        </p:sp>
      </p:grpSp>
      <p:grpSp>
        <p:nvGrpSpPr>
          <p:cNvPr name="Group 11" id="11"/>
          <p:cNvGrpSpPr/>
          <p:nvPr/>
        </p:nvGrpSpPr>
        <p:grpSpPr>
          <a:xfrm rot="0">
            <a:off x="0" y="7329756"/>
            <a:ext cx="1609313" cy="1169731"/>
            <a:chOff x="0" y="0"/>
            <a:chExt cx="423852" cy="308077"/>
          </a:xfrm>
        </p:grpSpPr>
        <p:sp>
          <p:nvSpPr>
            <p:cNvPr name="Freeform 12" id="12"/>
            <p:cNvSpPr/>
            <p:nvPr/>
          </p:nvSpPr>
          <p:spPr>
            <a:xfrm flipH="false" flipV="false" rot="0">
              <a:off x="0" y="0"/>
              <a:ext cx="423852" cy="308077"/>
            </a:xfrm>
            <a:custGeom>
              <a:avLst/>
              <a:gdLst/>
              <a:ahLst/>
              <a:cxnLst/>
              <a:rect r="r" b="b" t="t" l="l"/>
              <a:pathLst>
                <a:path h="308077" w="423852">
                  <a:moveTo>
                    <a:pt x="0" y="0"/>
                  </a:moveTo>
                  <a:lnTo>
                    <a:pt x="423852" y="0"/>
                  </a:lnTo>
                  <a:lnTo>
                    <a:pt x="423852" y="308077"/>
                  </a:lnTo>
                  <a:lnTo>
                    <a:pt x="0" y="308077"/>
                  </a:lnTo>
                  <a:close/>
                </a:path>
              </a:pathLst>
            </a:custGeom>
            <a:solidFill>
              <a:srgbClr val="222222"/>
            </a:solidFill>
          </p:spPr>
        </p:sp>
        <p:sp>
          <p:nvSpPr>
            <p:cNvPr name="TextBox 13" id="13"/>
            <p:cNvSpPr txBox="true"/>
            <p:nvPr/>
          </p:nvSpPr>
          <p:spPr>
            <a:xfrm>
              <a:off x="0" y="-57150"/>
              <a:ext cx="423852" cy="365227"/>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2274609" y="1799253"/>
            <a:ext cx="903745" cy="0"/>
          </a:xfrm>
          <a:prstGeom prst="line">
            <a:avLst/>
          </a:prstGeom>
          <a:ln cap="flat" w="238125">
            <a:solidFill>
              <a:srgbClr val="1B9461"/>
            </a:solidFill>
            <a:prstDash val="solid"/>
            <a:headEnd type="none" len="sm" w="sm"/>
            <a:tailEnd type="none" len="sm" w="sm"/>
          </a:ln>
        </p:spPr>
      </p:sp>
      <p:sp>
        <p:nvSpPr>
          <p:cNvPr name="TextBox 15" id="15"/>
          <p:cNvSpPr txBox="true"/>
          <p:nvPr/>
        </p:nvSpPr>
        <p:spPr>
          <a:xfrm rot="0">
            <a:off x="2274609" y="3114910"/>
            <a:ext cx="10411107" cy="5876925"/>
          </a:xfrm>
          <a:prstGeom prst="rect">
            <a:avLst/>
          </a:prstGeom>
        </p:spPr>
        <p:txBody>
          <a:bodyPr anchor="t" rtlCol="false" tIns="0" lIns="0" bIns="0" rIns="0">
            <a:spAutoFit/>
          </a:bodyPr>
          <a:lstStyle/>
          <a:p>
            <a:pPr algn="l">
              <a:lnSpc>
                <a:spcPts val="4200"/>
              </a:lnSpc>
              <a:spcBef>
                <a:spcPct val="0"/>
              </a:spcBef>
            </a:pPr>
            <a:r>
              <a:rPr lang="en-US" sz="3000" spc="195">
                <a:solidFill>
                  <a:srgbClr val="FFFFFF"/>
                </a:solidFill>
                <a:latin typeface="Poppins"/>
              </a:rPr>
              <a:t>Both hard and soft abilities are extensively assessed during the interview process at AEON Bank. In technical interviews, candidates must solve real-world problems, create systems, and solve coding difficulties; in behavioural interviews, candidates are asked situational questions to gauge cultural fit. A thorough assessment of candidates is ensured by cross-departmental panel interviews. Success requires practice, adequate dress, and preparation. </a:t>
            </a:r>
          </a:p>
        </p:txBody>
      </p:sp>
      <p:sp>
        <p:nvSpPr>
          <p:cNvPr name="TextBox 16" id="16"/>
          <p:cNvSpPr txBox="true"/>
          <p:nvPr/>
        </p:nvSpPr>
        <p:spPr>
          <a:xfrm rot="0">
            <a:off x="2274609" y="628716"/>
            <a:ext cx="9889190"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rPr>
              <a:t>Interview Processes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DAGIBJdoOZA</dc:identifier>
  <dcterms:modified xsi:type="dcterms:W3CDTF">2011-08-01T06:04:30Z</dcterms:modified>
  <cp:revision>1</cp:revision>
  <dc:title>APU</dc:title>
</cp:coreProperties>
</file>