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8" r:id="rId2"/>
  </p:sldIdLst>
  <p:sldSz cx="9753600" cy="7315200"/>
  <p:notesSz cx="6858000" cy="9144000"/>
  <p:embeddedFontLst>
    <p:embeddedFont>
      <p:font typeface="Calibri" panose="020F0502020204030204" pitchFamily="34" charset="0"/>
      <p:regular r:id="rId3"/>
      <p:bold r:id="rId4"/>
    </p:embeddedFont>
    <p:embeddedFont>
      <p:font typeface="Inter" panose="020B0604020202020204" charset="0"/>
      <p:regular r:id="rId5"/>
    </p:embeddedFont>
    <p:embeddedFont>
      <p:font typeface="Now Bold" panose="020B0604020202020204" charset="0"/>
      <p:regular r:id="rId6"/>
    </p:embeddedFont>
    <p:embeddedFont>
      <p:font typeface="Now Bold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font" Target="fonts/font1.fntdata"/><Relationship Id="rId7" Type="http://schemas.openxmlformats.org/officeDocument/2006/relationships/font" Target="fonts/font5.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ableStyles" Target="tableStyles.xml"/><Relationship Id="rId5" Type="http://schemas.openxmlformats.org/officeDocument/2006/relationships/font" Target="fonts/font3.fntdata"/><Relationship Id="rId10" Type="http://schemas.openxmlformats.org/officeDocument/2006/relationships/theme" Target="theme/theme1.xml"/><Relationship Id="rId4" Type="http://schemas.openxmlformats.org/officeDocument/2006/relationships/font" Target="fonts/font2.fntdata"/><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780"/>
        </a:solidFill>
        <a:effectLst/>
      </p:bgPr>
    </p:bg>
    <p:spTree>
      <p:nvGrpSpPr>
        <p:cNvPr id="1" name=""/>
        <p:cNvGrpSpPr/>
        <p:nvPr/>
      </p:nvGrpSpPr>
      <p:grpSpPr>
        <a:xfrm>
          <a:off x="0" y="0"/>
          <a:ext cx="0" cy="0"/>
          <a:chOff x="0" y="0"/>
          <a:chExt cx="0" cy="0"/>
        </a:xfrm>
      </p:grpSpPr>
      <p:grpSp>
        <p:nvGrpSpPr>
          <p:cNvPr id="8" name="Group 8"/>
          <p:cNvGrpSpPr/>
          <p:nvPr/>
        </p:nvGrpSpPr>
        <p:grpSpPr>
          <a:xfrm>
            <a:off x="2372109" y="1955217"/>
            <a:ext cx="1764258" cy="1514060"/>
            <a:chOff x="0" y="0"/>
            <a:chExt cx="812800" cy="812800"/>
          </a:xfrm>
        </p:grpSpPr>
        <p:sp>
          <p:nvSpPr>
            <p:cNvPr id="9" name="Freeform 9"/>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7C9EF"/>
            </a:solidFill>
          </p:spPr>
        </p:sp>
        <p:sp>
          <p:nvSpPr>
            <p:cNvPr id="10" name="TextBox 10"/>
            <p:cNvSpPr txBox="1"/>
            <p:nvPr/>
          </p:nvSpPr>
          <p:spPr>
            <a:xfrm>
              <a:off x="76200" y="47625"/>
              <a:ext cx="660400" cy="688975"/>
            </a:xfrm>
            <a:prstGeom prst="rect">
              <a:avLst/>
            </a:prstGeom>
          </p:spPr>
          <p:txBody>
            <a:bodyPr lIns="50800" tIns="50800" rIns="50800" bIns="50800" rtlCol="0" anchor="ctr"/>
            <a:lstStyle/>
            <a:p>
              <a:pPr algn="ctr">
                <a:lnSpc>
                  <a:spcPts val="1860"/>
                </a:lnSpc>
              </a:pPr>
              <a:endParaRPr/>
            </a:p>
          </p:txBody>
        </p:sp>
      </p:grpSp>
      <p:grpSp>
        <p:nvGrpSpPr>
          <p:cNvPr id="11" name="Group 11"/>
          <p:cNvGrpSpPr/>
          <p:nvPr/>
        </p:nvGrpSpPr>
        <p:grpSpPr>
          <a:xfrm>
            <a:off x="98063" y="1941972"/>
            <a:ext cx="1756384" cy="1682684"/>
            <a:chOff x="0" y="0"/>
            <a:chExt cx="812800" cy="812800"/>
          </a:xfrm>
        </p:grpSpPr>
        <p:sp>
          <p:nvSpPr>
            <p:cNvPr id="12" name="Freeform 12"/>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2C92D5"/>
            </a:solidFill>
          </p:spPr>
        </p:sp>
        <p:sp>
          <p:nvSpPr>
            <p:cNvPr id="13" name="TextBox 13"/>
            <p:cNvSpPr txBox="1"/>
            <p:nvPr/>
          </p:nvSpPr>
          <p:spPr>
            <a:xfrm>
              <a:off x="76200" y="47625"/>
              <a:ext cx="660400" cy="688975"/>
            </a:xfrm>
            <a:prstGeom prst="rect">
              <a:avLst/>
            </a:prstGeom>
          </p:spPr>
          <p:txBody>
            <a:bodyPr lIns="50800" tIns="50800" rIns="50800" bIns="50800" rtlCol="0" anchor="ctr"/>
            <a:lstStyle/>
            <a:p>
              <a:pPr algn="ctr">
                <a:lnSpc>
                  <a:spcPts val="1860"/>
                </a:lnSpc>
              </a:pPr>
              <a:endParaRPr/>
            </a:p>
          </p:txBody>
        </p:sp>
      </p:grpSp>
      <p:grpSp>
        <p:nvGrpSpPr>
          <p:cNvPr id="14" name="Group 14"/>
          <p:cNvGrpSpPr/>
          <p:nvPr/>
        </p:nvGrpSpPr>
        <p:grpSpPr>
          <a:xfrm>
            <a:off x="7614901" y="1941972"/>
            <a:ext cx="1669529" cy="1554977"/>
            <a:chOff x="0" y="0"/>
            <a:chExt cx="812800" cy="812800"/>
          </a:xfrm>
        </p:grpSpPr>
        <p:sp>
          <p:nvSpPr>
            <p:cNvPr id="15" name="Freeform 15"/>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86EAE9"/>
            </a:solidFill>
          </p:spPr>
          <p:txBody>
            <a:bodyPr/>
            <a:lstStyle/>
            <a:p>
              <a:endParaRPr lang="ar-SA" dirty="0"/>
            </a:p>
          </p:txBody>
        </p:sp>
        <p:sp>
          <p:nvSpPr>
            <p:cNvPr id="16" name="TextBox 16"/>
            <p:cNvSpPr txBox="1"/>
            <p:nvPr/>
          </p:nvSpPr>
          <p:spPr>
            <a:xfrm>
              <a:off x="76200" y="47625"/>
              <a:ext cx="660400" cy="688975"/>
            </a:xfrm>
            <a:prstGeom prst="rect">
              <a:avLst/>
            </a:prstGeom>
          </p:spPr>
          <p:txBody>
            <a:bodyPr lIns="50800" tIns="50800" rIns="50800" bIns="50800" rtlCol="0" anchor="ctr"/>
            <a:lstStyle/>
            <a:p>
              <a:pPr algn="ctr">
                <a:lnSpc>
                  <a:spcPts val="1860"/>
                </a:lnSpc>
              </a:pPr>
              <a:endParaRPr/>
            </a:p>
          </p:txBody>
        </p:sp>
      </p:grpSp>
      <p:grpSp>
        <p:nvGrpSpPr>
          <p:cNvPr id="17" name="Group 17"/>
          <p:cNvGrpSpPr/>
          <p:nvPr/>
        </p:nvGrpSpPr>
        <p:grpSpPr>
          <a:xfrm>
            <a:off x="5034787" y="1918946"/>
            <a:ext cx="1756381" cy="1618920"/>
            <a:chOff x="0" y="0"/>
            <a:chExt cx="812800" cy="812800"/>
          </a:xfrm>
        </p:grpSpPr>
        <p:sp>
          <p:nvSpPr>
            <p:cNvPr id="18" name="Freeform 18"/>
            <p:cNvSpPr/>
            <p:nvPr/>
          </p:nvSpPr>
          <p:spPr>
            <a:xfrm>
              <a:off x="1813" y="0"/>
              <a:ext cx="809173" cy="812800"/>
            </a:xfrm>
            <a:custGeom>
              <a:avLst/>
              <a:gdLst/>
              <a:ahLst/>
              <a:cxnLst/>
              <a:rect l="l" t="t" r="r" b="b"/>
              <a:pathLst>
                <a:path w="809173" h="81280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3EDAD8"/>
            </a:solidFill>
          </p:spPr>
        </p:sp>
        <p:sp>
          <p:nvSpPr>
            <p:cNvPr id="19" name="TextBox 19"/>
            <p:cNvSpPr txBox="1"/>
            <p:nvPr/>
          </p:nvSpPr>
          <p:spPr>
            <a:xfrm>
              <a:off x="76200" y="47625"/>
              <a:ext cx="660400" cy="688975"/>
            </a:xfrm>
            <a:prstGeom prst="rect">
              <a:avLst/>
            </a:prstGeom>
          </p:spPr>
          <p:txBody>
            <a:bodyPr lIns="50800" tIns="50800" rIns="50800" bIns="50800" rtlCol="0" anchor="ctr"/>
            <a:lstStyle/>
            <a:p>
              <a:pPr algn="ctr">
                <a:lnSpc>
                  <a:spcPts val="1860"/>
                </a:lnSpc>
              </a:pPr>
              <a:endParaRPr/>
            </a:p>
          </p:txBody>
        </p:sp>
      </p:grpSp>
      <p:sp>
        <p:nvSpPr>
          <p:cNvPr id="20" name="AutoShape 20"/>
          <p:cNvSpPr/>
          <p:nvPr/>
        </p:nvSpPr>
        <p:spPr>
          <a:xfrm rot="-5400000" flipV="1">
            <a:off x="2917393" y="3820870"/>
            <a:ext cx="566008" cy="0"/>
          </a:xfrm>
          <a:prstGeom prst="line">
            <a:avLst/>
          </a:prstGeom>
          <a:ln w="19050" cap="flat">
            <a:solidFill>
              <a:srgbClr val="E4E3E3"/>
            </a:solidFill>
            <a:prstDash val="solid"/>
            <a:headEnd type="none" w="sm" len="sm"/>
            <a:tailEnd type="none" w="sm" len="sm"/>
          </a:ln>
        </p:spPr>
      </p:sp>
      <p:sp>
        <p:nvSpPr>
          <p:cNvPr id="22" name="AutoShape 22"/>
          <p:cNvSpPr/>
          <p:nvPr/>
        </p:nvSpPr>
        <p:spPr>
          <a:xfrm rot="-5400000" flipV="1">
            <a:off x="5699534" y="3915870"/>
            <a:ext cx="488139" cy="0"/>
          </a:xfrm>
          <a:prstGeom prst="line">
            <a:avLst/>
          </a:prstGeom>
          <a:ln w="19050" cap="flat">
            <a:solidFill>
              <a:srgbClr val="E4E3E3"/>
            </a:solidFill>
            <a:prstDash val="solid"/>
            <a:headEnd type="none" w="sm" len="sm"/>
            <a:tailEnd type="none" w="sm" len="sm"/>
          </a:ln>
        </p:spPr>
        <p:txBody>
          <a:bodyPr/>
          <a:lstStyle/>
          <a:p>
            <a:endParaRPr lang="ar-SA" dirty="0"/>
          </a:p>
        </p:txBody>
      </p:sp>
      <p:sp>
        <p:nvSpPr>
          <p:cNvPr id="23" name="AutoShape 23"/>
          <p:cNvSpPr/>
          <p:nvPr/>
        </p:nvSpPr>
        <p:spPr>
          <a:xfrm rot="-5400000" flipH="1" flipV="1">
            <a:off x="712499" y="3904168"/>
            <a:ext cx="464730" cy="0"/>
          </a:xfrm>
          <a:prstGeom prst="line">
            <a:avLst/>
          </a:prstGeom>
          <a:ln w="19050" cap="flat">
            <a:solidFill>
              <a:srgbClr val="E4E3E3"/>
            </a:solidFill>
            <a:prstDash val="solid"/>
            <a:headEnd type="none" w="sm" len="sm"/>
            <a:tailEnd type="none" w="sm" len="sm"/>
          </a:ln>
        </p:spPr>
      </p:sp>
      <p:sp>
        <p:nvSpPr>
          <p:cNvPr id="25" name="AutoShape 25"/>
          <p:cNvSpPr/>
          <p:nvPr/>
        </p:nvSpPr>
        <p:spPr>
          <a:xfrm rot="-5400000">
            <a:off x="8218202" y="3896644"/>
            <a:ext cx="479990" cy="0"/>
          </a:xfrm>
          <a:prstGeom prst="line">
            <a:avLst/>
          </a:prstGeom>
          <a:ln w="19050" cap="flat">
            <a:solidFill>
              <a:srgbClr val="E4E3E3"/>
            </a:solidFill>
            <a:prstDash val="solid"/>
            <a:headEnd type="none" w="sm" len="sm"/>
            <a:tailEnd type="none" w="sm" len="sm"/>
          </a:ln>
        </p:spPr>
      </p:sp>
      <p:grpSp>
        <p:nvGrpSpPr>
          <p:cNvPr id="26" name="Group 26"/>
          <p:cNvGrpSpPr/>
          <p:nvPr/>
        </p:nvGrpSpPr>
        <p:grpSpPr>
          <a:xfrm>
            <a:off x="0" y="-118220"/>
            <a:ext cx="9753603" cy="2271713"/>
            <a:chOff x="0" y="-28575"/>
            <a:chExt cx="3612445" cy="841375"/>
          </a:xfrm>
        </p:grpSpPr>
        <p:sp>
          <p:nvSpPr>
            <p:cNvPr id="27" name="Freeform 27"/>
            <p:cNvSpPr/>
            <p:nvPr/>
          </p:nvSpPr>
          <p:spPr>
            <a:xfrm>
              <a:off x="0" y="14936"/>
              <a:ext cx="3612445" cy="734672"/>
            </a:xfrm>
            <a:custGeom>
              <a:avLst/>
              <a:gdLst/>
              <a:ahLst/>
              <a:cxnLst/>
              <a:rect l="l" t="t" r="r" b="b"/>
              <a:pathLst>
                <a:path w="3612445" h="734672">
                  <a:moveTo>
                    <a:pt x="0" y="0"/>
                  </a:moveTo>
                  <a:lnTo>
                    <a:pt x="3612445" y="0"/>
                  </a:lnTo>
                  <a:lnTo>
                    <a:pt x="3612445" y="734672"/>
                  </a:lnTo>
                  <a:lnTo>
                    <a:pt x="0" y="734672"/>
                  </a:lnTo>
                  <a:close/>
                </a:path>
              </a:pathLst>
            </a:custGeom>
            <a:solidFill>
              <a:srgbClr val="FFFFFF"/>
            </a:solidFill>
          </p:spPr>
        </p:sp>
        <p:sp>
          <p:nvSpPr>
            <p:cNvPr id="28" name="TextBox 28"/>
            <p:cNvSpPr txBox="1"/>
            <p:nvPr/>
          </p:nvSpPr>
          <p:spPr>
            <a:xfrm>
              <a:off x="0" y="-28575"/>
              <a:ext cx="812800" cy="841375"/>
            </a:xfrm>
            <a:prstGeom prst="rect">
              <a:avLst/>
            </a:prstGeom>
          </p:spPr>
          <p:txBody>
            <a:bodyPr lIns="50800" tIns="50800" rIns="50800" bIns="50800" rtlCol="0" anchor="ctr"/>
            <a:lstStyle/>
            <a:p>
              <a:pPr algn="ctr">
                <a:lnSpc>
                  <a:spcPts val="2058"/>
                </a:lnSpc>
              </a:pPr>
              <a:endParaRPr/>
            </a:p>
          </p:txBody>
        </p:sp>
      </p:grpSp>
      <p:pic>
        <p:nvPicPr>
          <p:cNvPr id="29" name="Picture 2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474935" y="-292953"/>
            <a:ext cx="950407" cy="1106734"/>
          </a:xfrm>
          <a:prstGeom prst="rect">
            <a:avLst/>
          </a:prstGeom>
        </p:spPr>
      </p:pic>
      <p:grpSp>
        <p:nvGrpSpPr>
          <p:cNvPr id="30" name="Group 30"/>
          <p:cNvGrpSpPr/>
          <p:nvPr/>
        </p:nvGrpSpPr>
        <p:grpSpPr>
          <a:xfrm>
            <a:off x="627623" y="6459755"/>
            <a:ext cx="8394457" cy="334044"/>
            <a:chOff x="0" y="0"/>
            <a:chExt cx="3109058" cy="123720"/>
          </a:xfrm>
        </p:grpSpPr>
        <p:sp>
          <p:nvSpPr>
            <p:cNvPr id="31" name="Freeform 31"/>
            <p:cNvSpPr/>
            <p:nvPr/>
          </p:nvSpPr>
          <p:spPr>
            <a:xfrm>
              <a:off x="0" y="0"/>
              <a:ext cx="3109058" cy="123720"/>
            </a:xfrm>
            <a:custGeom>
              <a:avLst/>
              <a:gdLst/>
              <a:ahLst/>
              <a:cxnLst/>
              <a:rect l="l" t="t" r="r" b="b"/>
              <a:pathLst>
                <a:path w="3109058" h="123720">
                  <a:moveTo>
                    <a:pt x="33202" y="0"/>
                  </a:moveTo>
                  <a:lnTo>
                    <a:pt x="3075857" y="0"/>
                  </a:lnTo>
                  <a:cubicBezTo>
                    <a:pt x="3094193" y="0"/>
                    <a:pt x="3109058" y="14865"/>
                    <a:pt x="3109058" y="33202"/>
                  </a:cubicBezTo>
                  <a:lnTo>
                    <a:pt x="3109058" y="90519"/>
                  </a:lnTo>
                  <a:cubicBezTo>
                    <a:pt x="3109058" y="108855"/>
                    <a:pt x="3094193" y="123720"/>
                    <a:pt x="3075857" y="123720"/>
                  </a:cubicBezTo>
                  <a:lnTo>
                    <a:pt x="33202" y="123720"/>
                  </a:lnTo>
                  <a:cubicBezTo>
                    <a:pt x="14865" y="123720"/>
                    <a:pt x="0" y="108855"/>
                    <a:pt x="0" y="90519"/>
                  </a:cubicBezTo>
                  <a:lnTo>
                    <a:pt x="0" y="33202"/>
                  </a:lnTo>
                  <a:cubicBezTo>
                    <a:pt x="0" y="14865"/>
                    <a:pt x="14865" y="0"/>
                    <a:pt x="33202" y="0"/>
                  </a:cubicBezTo>
                  <a:close/>
                </a:path>
              </a:pathLst>
            </a:custGeom>
            <a:solidFill>
              <a:srgbClr val="FFFFFF"/>
            </a:solidFill>
          </p:spPr>
        </p:sp>
        <p:sp>
          <p:nvSpPr>
            <p:cNvPr id="32" name="TextBox 32"/>
            <p:cNvSpPr txBox="1"/>
            <p:nvPr/>
          </p:nvSpPr>
          <p:spPr>
            <a:xfrm>
              <a:off x="0" y="-28575"/>
              <a:ext cx="812800" cy="841375"/>
            </a:xfrm>
            <a:prstGeom prst="rect">
              <a:avLst/>
            </a:prstGeom>
          </p:spPr>
          <p:txBody>
            <a:bodyPr lIns="50800" tIns="50800" rIns="50800" bIns="50800" rtlCol="0" anchor="ctr"/>
            <a:lstStyle/>
            <a:p>
              <a:pPr algn="ctr">
                <a:lnSpc>
                  <a:spcPts val="2058"/>
                </a:lnSpc>
              </a:pPr>
              <a:endParaRPr/>
            </a:p>
          </p:txBody>
        </p:sp>
      </p:grpSp>
      <p:sp>
        <p:nvSpPr>
          <p:cNvPr id="33" name="TextBox 33"/>
          <p:cNvSpPr txBox="1"/>
          <p:nvPr/>
        </p:nvSpPr>
        <p:spPr>
          <a:xfrm>
            <a:off x="980392" y="587041"/>
            <a:ext cx="4513335" cy="572529"/>
          </a:xfrm>
          <a:prstGeom prst="rect">
            <a:avLst/>
          </a:prstGeom>
        </p:spPr>
        <p:txBody>
          <a:bodyPr lIns="0" tIns="0" rIns="0" bIns="0" rtlCol="0" anchor="t">
            <a:spAutoFit/>
          </a:bodyPr>
          <a:lstStyle/>
          <a:p>
            <a:pPr>
              <a:lnSpc>
                <a:spcPts val="4163"/>
              </a:lnSpc>
            </a:pPr>
            <a:r>
              <a:rPr lang="en-US" sz="4382" dirty="0">
                <a:solidFill>
                  <a:srgbClr val="003780"/>
                </a:solidFill>
                <a:latin typeface="Now Bold"/>
              </a:rPr>
              <a:t>ACCESS RIGHT</a:t>
            </a:r>
          </a:p>
        </p:txBody>
      </p:sp>
      <p:sp>
        <p:nvSpPr>
          <p:cNvPr id="35" name="TextBox 35"/>
          <p:cNvSpPr txBox="1"/>
          <p:nvPr/>
        </p:nvSpPr>
        <p:spPr>
          <a:xfrm>
            <a:off x="230263" y="2375911"/>
            <a:ext cx="1429151" cy="796308"/>
          </a:xfrm>
          <a:prstGeom prst="rect">
            <a:avLst/>
          </a:prstGeom>
        </p:spPr>
        <p:txBody>
          <a:bodyPr wrap="square" lIns="0" tIns="0" rIns="0" bIns="0" rtlCol="0" anchor="t">
            <a:spAutoFit/>
          </a:bodyPr>
          <a:lstStyle/>
          <a:p>
            <a:pPr marL="0" lvl="0" indent="0" algn="ctr">
              <a:lnSpc>
                <a:spcPts val="2058"/>
              </a:lnSpc>
              <a:spcBef>
                <a:spcPct val="0"/>
              </a:spcBef>
            </a:pPr>
            <a:r>
              <a:rPr lang="en-US" sz="1449" spc="144" dirty="0">
                <a:solidFill>
                  <a:srgbClr val="FFFFFF"/>
                </a:solidFill>
                <a:latin typeface="Now Bold Bold"/>
              </a:rPr>
              <a:t>WHAT IS ACCESS RIGHT?</a:t>
            </a:r>
          </a:p>
        </p:txBody>
      </p:sp>
      <p:sp>
        <p:nvSpPr>
          <p:cNvPr id="36" name="TextBox 36"/>
          <p:cNvSpPr txBox="1"/>
          <p:nvPr/>
        </p:nvSpPr>
        <p:spPr>
          <a:xfrm>
            <a:off x="2588419" y="2168096"/>
            <a:ext cx="1331638" cy="1048364"/>
          </a:xfrm>
          <a:prstGeom prst="rect">
            <a:avLst/>
          </a:prstGeom>
        </p:spPr>
        <p:txBody>
          <a:bodyPr wrap="square" lIns="0" tIns="0" rIns="0" bIns="0" rtlCol="0" anchor="t">
            <a:spAutoFit/>
          </a:bodyPr>
          <a:lstStyle/>
          <a:p>
            <a:pPr marL="0" lvl="0" indent="0" algn="ctr">
              <a:lnSpc>
                <a:spcPts val="2058"/>
              </a:lnSpc>
              <a:spcBef>
                <a:spcPct val="0"/>
              </a:spcBef>
            </a:pPr>
            <a:r>
              <a:rPr lang="en-US" sz="1000" spc="144" dirty="0">
                <a:solidFill>
                  <a:srgbClr val="FFFFFF"/>
                </a:solidFill>
                <a:latin typeface="Now Bold Bold"/>
              </a:rPr>
              <a:t>HOW ACCESS RIGHT MAY BE COMMITTED IN HIGH SCHOOL</a:t>
            </a:r>
          </a:p>
        </p:txBody>
      </p:sp>
      <p:sp>
        <p:nvSpPr>
          <p:cNvPr id="37" name="TextBox 37"/>
          <p:cNvSpPr txBox="1"/>
          <p:nvPr/>
        </p:nvSpPr>
        <p:spPr>
          <a:xfrm>
            <a:off x="5301445" y="2068425"/>
            <a:ext cx="1193175" cy="1317668"/>
          </a:xfrm>
          <a:prstGeom prst="rect">
            <a:avLst/>
          </a:prstGeom>
        </p:spPr>
        <p:txBody>
          <a:bodyPr lIns="0" tIns="0" rIns="0" bIns="0" rtlCol="0" anchor="t">
            <a:spAutoFit/>
          </a:bodyPr>
          <a:lstStyle/>
          <a:p>
            <a:pPr marL="0" lvl="0" indent="0" algn="ctr">
              <a:lnSpc>
                <a:spcPts val="2058"/>
              </a:lnSpc>
              <a:spcBef>
                <a:spcPct val="0"/>
              </a:spcBef>
            </a:pPr>
            <a:r>
              <a:rPr lang="en-US" sz="1000" spc="144" dirty="0">
                <a:solidFill>
                  <a:srgbClr val="FFFFFF"/>
                </a:solidFill>
                <a:latin typeface="Now Bold Bold"/>
              </a:rPr>
              <a:t>HOW TO PREVENTIVE MEASURES OVERCOME THIS ISSUE</a:t>
            </a:r>
          </a:p>
        </p:txBody>
      </p:sp>
      <p:sp>
        <p:nvSpPr>
          <p:cNvPr id="38" name="TextBox 38"/>
          <p:cNvSpPr txBox="1"/>
          <p:nvPr/>
        </p:nvSpPr>
        <p:spPr>
          <a:xfrm>
            <a:off x="7828905" y="2602082"/>
            <a:ext cx="1193175" cy="257699"/>
          </a:xfrm>
          <a:prstGeom prst="rect">
            <a:avLst/>
          </a:prstGeom>
        </p:spPr>
        <p:txBody>
          <a:bodyPr wrap="square" lIns="0" tIns="0" rIns="0" bIns="0" rtlCol="0" anchor="t">
            <a:spAutoFit/>
          </a:bodyPr>
          <a:lstStyle/>
          <a:p>
            <a:pPr marL="0" lvl="0" indent="0" algn="ctr">
              <a:lnSpc>
                <a:spcPts val="2058"/>
              </a:lnSpc>
              <a:spcBef>
                <a:spcPct val="0"/>
              </a:spcBef>
            </a:pPr>
            <a:r>
              <a:rPr lang="en-US" sz="1449" spc="144" dirty="0">
                <a:solidFill>
                  <a:srgbClr val="FFFFFF"/>
                </a:solidFill>
                <a:latin typeface="Now Bold Bold"/>
              </a:rPr>
              <a:t>EXAMPLE:</a:t>
            </a:r>
          </a:p>
        </p:txBody>
      </p:sp>
      <p:sp>
        <p:nvSpPr>
          <p:cNvPr id="40" name="TextBox 40"/>
          <p:cNvSpPr txBox="1"/>
          <p:nvPr/>
        </p:nvSpPr>
        <p:spPr>
          <a:xfrm>
            <a:off x="206490" y="4190655"/>
            <a:ext cx="1552157" cy="1554977"/>
          </a:xfrm>
          <a:prstGeom prst="rect">
            <a:avLst/>
          </a:prstGeom>
        </p:spPr>
        <p:txBody>
          <a:bodyPr lIns="0" tIns="0" rIns="0" bIns="0" rtlCol="0" anchor="t">
            <a:spAutoFit/>
          </a:bodyPr>
          <a:lstStyle/>
          <a:p>
            <a:pPr>
              <a:lnSpc>
                <a:spcPts val="2520"/>
              </a:lnSpc>
            </a:pPr>
            <a:r>
              <a:rPr lang="en-US" sz="1100" dirty="0">
                <a:solidFill>
                  <a:srgbClr val="A8DADC"/>
                </a:solidFill>
                <a:latin typeface="Inter"/>
              </a:rPr>
              <a:t>The right of access generally appertained to as subject access, gives individuals the right. to access.</a:t>
            </a:r>
          </a:p>
        </p:txBody>
      </p:sp>
      <p:sp>
        <p:nvSpPr>
          <p:cNvPr id="41" name="TextBox 41"/>
          <p:cNvSpPr txBox="1"/>
          <p:nvPr/>
        </p:nvSpPr>
        <p:spPr>
          <a:xfrm>
            <a:off x="2295229" y="4164009"/>
            <a:ext cx="1883659" cy="2196179"/>
          </a:xfrm>
          <a:prstGeom prst="rect">
            <a:avLst/>
          </a:prstGeom>
        </p:spPr>
        <p:txBody>
          <a:bodyPr lIns="0" tIns="0" rIns="0" bIns="0" rtlCol="0" anchor="t">
            <a:spAutoFit/>
          </a:bodyPr>
          <a:lstStyle/>
          <a:p>
            <a:pPr>
              <a:lnSpc>
                <a:spcPts val="2520"/>
              </a:lnSpc>
            </a:pPr>
            <a:r>
              <a:rPr lang="en-US" sz="1100" dirty="0">
                <a:solidFill>
                  <a:srgbClr val="A8DADC"/>
                </a:solidFill>
                <a:latin typeface="Inter"/>
              </a:rPr>
              <a:t>The problem is QR codes and OTPs reach to students who are not in the class in case they don’t have the right to access to take the attendance because they did not attend the class.</a:t>
            </a:r>
          </a:p>
        </p:txBody>
      </p:sp>
      <p:sp>
        <p:nvSpPr>
          <p:cNvPr id="42" name="TextBox 42"/>
          <p:cNvSpPr txBox="1"/>
          <p:nvPr/>
        </p:nvSpPr>
        <p:spPr>
          <a:xfrm>
            <a:off x="5697577" y="539696"/>
            <a:ext cx="4053383" cy="294311"/>
          </a:xfrm>
          <a:prstGeom prst="rect">
            <a:avLst/>
          </a:prstGeom>
        </p:spPr>
        <p:txBody>
          <a:bodyPr wrap="square" lIns="0" tIns="0" rIns="0" bIns="0" rtlCol="0" anchor="t">
            <a:spAutoFit/>
          </a:bodyPr>
          <a:lstStyle/>
          <a:p>
            <a:pPr>
              <a:lnSpc>
                <a:spcPts val="2520"/>
              </a:lnSpc>
            </a:pPr>
            <a:r>
              <a:rPr lang="en-US" sz="1400" dirty="0">
                <a:solidFill>
                  <a:srgbClr val="A8DADC"/>
                </a:solidFill>
                <a:latin typeface="Now Bold" panose="020B0604020202020204" charset="0"/>
              </a:rPr>
              <a:t>.</a:t>
            </a:r>
          </a:p>
        </p:txBody>
      </p:sp>
      <p:sp>
        <p:nvSpPr>
          <p:cNvPr id="43" name="TextBox 43"/>
          <p:cNvSpPr txBox="1"/>
          <p:nvPr/>
        </p:nvSpPr>
        <p:spPr>
          <a:xfrm>
            <a:off x="5086772" y="4136640"/>
            <a:ext cx="1883659" cy="2196179"/>
          </a:xfrm>
          <a:prstGeom prst="rect">
            <a:avLst/>
          </a:prstGeom>
        </p:spPr>
        <p:txBody>
          <a:bodyPr lIns="0" tIns="0" rIns="0" bIns="0" rtlCol="0" anchor="t">
            <a:spAutoFit/>
          </a:bodyPr>
          <a:lstStyle/>
          <a:p>
            <a:pPr>
              <a:lnSpc>
                <a:spcPts val="2520"/>
              </a:lnSpc>
            </a:pPr>
            <a:r>
              <a:rPr lang="en-US" sz="1100" dirty="0">
                <a:solidFill>
                  <a:srgbClr val="A8DADC"/>
                </a:solidFill>
                <a:latin typeface="Inter"/>
              </a:rPr>
              <a:t>The proposed solution is to create a new tool that uses GPS to confirm where is actually the student, if the student is in the class location the system will accept the OTP or the QR code.</a:t>
            </a:r>
          </a:p>
        </p:txBody>
      </p:sp>
      <p:sp>
        <p:nvSpPr>
          <p:cNvPr id="44" name="TextBox 44"/>
          <p:cNvSpPr txBox="1"/>
          <p:nvPr/>
        </p:nvSpPr>
        <p:spPr>
          <a:xfrm>
            <a:off x="7352551" y="4103874"/>
            <a:ext cx="2194559" cy="2196179"/>
          </a:xfrm>
          <a:prstGeom prst="rect">
            <a:avLst/>
          </a:prstGeom>
        </p:spPr>
        <p:txBody>
          <a:bodyPr wrap="square" lIns="0" tIns="0" rIns="0" bIns="0" rtlCol="0" anchor="t">
            <a:spAutoFit/>
          </a:bodyPr>
          <a:lstStyle/>
          <a:p>
            <a:pPr>
              <a:lnSpc>
                <a:spcPts val="2520"/>
              </a:lnSpc>
            </a:pPr>
            <a:r>
              <a:rPr lang="en-US" sz="1100" dirty="0">
                <a:solidFill>
                  <a:srgbClr val="A8DADC"/>
                </a:solidFill>
                <a:latin typeface="Inter"/>
              </a:rPr>
              <a:t>Some students send to their friends, the QR code or OTP so they will take attendance without attending the actual class but with the proposed solution uncommitted students will attend the educational periods regularly.</a:t>
            </a:r>
          </a:p>
        </p:txBody>
      </p:sp>
      <p:sp>
        <p:nvSpPr>
          <p:cNvPr id="46" name="TextBox 46"/>
          <p:cNvSpPr txBox="1"/>
          <p:nvPr/>
        </p:nvSpPr>
        <p:spPr>
          <a:xfrm>
            <a:off x="1181599" y="834288"/>
            <a:ext cx="4513335" cy="996427"/>
          </a:xfrm>
          <a:prstGeom prst="rect">
            <a:avLst/>
          </a:prstGeom>
        </p:spPr>
        <p:txBody>
          <a:bodyPr lIns="0" tIns="0" rIns="0" bIns="0" rtlCol="0" anchor="t">
            <a:spAutoFit/>
          </a:bodyPr>
          <a:lstStyle/>
          <a:p>
            <a:pPr>
              <a:lnSpc>
                <a:spcPts val="4163"/>
              </a:lnSpc>
            </a:pPr>
            <a:r>
              <a:rPr lang="en-US" sz="1400" dirty="0">
                <a:solidFill>
                  <a:srgbClr val="86EAE9"/>
                </a:solidFill>
                <a:latin typeface="Now Bold"/>
              </a:rPr>
              <a:t>IN TAKING ATTENDANCE UNDER THE ATTENDANCE SYSTEM IN HIGH SCHOOL</a:t>
            </a:r>
          </a:p>
        </p:txBody>
      </p:sp>
      <p:grpSp>
        <p:nvGrpSpPr>
          <p:cNvPr id="47" name="Group 47"/>
          <p:cNvGrpSpPr/>
          <p:nvPr/>
        </p:nvGrpSpPr>
        <p:grpSpPr>
          <a:xfrm>
            <a:off x="4915524" y="6459755"/>
            <a:ext cx="1247607" cy="334044"/>
            <a:chOff x="0" y="0"/>
            <a:chExt cx="462077" cy="123720"/>
          </a:xfrm>
        </p:grpSpPr>
        <p:sp>
          <p:nvSpPr>
            <p:cNvPr id="48" name="Freeform 48"/>
            <p:cNvSpPr/>
            <p:nvPr/>
          </p:nvSpPr>
          <p:spPr>
            <a:xfrm>
              <a:off x="0" y="0"/>
              <a:ext cx="462077" cy="123720"/>
            </a:xfrm>
            <a:custGeom>
              <a:avLst/>
              <a:gdLst/>
              <a:ahLst/>
              <a:cxnLst/>
              <a:rect l="l" t="t" r="r" b="b"/>
              <a:pathLst>
                <a:path w="462077" h="123720">
                  <a:moveTo>
                    <a:pt x="61860" y="0"/>
                  </a:moveTo>
                  <a:lnTo>
                    <a:pt x="400217" y="0"/>
                  </a:lnTo>
                  <a:cubicBezTo>
                    <a:pt x="434381" y="0"/>
                    <a:pt x="462077" y="27696"/>
                    <a:pt x="462077" y="61860"/>
                  </a:cubicBezTo>
                  <a:lnTo>
                    <a:pt x="462077" y="61860"/>
                  </a:lnTo>
                  <a:cubicBezTo>
                    <a:pt x="462077" y="78266"/>
                    <a:pt x="455559" y="94001"/>
                    <a:pt x="443958" y="105602"/>
                  </a:cubicBezTo>
                  <a:cubicBezTo>
                    <a:pt x="432357" y="117203"/>
                    <a:pt x="416623" y="123720"/>
                    <a:pt x="400217" y="123720"/>
                  </a:cubicBezTo>
                  <a:lnTo>
                    <a:pt x="61860" y="123720"/>
                  </a:lnTo>
                  <a:cubicBezTo>
                    <a:pt x="27696" y="123720"/>
                    <a:pt x="0" y="96024"/>
                    <a:pt x="0" y="61860"/>
                  </a:cubicBezTo>
                  <a:lnTo>
                    <a:pt x="0" y="61860"/>
                  </a:lnTo>
                  <a:cubicBezTo>
                    <a:pt x="0" y="27696"/>
                    <a:pt x="27696" y="0"/>
                    <a:pt x="61860" y="0"/>
                  </a:cubicBezTo>
                  <a:close/>
                </a:path>
              </a:pathLst>
            </a:custGeom>
            <a:solidFill>
              <a:srgbClr val="3EDAD8"/>
            </a:solidFill>
          </p:spPr>
        </p:sp>
        <p:sp>
          <p:nvSpPr>
            <p:cNvPr id="49" name="TextBox 49"/>
            <p:cNvSpPr txBox="1"/>
            <p:nvPr/>
          </p:nvSpPr>
          <p:spPr>
            <a:xfrm>
              <a:off x="0" y="-28575"/>
              <a:ext cx="812800" cy="841375"/>
            </a:xfrm>
            <a:prstGeom prst="rect">
              <a:avLst/>
            </a:prstGeom>
          </p:spPr>
          <p:txBody>
            <a:bodyPr lIns="50800" tIns="50800" rIns="50800" bIns="50800" rtlCol="0" anchor="ctr"/>
            <a:lstStyle/>
            <a:p>
              <a:pPr algn="ctr">
                <a:lnSpc>
                  <a:spcPts val="2058"/>
                </a:lnSpc>
              </a:pPr>
              <a:endParaRPr/>
            </a:p>
          </p:txBody>
        </p:sp>
      </p:grpSp>
      <p:sp>
        <p:nvSpPr>
          <p:cNvPr id="51" name="AutoShape 20">
            <a:extLst>
              <a:ext uri="{FF2B5EF4-FFF2-40B4-BE49-F238E27FC236}">
                <a16:creationId xmlns:a16="http://schemas.microsoft.com/office/drawing/2014/main" id="{443B5B9E-936F-AC9C-3DB8-6419A6B34A9C}"/>
              </a:ext>
            </a:extLst>
          </p:cNvPr>
          <p:cNvSpPr/>
          <p:nvPr/>
        </p:nvSpPr>
        <p:spPr>
          <a:xfrm rot="16200000">
            <a:off x="4737049" y="909968"/>
            <a:ext cx="1513360" cy="0"/>
          </a:xfrm>
          <a:prstGeom prst="line">
            <a:avLst/>
          </a:prstGeom>
          <a:ln w="19050" cap="flat">
            <a:solidFill>
              <a:schemeClr val="tx1">
                <a:lumMod val="95000"/>
                <a:lumOff val="5000"/>
              </a:schemeClr>
            </a:solidFill>
            <a:prstDash val="solid"/>
            <a:headEnd type="none" w="sm" len="sm"/>
            <a:tailEnd type="none" w="sm" len="sm"/>
          </a:ln>
        </p:spPr>
      </p:sp>
      <p:pic>
        <p:nvPicPr>
          <p:cNvPr id="53" name="Picture 52" descr="A picture containing text&#10;&#10;Description automatically generated">
            <a:extLst>
              <a:ext uri="{FF2B5EF4-FFF2-40B4-BE49-F238E27FC236}">
                <a16:creationId xmlns:a16="http://schemas.microsoft.com/office/drawing/2014/main" id="{1C4DF7AD-B662-9CA1-7B94-3EAC686C35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8396" y="33289"/>
            <a:ext cx="3010535" cy="19289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167</Words>
  <Application>Microsoft Office PowerPoint</Application>
  <PresentationFormat>Custom</PresentationFormat>
  <Paragraphs>11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Now Bold</vt:lpstr>
      <vt:lpstr>Now Bold Bold</vt:lpstr>
      <vt:lpstr>Inter</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Yellow Six Step Process Concept Graph</dc:title>
  <cp:lastModifiedBy>ABDULRAHMAN GAMIL MOHAMMED AHMED</cp:lastModifiedBy>
  <cp:revision>4</cp:revision>
  <dcterms:created xsi:type="dcterms:W3CDTF">2006-08-16T00:00:00Z</dcterms:created>
  <dcterms:modified xsi:type="dcterms:W3CDTF">2022-11-24T11:41:35Z</dcterms:modified>
  <dc:identifier>DAFSkwrf3c8</dc:identifier>
</cp:coreProperties>
</file>