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3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1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4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6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صورة تحتوي على رسم بياني, نص, دائرة, التصميم&#10;&#10;تم إنشاء الوصف تلقائياً">
            <a:extLst>
              <a:ext uri="{FF2B5EF4-FFF2-40B4-BE49-F238E27FC236}">
                <a16:creationId xmlns:a16="http://schemas.microsoft.com/office/drawing/2014/main" id="{2D663702-773B-EA75-0775-77B17D576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402" r="-1" b="1590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50ABE918-B3EF-7157-158A-21916D31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Statistical Measures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541DC16-047F-90DF-4537-410FA506C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endParaRPr lang="en-US" sz="320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6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Central Tendency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DD1A5F-1C0E-4A3B-F62F-25A345311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r">
                  <a:buNone/>
                </a:pPr>
                <a:r>
                  <a:rPr lang="ar-EG" dirty="0"/>
                  <a:t>تهتم بقياس مركز البيانات:</a:t>
                </a:r>
              </a:p>
              <a:p>
                <a:pPr algn="r" rtl="1"/>
                <a:r>
                  <a:rPr lang="ar-EG" dirty="0"/>
                  <a:t>المتوسط </a:t>
                </a:r>
                <a:r>
                  <a:rPr lang="en-US" dirty="0"/>
                  <a:t>Mean </a:t>
                </a:r>
                <a:r>
                  <a:rPr lang="ar-EG" dirty="0"/>
                  <a:t> =</a:t>
                </a:r>
                <a:r>
                  <a:rPr lang="en-US" dirty="0"/>
                  <a:t> </a:t>
                </a:r>
                <a:r>
                  <a:rPr lang="ar-EG" dirty="0"/>
                  <a:t>مجموع القيم مقسومة على عددهم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ar-EG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EG" b="0" i="1" smtClean="0">
                                <a:latin typeface="Cambria Math" panose="02040503050406030204" pitchFamily="18" charset="0"/>
                              </a:rPr>
                              <m:t>القيم</m:t>
                            </m:r>
                            <m:r>
                              <a:rPr lang="ar-EG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EG" b="0" i="1" smtClean="0">
                                <a:latin typeface="Cambria Math" panose="02040503050406030204" pitchFamily="18" charset="0"/>
                              </a:rPr>
                              <m:t>مجموع</m:t>
                            </m:r>
                          </m:num>
                          <m:den>
                            <m:r>
                              <a:rPr lang="ar-EG" b="0" i="1" smtClean="0">
                                <a:latin typeface="Cambria Math" panose="02040503050406030204" pitchFamily="18" charset="0"/>
                              </a:rPr>
                              <m:t>عددهم</m:t>
                            </m:r>
                          </m:den>
                        </m:f>
                      </m:e>
                    </m:box>
                  </m:oMath>
                </a14:m>
                <a:endParaRPr lang="ar-EG" dirty="0"/>
              </a:p>
              <a:p>
                <a:pPr marL="0" indent="0" algn="r" rtl="1">
                  <a:buNone/>
                </a:pPr>
                <a:r>
                  <a:rPr lang="ar-EG" dirty="0"/>
                  <a:t>فمثلا المتوسط لمجموعة القيم</a:t>
                </a:r>
                <a:r>
                  <a:rPr lang="en-US" dirty="0"/>
                  <a:t>  </a:t>
                </a:r>
                <a:r>
                  <a:rPr lang="ar-EG" dirty="0"/>
                  <a:t> 2</a:t>
                </a:r>
                <a:r>
                  <a:rPr lang="en-US" dirty="0"/>
                  <a:t>,</a:t>
                </a:r>
                <a:r>
                  <a:rPr lang="ar-EG" dirty="0"/>
                  <a:t>3</a:t>
                </a:r>
                <a:r>
                  <a:rPr lang="en-US" dirty="0"/>
                  <a:t>,</a:t>
                </a:r>
                <a:r>
                  <a:rPr lang="ar-EG" dirty="0"/>
                  <a:t>5</a:t>
                </a:r>
                <a:r>
                  <a:rPr lang="en-US" dirty="0"/>
                  <a:t>,</a:t>
                </a:r>
                <a:r>
                  <a:rPr lang="ar-EG" dirty="0"/>
                  <a:t>10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ar-EG" dirty="0"/>
                  <a:t> = 5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و من مشاكل المتوسط هي شدة </a:t>
                </a:r>
                <a:r>
                  <a:rPr lang="ar-EG" dirty="0" err="1"/>
                  <a:t>تاثرة</a:t>
                </a:r>
                <a:r>
                  <a:rPr lang="ar-EG" dirty="0"/>
                  <a:t> بالقيم المتطرفة ال</a:t>
                </a:r>
                <a:r>
                  <a:rPr lang="en-US" dirty="0"/>
                  <a:t>Outliers</a:t>
                </a:r>
                <a:r>
                  <a:rPr lang="ar-EG" dirty="0"/>
                  <a:t> 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فمثلا المتوسط لمجموعة القيم 2</a:t>
                </a:r>
                <a:r>
                  <a:rPr lang="en-US" dirty="0"/>
                  <a:t>,</a:t>
                </a:r>
                <a:r>
                  <a:rPr lang="ar-EG" dirty="0"/>
                  <a:t>3</a:t>
                </a:r>
                <a:r>
                  <a:rPr lang="en-US" dirty="0"/>
                  <a:t>,</a:t>
                </a:r>
                <a:r>
                  <a:rPr lang="ar-EG" dirty="0"/>
                  <a:t>5</a:t>
                </a:r>
                <a:r>
                  <a:rPr lang="en-US" dirty="0"/>
                  <a:t>,</a:t>
                </a:r>
                <a:r>
                  <a:rPr lang="ar-EG" dirty="0"/>
                  <a:t>10</a:t>
                </a:r>
                <a:r>
                  <a:rPr lang="en-US" dirty="0"/>
                  <a:t>,</a:t>
                </a:r>
                <a:r>
                  <a:rPr lang="ar-EG" dirty="0"/>
                  <a:t>100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ar-E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ar-EG" dirty="0"/>
                  <a:t> = 24</a:t>
                </a:r>
              </a:p>
              <a:p>
                <a:pPr marL="0" indent="0" algn="r" rtl="1">
                  <a:buNone/>
                </a:pPr>
                <a:r>
                  <a:rPr lang="ar-EG" dirty="0"/>
                  <a:t>و من طرق التعامل مع القيم المتطرفة استخدام الوسيط </a:t>
                </a:r>
                <a:r>
                  <a:rPr lang="en-US" dirty="0"/>
                  <a:t> Median </a:t>
                </a:r>
                <a:r>
                  <a:rPr lang="ar-EG" dirty="0"/>
                  <a:t>بدلا من المتوسط </a:t>
                </a:r>
                <a:r>
                  <a:rPr lang="en-US" dirty="0"/>
                  <a:t>Mean</a:t>
                </a:r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DD1A5F-1C0E-4A3B-F62F-25A345311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t="-340" r="-812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Central Tendency Measures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D1A5F-1C0E-4A3B-F62F-25A34531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dirty="0"/>
              <a:t>تهتم بقياس مركز البيانات:</a:t>
            </a:r>
          </a:p>
          <a:p>
            <a:pPr algn="r" rtl="1"/>
            <a:r>
              <a:rPr lang="ar-EG" dirty="0"/>
              <a:t>الوسيط </a:t>
            </a:r>
            <a:r>
              <a:rPr lang="en-US" dirty="0"/>
              <a:t>Median </a:t>
            </a:r>
            <a:r>
              <a:rPr lang="ar-EG" dirty="0"/>
              <a:t> هو القيمة التي تتوسط مجموعة من القيم لذلك يحتاج الى ترتيب القيم عند استخدامه</a:t>
            </a:r>
          </a:p>
          <a:p>
            <a:pPr marL="0" indent="0" algn="r" rtl="1">
              <a:buNone/>
            </a:pPr>
            <a:r>
              <a:rPr lang="ar-EG" dirty="0"/>
              <a:t>فمثلا الوسيط لمجموعة القيم</a:t>
            </a:r>
            <a:r>
              <a:rPr lang="en-US" dirty="0"/>
              <a:t>  </a:t>
            </a:r>
            <a:r>
              <a:rPr lang="ar-EG" dirty="0"/>
              <a:t> 2</a:t>
            </a:r>
            <a:r>
              <a:rPr lang="en-US" dirty="0"/>
              <a:t>,</a:t>
            </a:r>
            <a:r>
              <a:rPr lang="ar-EG" dirty="0"/>
              <a:t>3</a:t>
            </a:r>
            <a:r>
              <a:rPr lang="en-US" dirty="0"/>
              <a:t>,</a:t>
            </a:r>
            <a:r>
              <a:rPr lang="ar-EG" dirty="0"/>
              <a:t>5</a:t>
            </a:r>
            <a:r>
              <a:rPr lang="en-US" dirty="0"/>
              <a:t>,</a:t>
            </a:r>
            <a:r>
              <a:rPr lang="ar-EG" dirty="0"/>
              <a:t>10</a:t>
            </a:r>
            <a:r>
              <a:rPr lang="en-US" dirty="0"/>
              <a:t>,</a:t>
            </a:r>
            <a:r>
              <a:rPr lang="ar-EG" dirty="0"/>
              <a:t>100هى القيمة التي تقع في تمام منتصف القيم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Central Tendency Measures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D1A5F-1C0E-4A3B-F62F-25A34531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dirty="0"/>
              <a:t>تهتم بقياس مركز البيانات:</a:t>
            </a:r>
          </a:p>
          <a:p>
            <a:pPr algn="r" rtl="1"/>
            <a:r>
              <a:rPr lang="ar-EG" dirty="0"/>
              <a:t>المنوال </a:t>
            </a:r>
            <a:r>
              <a:rPr lang="en-US" dirty="0"/>
              <a:t>Mode </a:t>
            </a:r>
            <a:r>
              <a:rPr lang="ar-EG" dirty="0"/>
              <a:t> هو القيمة</a:t>
            </a:r>
            <a:r>
              <a:rPr lang="en-US" dirty="0"/>
              <a:t> </a:t>
            </a:r>
            <a:r>
              <a:rPr lang="ar-EG" dirty="0"/>
              <a:t>الأكثر تكرارا ما بين مجموعة من القيم</a:t>
            </a:r>
          </a:p>
          <a:p>
            <a:pPr algn="r" rtl="1"/>
            <a:r>
              <a:rPr lang="ar-EG" dirty="0"/>
              <a:t>المنوال للقيم </a:t>
            </a:r>
            <a:r>
              <a:rPr lang="en-US" dirty="0"/>
              <a:t>2,4,6,4,5,9 </a:t>
            </a:r>
            <a:r>
              <a:rPr lang="ar-EG" dirty="0"/>
              <a:t> = 4</a:t>
            </a:r>
          </a:p>
          <a:p>
            <a:pPr algn="r" rtl="1"/>
            <a:r>
              <a:rPr lang="ar-EG" dirty="0"/>
              <a:t>المنوال للقيم </a:t>
            </a:r>
            <a:r>
              <a:rPr lang="en-US" dirty="0"/>
              <a:t> 2,4,2,3,5,6,3 </a:t>
            </a:r>
            <a:r>
              <a:rPr lang="ar-EG" dirty="0"/>
              <a:t>= </a:t>
            </a:r>
            <a:r>
              <a:rPr lang="en-US" dirty="0"/>
              <a:t>2,3 </a:t>
            </a:r>
            <a:r>
              <a:rPr lang="ar-EG" dirty="0"/>
              <a:t>(منوال ثنائي)</a:t>
            </a:r>
            <a:endParaRPr lang="en-US" dirty="0"/>
          </a:p>
          <a:p>
            <a:pPr algn="r" rtl="1"/>
            <a:r>
              <a:rPr lang="ar-EG" dirty="0"/>
              <a:t>المنوال للقيم </a:t>
            </a:r>
            <a:r>
              <a:rPr lang="en-US" dirty="0"/>
              <a:t> 2,4,2,3,5,6,3,7,8,9,7 </a:t>
            </a:r>
            <a:r>
              <a:rPr lang="ar-EG" dirty="0"/>
              <a:t>= </a:t>
            </a:r>
            <a:r>
              <a:rPr lang="en-US" dirty="0"/>
              <a:t>2,3,7 </a:t>
            </a:r>
            <a:r>
              <a:rPr lang="ar-EG" dirty="0"/>
              <a:t>(منوال ثلاثي)</a:t>
            </a:r>
            <a:endParaRPr lang="en-US" dirty="0"/>
          </a:p>
          <a:p>
            <a:pPr algn="r" rtl="1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9564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Dispersion</a:t>
            </a:r>
            <a:r>
              <a:rPr lang="ar-EG" sz="6800" dirty="0">
                <a:solidFill>
                  <a:schemeClr val="bg1"/>
                </a:solidFill>
              </a:rPr>
              <a:t> </a:t>
            </a:r>
            <a:r>
              <a:rPr lang="en-US" sz="6800" dirty="0">
                <a:solidFill>
                  <a:schemeClr val="bg1"/>
                </a:solidFill>
              </a:rPr>
              <a:t>Measures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D1A5F-1C0E-4A3B-F62F-25A34531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dirty="0"/>
              <a:t>تهتم بقياس التشتت (التباعد) بين البيانات:</a:t>
            </a:r>
          </a:p>
          <a:p>
            <a:pPr algn="r" rtl="1"/>
            <a:r>
              <a:rPr lang="ar-EG" dirty="0"/>
              <a:t>المدى </a:t>
            </a:r>
            <a:r>
              <a:rPr lang="en-US" dirty="0"/>
              <a:t>Range</a:t>
            </a:r>
            <a:r>
              <a:rPr lang="ar-EG" dirty="0"/>
              <a:t> : = اكبر قيمة – اصغر قيمة </a:t>
            </a:r>
          </a:p>
          <a:p>
            <a:pPr algn="r" rtl="1"/>
            <a:r>
              <a:rPr lang="ar-EG" dirty="0"/>
              <a:t>فمثلا ال</a:t>
            </a:r>
            <a:r>
              <a:rPr lang="en-US" dirty="0"/>
              <a:t>Range</a:t>
            </a:r>
            <a:r>
              <a:rPr lang="ar-EG" dirty="0"/>
              <a:t> للقيم </a:t>
            </a:r>
            <a:r>
              <a:rPr lang="en-US" dirty="0"/>
              <a:t>2,3,5,10,100</a:t>
            </a:r>
            <a:r>
              <a:rPr lang="ar-EG" dirty="0"/>
              <a:t> = 100-2 = 98 </a:t>
            </a:r>
          </a:p>
          <a:p>
            <a:pPr algn="r" rtl="1"/>
            <a:r>
              <a:rPr lang="ar-EG" dirty="0"/>
              <a:t>و من مشاكل ال</a:t>
            </a:r>
            <a:r>
              <a:rPr lang="en-US" dirty="0"/>
              <a:t>Range </a:t>
            </a:r>
            <a:r>
              <a:rPr lang="ar-EG" dirty="0"/>
              <a:t>هو </a:t>
            </a:r>
            <a:r>
              <a:rPr lang="ar-EG" dirty="0" err="1"/>
              <a:t>تاثره</a:t>
            </a:r>
            <a:r>
              <a:rPr lang="ar-EG" dirty="0"/>
              <a:t> بالقيم المتطرفة </a:t>
            </a: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343622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Dispersion</a:t>
            </a:r>
            <a:r>
              <a:rPr lang="ar-EG" sz="6800" dirty="0">
                <a:solidFill>
                  <a:schemeClr val="bg1"/>
                </a:solidFill>
              </a:rPr>
              <a:t> </a:t>
            </a:r>
            <a:r>
              <a:rPr lang="en-US" sz="6800" dirty="0">
                <a:solidFill>
                  <a:schemeClr val="bg1"/>
                </a:solidFill>
              </a:rPr>
              <a:t>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DD1A5F-1C0E-4A3B-F62F-25A345311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r>
                  <a:rPr lang="ar-EG" dirty="0"/>
                  <a:t>تهتم بقياس التشتت (التباعد) بين البيانات:</a:t>
                </a:r>
              </a:p>
              <a:p>
                <a:pPr algn="r" rtl="1"/>
                <a:r>
                  <a:rPr lang="ar-EG" dirty="0"/>
                  <a:t>التباين </a:t>
                </a:r>
                <a:r>
                  <a:rPr lang="en-US" dirty="0"/>
                  <a:t>Variance</a:t>
                </a:r>
                <a:r>
                  <a:rPr lang="ar-EG" dirty="0"/>
                  <a:t>(</a:t>
                </a:r>
                <a:r>
                  <a:rPr lang="en-US" dirty="0"/>
                  <a:t>var</a:t>
                </a:r>
                <a:r>
                  <a:rPr lang="ar-EG" dirty="0"/>
                  <a:t>) : يعتمد على المتوسط </a:t>
                </a:r>
                <a:r>
                  <a:rPr lang="en-US" dirty="0"/>
                  <a:t>mean</a:t>
                </a:r>
                <a:r>
                  <a:rPr lang="ar-EG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ar-EG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EG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E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E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𝑚𝑒𝑎𝑛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algn="r" rtl="1"/>
                <a:r>
                  <a:rPr lang="ar-EG" dirty="0"/>
                  <a:t>حيث ان </a:t>
                </a:r>
                <a:r>
                  <a:rPr lang="en-US" dirty="0"/>
                  <a:t>n</a:t>
                </a:r>
                <a:r>
                  <a:rPr lang="ar-EG" dirty="0"/>
                  <a:t> هي عدد القيم و </a:t>
                </a:r>
                <a:r>
                  <a:rPr lang="en-US" dirty="0"/>
                  <a:t>mean</a:t>
                </a:r>
                <a:r>
                  <a:rPr lang="ar-EG" dirty="0"/>
                  <a:t> هو متوسط القيم </a:t>
                </a:r>
              </a:p>
              <a:p>
                <a:pPr algn="r" rtl="1"/>
                <a:r>
                  <a:rPr lang="ar-EG" dirty="0"/>
                  <a:t>الانحراف المعياري </a:t>
                </a:r>
                <a:r>
                  <a:rPr lang="en-US" dirty="0"/>
                  <a:t>Standard deviation</a:t>
                </a:r>
                <a:r>
                  <a:rPr lang="ar-EG" dirty="0"/>
                  <a:t> (</a:t>
                </a:r>
                <a:r>
                  <a:rPr lang="en-US" dirty="0"/>
                  <a:t>std</a:t>
                </a:r>
                <a:r>
                  <a:rPr lang="ar-EG" dirty="0"/>
                  <a:t>): يقيس مقدار ابتعاد القيم عن </a:t>
                </a:r>
                <a:r>
                  <a:rPr lang="ar-EG" dirty="0" err="1"/>
                  <a:t>متوسطاتها</a:t>
                </a:r>
                <a:endParaRPr lang="ar-EG" dirty="0"/>
              </a:p>
              <a:p>
                <a:pPr marL="0" indent="0" algn="r" rtl="1">
                  <a:buNone/>
                </a:pPr>
                <a:r>
                  <a:rPr lang="ar-EG" dirty="0"/>
                  <a:t>و يساوى الجذر التربيعي </a:t>
                </a:r>
                <a:r>
                  <a:rPr lang="ar-EG" dirty="0" err="1"/>
                  <a:t>لل</a:t>
                </a:r>
                <a:r>
                  <a:rPr lang="en-US" dirty="0"/>
                  <a:t>variance</a:t>
                </a:r>
                <a:r>
                  <a:rPr lang="ar-EG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EG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</m:rad>
                  </m:oMath>
                </a14:m>
                <a:endParaRPr lang="ar-EG" dirty="0"/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C9DD1A5F-1C0E-4A3B-F62F-25A345311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2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22C6391-F6BD-33DC-824E-6AB3B466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Shape Measures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D1A5F-1C0E-4A3B-F62F-25A345311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dirty="0"/>
              <a:t>تهتم بوصف شكل البيانات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366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Sakkal Majalla"/>
        <a:ea typeface=""/>
        <a:cs typeface=""/>
      </a:majorFont>
      <a:minorFont>
        <a:latin typeface="Sakkal Majal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264</Words>
  <Application>Microsoft Office PowerPoint</Application>
  <PresentationFormat>شاشة عريضة</PresentationFormat>
  <Paragraphs>31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Sakkal Majalla</vt:lpstr>
      <vt:lpstr>SketchyVTI</vt:lpstr>
      <vt:lpstr>Statistical Measures</vt:lpstr>
      <vt:lpstr>Central Tendency Measures</vt:lpstr>
      <vt:lpstr>Central Tendency Measures</vt:lpstr>
      <vt:lpstr>Central Tendency Measures</vt:lpstr>
      <vt:lpstr>Dispersion Measures</vt:lpstr>
      <vt:lpstr>Dispersion Measures</vt:lpstr>
      <vt:lpstr>Shape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Measures</dc:title>
  <dc:creator>Abdul Rahman</dc:creator>
  <cp:lastModifiedBy>Abdul Rahman</cp:lastModifiedBy>
  <cp:revision>1</cp:revision>
  <dcterms:created xsi:type="dcterms:W3CDTF">2023-08-23T23:39:28Z</dcterms:created>
  <dcterms:modified xsi:type="dcterms:W3CDTF">2023-08-24T00:33:45Z</dcterms:modified>
</cp:coreProperties>
</file>