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8" r:id="rId4"/>
    <p:sldId id="298" r:id="rId5"/>
    <p:sldId id="297" r:id="rId6"/>
    <p:sldId id="300" r:id="rId7"/>
    <p:sldId id="259" r:id="rId8"/>
    <p:sldId id="307" r:id="rId9"/>
    <p:sldId id="260" r:id="rId10"/>
    <p:sldId id="299" r:id="rId11"/>
    <p:sldId id="308" r:id="rId12"/>
    <p:sldId id="261" r:id="rId13"/>
    <p:sldId id="263" r:id="rId14"/>
    <p:sldId id="301" r:id="rId15"/>
    <p:sldId id="302" r:id="rId16"/>
    <p:sldId id="305" r:id="rId17"/>
    <p:sldId id="304" r:id="rId18"/>
    <p:sldId id="306" r:id="rId19"/>
    <p:sldId id="269" r:id="rId20"/>
    <p:sldId id="314" r:id="rId21"/>
    <p:sldId id="309" r:id="rId22"/>
    <p:sldId id="310" r:id="rId23"/>
    <p:sldId id="311" r:id="rId24"/>
    <p:sldId id="262" r:id="rId25"/>
    <p:sldId id="315" r:id="rId26"/>
    <p:sldId id="312" r:id="rId27"/>
    <p:sldId id="313" r:id="rId28"/>
    <p:sldId id="317" r:id="rId29"/>
  </p:sldIdLst>
  <p:sldSz cx="9144000" cy="5143500" type="screen16x9"/>
  <p:notesSz cx="6858000" cy="9144000"/>
  <p:embeddedFontLs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Maven Pro" panose="020B0604020202020204" charset="0"/>
      <p:regular r:id="rId35"/>
      <p:bold r:id="rId36"/>
    </p:embeddedFont>
    <p:embeddedFont>
      <p:font typeface="Fira Sans Condensed Medium" panose="020B0604020202020204" charset="0"/>
      <p:regular r:id="rId37"/>
      <p:bold r:id="rId38"/>
      <p:italic r:id="rId39"/>
      <p:boldItalic r:id="rId40"/>
    </p:embeddedFont>
    <p:embeddedFont>
      <p:font typeface="Fira Sans Extra Condensed Medium" panose="020B0604020202020204" charset="0"/>
      <p:regular r:id="rId41"/>
      <p:bold r:id="rId42"/>
      <p:italic r:id="rId43"/>
      <p:boldItalic r:id="rId44"/>
    </p:embeddedFont>
    <p:embeddedFont>
      <p:font typeface="Proxima Nova Semibold" panose="020B0604020202020204" charset="0"/>
      <p:regular r:id="rId45"/>
      <p:bold r:id="rId46"/>
      <p:boldItalic r:id="rId47"/>
    </p:embeddedFont>
    <p:embeddedFont>
      <p:font typeface="Share Tech" panose="020B0604020202020204" charset="0"/>
      <p:regular r:id="rId48"/>
    </p:embeddedFont>
    <p:embeddedFont>
      <p:font typeface="Advent Pro SemiBold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686BAD-E58C-458E-B38F-EF35428BF3E8}">
  <a:tblStyle styleId="{21686BAD-E58C-458E-B38F-EF35428BF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03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21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43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902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232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4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05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4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66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96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834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01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805421" y="274521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SUPERVISER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ENG  KAREM AHMED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Prepared By :Abdelrhman Mahmoud Hessien Ahmed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487823" y="771393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r>
              <a:rPr lang="en" dirty="0"/>
              <a:t>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solidFill>
                  <a:srgbClr val="00CFCC"/>
                </a:solidFill>
              </a:rPr>
              <a:t>HEART DESEIES</a:t>
            </a:r>
            <a:r>
              <a:rPr lang="en" dirty="0" smtClean="0"/>
              <a:t> PROJECT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226113" y="2281375"/>
            <a:ext cx="291372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Prepration</a:t>
            </a:r>
            <a:br>
              <a:rPr lang="en" dirty="0" smtClean="0"/>
            </a:br>
            <a:r>
              <a:rPr lang="en" dirty="0" smtClean="0"/>
              <a:t>of data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44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Data Preparation</a:t>
            </a:r>
            <a:endParaRPr lang="en-US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6054555" y="150802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Preview the  data</a:t>
            </a:r>
          </a:p>
        </p:txBody>
      </p:sp>
      <p:sp>
        <p:nvSpPr>
          <p:cNvPr id="603" name="Google Shape;603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Validity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Checking For Dablucate Data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Missing Value 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Checking for any missing value and deal with it 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6054555" y="199517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 view of Dtaset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Check if Data Is Valid</a:t>
            </a:r>
            <a:endParaRPr dirty="0"/>
          </a:p>
        </p:txBody>
      </p:sp>
      <p:sp>
        <p:nvSpPr>
          <p:cNvPr id="609" name="Google Shape;609;p30"/>
          <p:cNvSpPr txBox="1">
            <a:spLocks noGrp="1"/>
          </p:cNvSpPr>
          <p:nvPr>
            <p:ph type="ctrTitle" idx="6"/>
          </p:nvPr>
        </p:nvSpPr>
        <p:spPr>
          <a:xfrm>
            <a:off x="6054555" y="3154296"/>
            <a:ext cx="1881300" cy="483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Duplicates</a:t>
            </a:r>
            <a:br>
              <a:rPr lang="en-US" dirty="0"/>
            </a:b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stCxn id="611" idx="3"/>
            <a:endCxn id="613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7" name="Google Shape;617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8" name="Google Shape;618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2" name="Google Shape;632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6" y="1742775"/>
            <a:ext cx="291372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 BI 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369950" y="3208597"/>
            <a:ext cx="4318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Heart </a:t>
            </a:r>
            <a:r>
              <a:rPr lang="en-US" dirty="0" smtClean="0"/>
              <a:t>Daisies Analysis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40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</a:t>
            </a:r>
            <a:r>
              <a:rPr lang="en" dirty="0" smtClean="0"/>
              <a:t> </a:t>
            </a:r>
            <a:r>
              <a:rPr lang="en" dirty="0"/>
              <a:t>PROCESS</a:t>
            </a:r>
            <a:endParaRPr dirty="0"/>
          </a:p>
        </p:txBody>
      </p:sp>
      <p:cxnSp>
        <p:nvCxnSpPr>
          <p:cNvPr id="1091" name="Google Shape;109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6" name="Google Shape;109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9" name="Google Shape;109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2" name="Google Shape;1102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18825" y="1625689"/>
            <a:ext cx="221992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1400" dirty="0" smtClean="0"/>
              <a:t>Load </a:t>
            </a:r>
            <a:r>
              <a:rPr lang="en-US" sz="1400" dirty="0"/>
              <a:t>the Excel file</a:t>
            </a: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6766546" y="366121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Information about table and describe each othere</a:t>
            </a:r>
            <a:endParaRPr sz="14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2137368" y="3652322"/>
            <a:ext cx="309172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Iterate over the sheets and load them into a </a:t>
            </a:r>
            <a:r>
              <a:rPr lang="en-US" sz="1400" dirty="0" err="1"/>
              <a:t>DataFrame</a:t>
            </a:r>
            <a:endParaRPr lang="en-US" sz="1400" dirty="0"/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4656646" y="1790656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Check for missing data in each sheet</a:t>
            </a: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 </a:t>
            </a:r>
            <a:r>
              <a:rPr lang="en" sz="2400" dirty="0">
                <a:solidFill>
                  <a:schemeClr val="accent2"/>
                </a:solidFill>
              </a:rPr>
              <a:t>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/>
                </a:solidFill>
              </a:rPr>
              <a:t> </a:t>
            </a:r>
            <a:r>
              <a:rPr lang="en" sz="2400" dirty="0">
                <a:solidFill>
                  <a:schemeClr val="accent1"/>
                </a:solidFill>
              </a:rPr>
              <a:t>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</a:rPr>
              <a:t> </a:t>
            </a:r>
            <a:r>
              <a:rPr lang="en" sz="2400" dirty="0">
                <a:solidFill>
                  <a:schemeClr val="accent3"/>
                </a:solidFill>
              </a:rPr>
              <a:t>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5" name="Google Shape;1115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/>
                </a:solidFill>
              </a:rPr>
              <a:t> </a:t>
            </a:r>
            <a:r>
              <a:rPr lang="en" sz="2400" dirty="0">
                <a:solidFill>
                  <a:schemeClr val="accent4"/>
                </a:solidFill>
              </a:rPr>
              <a:t>04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86658" y="2281375"/>
            <a:ext cx="291372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</a:t>
            </a:r>
            <a:br>
              <a:rPr lang="en" dirty="0" smtClean="0"/>
            </a:br>
            <a:r>
              <a:rPr lang="en" dirty="0" smtClean="0"/>
              <a:t>LEARNING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690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Prepration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Cleaning Dataset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Meta Data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About Dataset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299" y="3829680"/>
            <a:ext cx="205692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data set include heartdiseasess factors such ptt ,spo2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Information About Data Type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</a:t>
            </a:r>
            <a:r>
              <a:rPr lang="en" dirty="0" smtClean="0"/>
              <a:t> </a:t>
            </a:r>
            <a:r>
              <a:rPr lang="en" dirty="0"/>
              <a:t>PROCESS</a:t>
            </a:r>
            <a:endParaRPr dirty="0"/>
          </a:p>
        </p:txBody>
      </p:sp>
      <p:cxnSp>
        <p:nvCxnSpPr>
          <p:cNvPr id="1091" name="Google Shape;109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6" name="Google Shape;109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9" name="Google Shape;109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2" name="Google Shape;1102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18825" y="1625689"/>
            <a:ext cx="221992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Visualize Mean Important Columns</a:t>
            </a:r>
            <a:endParaRPr lang="en-US" sz="14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6766546" y="366121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Information about table and describe each othere</a:t>
            </a:r>
            <a:endParaRPr sz="14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2137368" y="3652322"/>
            <a:ext cx="309172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Calculate correlation matrix</a:t>
            </a:r>
            <a:endParaRPr lang="en-US" sz="1400" dirty="0"/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4656646" y="1790656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Plot the </a:t>
            </a:r>
            <a:r>
              <a:rPr lang="en-US" sz="1400" dirty="0" err="1"/>
              <a:t>heatmap</a:t>
            </a:r>
            <a:endParaRPr lang="en-US" sz="1400" dirty="0"/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 05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/>
                </a:solidFill>
              </a:rPr>
              <a:t> 06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</a:rPr>
              <a:t> 07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5" name="Google Shape;1115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/>
                </a:solidFill>
              </a:rPr>
              <a:t> 08</a:t>
            </a:r>
            <a:endParaRPr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</a:t>
            </a:r>
            <a:r>
              <a:rPr lang="en" dirty="0" smtClean="0"/>
              <a:t> </a:t>
            </a:r>
            <a:r>
              <a:rPr lang="en" dirty="0"/>
              <a:t>PROCESS</a:t>
            </a:r>
            <a:endParaRPr dirty="0"/>
          </a:p>
        </p:txBody>
      </p:sp>
      <p:cxnSp>
        <p:nvCxnSpPr>
          <p:cNvPr id="1091" name="Google Shape;109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6" name="Google Shape;109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9" name="Google Shape;109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2" name="Google Shape;1102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18825" y="1625689"/>
            <a:ext cx="221992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Select features and target variable</a:t>
            </a:r>
            <a:endParaRPr lang="en-US" sz="14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6766546" y="366121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Information about table and describe each othere</a:t>
            </a:r>
            <a:endParaRPr sz="14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2137368" y="3652322"/>
            <a:ext cx="309172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Split the </a:t>
            </a:r>
            <a:r>
              <a:rPr lang="en-US" sz="1400" dirty="0" smtClean="0"/>
              <a:t>data set into train ,valid and test set</a:t>
            </a:r>
            <a:endParaRPr lang="en-US" sz="1400" dirty="0"/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4656646" y="1790656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Scale the </a:t>
            </a:r>
            <a:r>
              <a:rPr lang="en-US" sz="1400" dirty="0" smtClean="0"/>
              <a:t>features to avoid </a:t>
            </a:r>
            <a:r>
              <a:rPr lang="en-US" sz="1400" dirty="0" err="1" smtClean="0"/>
              <a:t>outlire</a:t>
            </a:r>
            <a:endParaRPr lang="en-US" sz="1400" dirty="0"/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 09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/>
                </a:solidFill>
              </a:rPr>
              <a:t> 10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</a:rPr>
              <a:t> 11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5" name="Google Shape;1115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/>
                </a:solidFill>
              </a:rPr>
              <a:t> 12</a:t>
            </a:r>
            <a:endParaRPr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</a:t>
            </a:r>
            <a:r>
              <a:rPr lang="en" dirty="0" smtClean="0"/>
              <a:t> </a:t>
            </a:r>
            <a:r>
              <a:rPr lang="en" dirty="0"/>
              <a:t>PROCESS</a:t>
            </a:r>
            <a:endParaRPr dirty="0"/>
          </a:p>
        </p:txBody>
      </p:sp>
      <p:cxnSp>
        <p:nvCxnSpPr>
          <p:cNvPr id="1091" name="Google Shape;109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6" name="Google Shape;109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9" name="Google Shape;109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2" name="Google Shape;1102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42733" y="1902345"/>
            <a:ext cx="221992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Initialize the </a:t>
            </a:r>
            <a:r>
              <a:rPr lang="en-US" sz="1400" dirty="0" smtClean="0"/>
              <a:t>model and </a:t>
            </a:r>
            <a:r>
              <a:rPr lang="en-US" sz="1400" dirty="0"/>
              <a:t>Train the model using Train set</a:t>
            </a: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6766545" y="3661211"/>
            <a:ext cx="210168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classification of the </a:t>
            </a:r>
            <a:r>
              <a:rPr lang="en-US" sz="1400" dirty="0" err="1"/>
              <a:t>outpout</a:t>
            </a:r>
            <a:r>
              <a:rPr lang="en-US" sz="1400" dirty="0"/>
              <a:t> of </a:t>
            </a:r>
            <a:r>
              <a:rPr lang="en-US" sz="1400" dirty="0" err="1"/>
              <a:t>suger</a:t>
            </a:r>
            <a:r>
              <a:rPr lang="en-US" sz="1400" dirty="0"/>
              <a:t> and </a:t>
            </a:r>
            <a:r>
              <a:rPr lang="en-US" sz="1400" dirty="0" smtClean="0"/>
              <a:t>insulin Using K-means</a:t>
            </a:r>
            <a:endParaRPr sz="14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2213563" y="3710274"/>
            <a:ext cx="309172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/>
              <a:t> Make predictions using Random </a:t>
            </a:r>
            <a:r>
              <a:rPr lang="en-US" sz="1400" dirty="0" err="1"/>
              <a:t>ForestRegressor</a:t>
            </a:r>
            <a:endParaRPr lang="en-US" sz="1400" dirty="0"/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4395033" y="1923250"/>
            <a:ext cx="246986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Evaluate the model and optimize output</a:t>
            </a:r>
            <a:endParaRPr lang="en-US" sz="1400" dirty="0"/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 13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/>
                </a:solidFill>
              </a:rPr>
              <a:t> 14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</a:rPr>
              <a:t> 15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5" name="Google Shape;1115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/>
                </a:solidFill>
              </a:rPr>
              <a:t> 16</a:t>
            </a:r>
            <a:endParaRPr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STREMLITE PROCESS</a:t>
            </a:r>
            <a:endParaRPr dirty="0"/>
          </a:p>
        </p:txBody>
      </p:sp>
      <p:sp>
        <p:nvSpPr>
          <p:cNvPr id="660" name="Google Shape;660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chemeClr val="lt2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chemeClr val="lt2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chemeClr val="lt2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chemeClr val="lt2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5" name="Google Shape;665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8" name="Google Shape;668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1" name="Google Shape;671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4" name="Google Shape;674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01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subTitle" idx="4294967295"/>
          </p:nvPr>
        </p:nvSpPr>
        <p:spPr>
          <a:xfrm>
            <a:off x="1289823" y="1479500"/>
            <a:ext cx="2235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Load your trained model and scaler</a:t>
            </a:r>
            <a:endParaRPr sz="1400" dirty="0"/>
          </a:p>
        </p:txBody>
      </p:sp>
      <p:sp>
        <p:nvSpPr>
          <p:cNvPr id="678" name="Google Shape;678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</a:rPr>
              <a:t>02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4294967295"/>
          </p:nvPr>
        </p:nvSpPr>
        <p:spPr>
          <a:xfrm>
            <a:off x="1369424" y="2281300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import </a:t>
            </a:r>
            <a:r>
              <a:rPr lang="en-US" sz="1400" dirty="0" err="1"/>
              <a:t>streamlit</a:t>
            </a:r>
            <a:r>
              <a:rPr lang="en-US" sz="1400" dirty="0"/>
              <a:t> </a:t>
            </a:r>
            <a:r>
              <a:rPr lang="en-US" sz="1400" dirty="0" smtClean="0"/>
              <a:t>Library</a:t>
            </a:r>
            <a:endParaRPr sz="1400" dirty="0"/>
          </a:p>
        </p:txBody>
      </p:sp>
      <p:sp>
        <p:nvSpPr>
          <p:cNvPr id="680" name="Google Shape;680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03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subTitle" idx="4294967295"/>
          </p:nvPr>
        </p:nvSpPr>
        <p:spPr>
          <a:xfrm>
            <a:off x="1140825" y="3083100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Function to predict blood sugar and insulin</a:t>
            </a:r>
            <a:endParaRPr sz="1400" dirty="0"/>
          </a:p>
        </p:txBody>
      </p:sp>
      <p:sp>
        <p:nvSpPr>
          <p:cNvPr id="682" name="Google Shape;682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372539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04</a:t>
            </a:r>
            <a:endParaRPr sz="1800"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subTitle" idx="4294967295"/>
          </p:nvPr>
        </p:nvSpPr>
        <p:spPr>
          <a:xfrm>
            <a:off x="1140600" y="3936475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Classify the results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86658" y="2281375"/>
            <a:ext cx="291372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STREAMLIT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22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33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1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650" y="1049431"/>
            <a:ext cx="6020700" cy="2052600"/>
          </a:xfrm>
        </p:spPr>
        <p:txBody>
          <a:bodyPr/>
          <a:lstStyle/>
          <a:p>
            <a:r>
              <a:rPr lang="en" sz="8800" dirty="0"/>
              <a:t>THANKS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2473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Heart Deasises.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59468" y="3615098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Heart Desisase Analysis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299" y="3829680"/>
            <a:ext cx="191904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Virtualization of data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7" y="409389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Apply machine learning 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87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59468" y="3615098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STREAMLITE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 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299" y="3829680"/>
            <a:ext cx="191904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7" y="409389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Predict</a:t>
            </a:r>
            <a:r>
              <a:rPr lang="en" dirty="0" smtClean="0"/>
              <a:t> and classify data 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8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987743" y="2062090"/>
            <a:ext cx="3186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Introduction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86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581030" y="1613219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Dataset is conceder a medical data set include insights of patient satutes such ptt ,spo2,hr an,d some patient information such age ,gender and diabites  label of drunkness and sleepness and if smoking</a:t>
            </a: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Dataset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14340" y="2116375"/>
            <a:ext cx="291372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MetaData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92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META DATE OF DATASET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22413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STRINGS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uch :Patient name ,patient Address ,information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FLOAT</a:t>
            </a:r>
            <a:endParaRPr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PTT,</a:t>
            </a:r>
            <a:r>
              <a:rPr lang="en-US" dirty="0"/>
              <a:t> BMI, DiabetesPedigreeFunction</a:t>
            </a:r>
            <a:endParaRPr dirty="0"/>
          </a:p>
        </p:txBody>
      </p:sp>
      <p:grpSp>
        <p:nvGrpSpPr>
          <p:cNvPr id="577" name="Google Shape;577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8" name="Google Shape;578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29"/>
          <p:cNvCxnSpPr>
            <a:stCxn id="573" idx="1"/>
          </p:cNvCxnSpPr>
          <p:nvPr/>
        </p:nvCxnSpPr>
        <p:spPr>
          <a:xfrm rot="10800000" flipH="1" flipV="1">
            <a:off x="931233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stCxn id="575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META DATE OF DATASET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22413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INTEGER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Such:SPO2,Pd,Ps,HR..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hese values in the shape of numerical value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BINARY</a:t>
            </a:r>
            <a:endParaRPr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Outcome,</a:t>
            </a:r>
            <a:r>
              <a:rPr lang="en-US" dirty="0"/>
              <a:t> </a:t>
            </a:r>
            <a:r>
              <a:rPr lang="en-US" dirty="0" smtClean="0"/>
              <a:t>Sleepiness </a:t>
            </a:r>
            <a:r>
              <a:rPr lang="en" dirty="0" smtClean="0"/>
              <a:t>label,</a:t>
            </a:r>
          </a:p>
          <a:p>
            <a:pPr marL="0" lvl="0" indent="0"/>
            <a:r>
              <a:rPr lang="en-US" dirty="0" err="1" smtClean="0"/>
              <a:t>Drinking_label</a:t>
            </a:r>
            <a:endParaRPr lang="en-US" dirty="0" smtClean="0"/>
          </a:p>
          <a:p>
            <a:pPr marL="0" lvl="0" indent="0"/>
            <a:r>
              <a:rPr lang="en-CA" dirty="0" smtClean="0"/>
              <a:t>It include 0 or 1</a:t>
            </a:r>
            <a:endParaRPr lang="en" dirty="0" smtClean="0"/>
          </a:p>
        </p:txBody>
      </p:sp>
      <p:grpSp>
        <p:nvGrpSpPr>
          <p:cNvPr id="577" name="Google Shape;577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8" name="Google Shape;578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29"/>
          <p:cNvCxnSpPr>
            <a:stCxn id="573" idx="1"/>
          </p:cNvCxnSpPr>
          <p:nvPr/>
        </p:nvCxnSpPr>
        <p:spPr>
          <a:xfrm rot="10800000" flipH="1" flipV="1">
            <a:off x="931233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stCxn id="575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8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401</Words>
  <Application>Microsoft Office PowerPoint</Application>
  <PresentationFormat>On-screen Show (16:9)</PresentationFormat>
  <Paragraphs>118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Proxima Nova</vt:lpstr>
      <vt:lpstr>Maven Pro</vt:lpstr>
      <vt:lpstr>Fira Sans Condensed Medium</vt:lpstr>
      <vt:lpstr>Arial</vt:lpstr>
      <vt:lpstr>Fira Sans Extra Condensed Medium</vt:lpstr>
      <vt:lpstr>Proxima Nova Semibold</vt:lpstr>
      <vt:lpstr>Share Tech</vt:lpstr>
      <vt:lpstr>Advent Pro SemiBold</vt:lpstr>
      <vt:lpstr>Data Science Consulting by Slidesgo</vt:lpstr>
      <vt:lpstr>Slidesgo Final Pages</vt:lpstr>
      <vt:lpstr>DATA SCIENCE  HEART DESEIES PROJECT</vt:lpstr>
      <vt:lpstr>Data Prepration</vt:lpstr>
      <vt:lpstr>TARGET</vt:lpstr>
      <vt:lpstr>THANK YOU</vt:lpstr>
      <vt:lpstr>Introduction</vt:lpstr>
      <vt:lpstr>About Dataset</vt:lpstr>
      <vt:lpstr>MetaData</vt:lpstr>
      <vt:lpstr>META DATE OF DATASET</vt:lpstr>
      <vt:lpstr>META DATE OF DATASET</vt:lpstr>
      <vt:lpstr>Prepration of data</vt:lpstr>
      <vt:lpstr>Data Preparation</vt:lpstr>
      <vt:lpstr>DashBoard</vt:lpstr>
      <vt:lpstr>PowerPoint Presentation</vt:lpstr>
      <vt:lpstr>PowerPoint Presentation</vt:lpstr>
      <vt:lpstr>PowerPoint Presentation</vt:lpstr>
      <vt:lpstr>PowerPoint Presentation</vt:lpstr>
      <vt:lpstr>Heart Daisies Analysis </vt:lpstr>
      <vt:lpstr>Machine Learning PROCESS</vt:lpstr>
      <vt:lpstr>MACHINE  LEARNING</vt:lpstr>
      <vt:lpstr>Machine Learning PROCESS</vt:lpstr>
      <vt:lpstr>Machine Learning PROCESS</vt:lpstr>
      <vt:lpstr>Machine Learning PROCESS</vt:lpstr>
      <vt:lpstr>STREMLITE PROCESS</vt:lpstr>
      <vt:lpstr>STREAMLIT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Abdelrahman</dc:creator>
  <cp:lastModifiedBy>Abdelrahman</cp:lastModifiedBy>
  <cp:revision>12</cp:revision>
  <dcterms:modified xsi:type="dcterms:W3CDTF">2024-10-06T19:46:34Z</dcterms:modified>
</cp:coreProperties>
</file>