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9" r:id="rId2"/>
    <p:sldId id="256" r:id="rId3"/>
    <p:sldId id="257" r:id="rId4"/>
    <p:sldId id="258" r:id="rId5"/>
    <p:sldId id="260" r:id="rId6"/>
    <p:sldId id="261" r:id="rId7"/>
    <p:sldId id="262" r:id="rId8"/>
    <p:sldId id="268" r:id="rId9"/>
    <p:sldId id="264" r:id="rId10"/>
    <p:sldId id="267" r:id="rId11"/>
    <p:sldId id="269" r:id="rId12"/>
    <p:sldId id="270" r:id="rId13"/>
    <p:sldId id="271" r:id="rId14"/>
    <p:sldId id="272" r:id="rId15"/>
    <p:sldId id="273" r:id="rId16"/>
    <p:sldId id="274" r:id="rId17"/>
    <p:sldId id="275" r:id="rId18"/>
    <p:sldId id="276" r:id="rId19"/>
    <p:sldId id="277" r:id="rId20"/>
    <p:sldId id="278" r:id="rId21"/>
    <p:sldId id="281" r:id="rId22"/>
    <p:sldId id="282" r:id="rId23"/>
    <p:sldId id="283" r:id="rId24"/>
    <p:sldId id="284" r:id="rId25"/>
    <p:sldId id="285" r:id="rId26"/>
    <p:sldId id="286" r:id="rId27"/>
    <p:sldId id="287" r:id="rId28"/>
    <p:sldId id="288" r:id="rId29"/>
    <p:sldId id="279" r:id="rId30"/>
    <p:sldId id="280" r:id="rId31"/>
    <p:sldId id="266" r:id="rId32"/>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2D24"/>
    <a:srgbClr val="ECE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07" autoAdjust="0"/>
    <p:restoredTop sz="94660"/>
  </p:normalViewPr>
  <p:slideViewPr>
    <p:cSldViewPr snapToGrid="0">
      <p:cViewPr>
        <p:scale>
          <a:sx n="100" d="100"/>
          <a:sy n="100" d="100"/>
        </p:scale>
        <p:origin x="1626"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5BC5A0B-D85C-42C5-8FF4-A380BF3FCC4E}"/>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1D0026C6-7526-4CEC-9140-2CC1D6C96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AC82D016-5F97-4196-A68E-BA14106E7CEA}"/>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5" name="عنصر نائب للتذييل 4">
            <a:extLst>
              <a:ext uri="{FF2B5EF4-FFF2-40B4-BE49-F238E27FC236}">
                <a16:creationId xmlns:a16="http://schemas.microsoft.com/office/drawing/2014/main" id="{4B3409BC-1375-4F8C-91BC-C834EB41132D}"/>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A16FD274-ACA0-450B-9EA4-A42C13579B9C}"/>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23813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62C9179-069A-482C-98FF-FD6DA26A08D2}"/>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996786E0-D3EE-4CD0-B56E-224EFF370C35}"/>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5C302EF5-2937-4ED1-8A6F-5E6C840E9459}"/>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5" name="عنصر نائب للتذييل 4">
            <a:extLst>
              <a:ext uri="{FF2B5EF4-FFF2-40B4-BE49-F238E27FC236}">
                <a16:creationId xmlns:a16="http://schemas.microsoft.com/office/drawing/2014/main" id="{AED84E2A-C784-406D-8D61-100685356658}"/>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95D67F3C-C615-4E2A-B062-5384DE399E3D}"/>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5297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C6F4E44B-E72A-492F-9DF5-47DDC74F66C2}"/>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1FAC1322-6096-4E80-BC8B-972800597E46}"/>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F449CD3F-FC24-41FD-A0CC-5177492DC6EB}"/>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5" name="عنصر نائب للتذييل 4">
            <a:extLst>
              <a:ext uri="{FF2B5EF4-FFF2-40B4-BE49-F238E27FC236}">
                <a16:creationId xmlns:a16="http://schemas.microsoft.com/office/drawing/2014/main" id="{CF0CE95D-A55D-4A0B-AE7B-1626E587D8EE}"/>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D0822B7C-2D29-49F0-BED9-21355A480577}"/>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145621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B249A50-98DF-4ED1-8808-26F4AE080077}"/>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19CD71C2-A6EA-49E2-B23F-97B470A786AF}"/>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5A713B83-4470-44EF-9F95-8D6CCB3E45E4}"/>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5" name="عنصر نائب للتذييل 4">
            <a:extLst>
              <a:ext uri="{FF2B5EF4-FFF2-40B4-BE49-F238E27FC236}">
                <a16:creationId xmlns:a16="http://schemas.microsoft.com/office/drawing/2014/main" id="{A799E979-4659-4E7C-AAB1-67C1BB3B00A6}"/>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31691A58-6B55-4F2E-B28D-7DA27FA7EE6F}"/>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17369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23423EF-263E-4AD8-8263-766265CD04C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033859D0-9231-423E-A693-4A53295E1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DAEDD00E-1428-4031-A740-5518D76D53DA}"/>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5" name="عنصر نائب للتذييل 4">
            <a:extLst>
              <a:ext uri="{FF2B5EF4-FFF2-40B4-BE49-F238E27FC236}">
                <a16:creationId xmlns:a16="http://schemas.microsoft.com/office/drawing/2014/main" id="{E2EA8D12-4691-42CA-A00B-7EA26D6D8B2E}"/>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E326D27A-03BC-494A-A070-E4894F5F9337}"/>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188056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F43D36F-8614-4319-B695-D8213287BF4B}"/>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53524AF8-7873-44E6-BB83-971DF0C5456B}"/>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7008EA19-A369-442C-81EC-E41F3CA974E0}"/>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77B1DEC7-8CF4-487B-865C-E7CA990CECB0}"/>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6" name="عنصر نائب للتذييل 5">
            <a:extLst>
              <a:ext uri="{FF2B5EF4-FFF2-40B4-BE49-F238E27FC236}">
                <a16:creationId xmlns:a16="http://schemas.microsoft.com/office/drawing/2014/main" id="{F7E1DCCB-124D-4D95-9BBC-531EB6A39C38}"/>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64F4A813-00B5-457A-9731-8195B667048D}"/>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328886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AB55054-2C9F-4423-890F-793865B404E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DDCA9352-7354-41DB-8898-FBC8C5D83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5391F463-2396-47B6-A6AD-43543D381ECE}"/>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BF175FD5-18D5-4BFD-B36A-4E266E68D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FF16B853-2E7D-4E73-9BF0-AE5166B9925F}"/>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A1956822-A3DB-4BCE-ABA0-826B95A3F4C8}"/>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8" name="عنصر نائب للتذييل 7">
            <a:extLst>
              <a:ext uri="{FF2B5EF4-FFF2-40B4-BE49-F238E27FC236}">
                <a16:creationId xmlns:a16="http://schemas.microsoft.com/office/drawing/2014/main" id="{5A236D0E-4012-4CB3-812E-732A084301F7}"/>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7200B1AF-6AE1-42B0-B663-14CEAF888333}"/>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29076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B930F37-09DD-46AE-A8A9-96573CDD447B}"/>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717E474E-A7D8-4872-A442-AB1A73DBFC45}"/>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4" name="عنصر نائب للتذييل 3">
            <a:extLst>
              <a:ext uri="{FF2B5EF4-FFF2-40B4-BE49-F238E27FC236}">
                <a16:creationId xmlns:a16="http://schemas.microsoft.com/office/drawing/2014/main" id="{B38FCA32-D474-40C8-AE07-8B51E595A674}"/>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26196FED-9BF6-46CE-9E1C-D03FECCF9629}"/>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211703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9EA6E49-26C4-4A38-866C-13828F632CD2}"/>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3" name="عنصر نائب للتذييل 2">
            <a:extLst>
              <a:ext uri="{FF2B5EF4-FFF2-40B4-BE49-F238E27FC236}">
                <a16:creationId xmlns:a16="http://schemas.microsoft.com/office/drawing/2014/main" id="{EAFA4ACC-1738-4D09-923F-2738572B1488}"/>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901D6B8F-CA34-460B-B0EF-52D8680C55D3}"/>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271138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E550970-A2B4-4A72-85D3-BBCB37E8F7A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DBEC664C-4F37-4254-AD27-7CC5E828E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AFC46795-AAD0-4F4C-8219-393DECB60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0721F4CA-A2A8-4A52-8FF6-E601342D5FC3}"/>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6" name="عنصر نائب للتذييل 5">
            <a:extLst>
              <a:ext uri="{FF2B5EF4-FFF2-40B4-BE49-F238E27FC236}">
                <a16:creationId xmlns:a16="http://schemas.microsoft.com/office/drawing/2014/main" id="{EC0E9E1D-A0FA-46AE-B921-276BADDC57DA}"/>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C00DE7F3-D6F4-4E07-B3BD-E6AA73FDF6E3}"/>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282260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695F7C-3055-4E23-83CE-3A917258BED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0EC35B74-A2AC-4B36-8E1C-581DABC8C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50C8936C-D9F5-4138-AED6-6385D12F2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E0CD212-5AA8-42BB-9FA2-9FC005481B56}"/>
              </a:ext>
            </a:extLst>
          </p:cNvPr>
          <p:cNvSpPr>
            <a:spLocks noGrp="1"/>
          </p:cNvSpPr>
          <p:nvPr>
            <p:ph type="dt" sz="half" idx="10"/>
          </p:nvPr>
        </p:nvSpPr>
        <p:spPr/>
        <p:txBody>
          <a:bodyPr/>
          <a:lstStyle/>
          <a:p>
            <a:fld id="{3F22B572-7397-487F-8721-880F6AFB2729}" type="datetimeFigureOut">
              <a:rPr lang="en-US" smtClean="0"/>
              <a:t>11/4/2021</a:t>
            </a:fld>
            <a:endParaRPr lang="en-US"/>
          </a:p>
        </p:txBody>
      </p:sp>
      <p:sp>
        <p:nvSpPr>
          <p:cNvPr id="6" name="عنصر نائب للتذييل 5">
            <a:extLst>
              <a:ext uri="{FF2B5EF4-FFF2-40B4-BE49-F238E27FC236}">
                <a16:creationId xmlns:a16="http://schemas.microsoft.com/office/drawing/2014/main" id="{A540F8DC-FC40-454E-80C1-7E039CA37319}"/>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945AE306-B0DF-4F0A-9F60-ED54B786BD83}"/>
              </a:ext>
            </a:extLst>
          </p:cNvPr>
          <p:cNvSpPr>
            <a:spLocks noGrp="1"/>
          </p:cNvSpPr>
          <p:nvPr>
            <p:ph type="sldNum" sz="quarter" idx="12"/>
          </p:nvPr>
        </p:nvSpPr>
        <p:spPr/>
        <p:txBody>
          <a:bodyPr/>
          <a:lstStyle/>
          <a:p>
            <a:fld id="{58A9550E-3B54-4471-8B8E-F90AFA4CE0E5}" type="slidenum">
              <a:rPr lang="en-US" smtClean="0"/>
              <a:t>‹#›</a:t>
            </a:fld>
            <a:endParaRPr lang="en-US"/>
          </a:p>
        </p:txBody>
      </p:sp>
    </p:spTree>
    <p:extLst>
      <p:ext uri="{BB962C8B-B14F-4D97-AF65-F5344CB8AC3E}">
        <p14:creationId xmlns:p14="http://schemas.microsoft.com/office/powerpoint/2010/main" val="265010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280FC3F5-4F12-4AC7-8D67-D40A57904D5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43DF4F22-A31C-40A5-99B2-DEB38C31B82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F2ACEFF4-48A4-4370-A8E5-271AEB4922C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F22B572-7397-487F-8721-880F6AFB2729}" type="datetimeFigureOut">
              <a:rPr lang="en-US" smtClean="0"/>
              <a:t>11/4/2021</a:t>
            </a:fld>
            <a:endParaRPr lang="en-US"/>
          </a:p>
        </p:txBody>
      </p:sp>
      <p:sp>
        <p:nvSpPr>
          <p:cNvPr id="5" name="عنصر نائب للتذييل 4">
            <a:extLst>
              <a:ext uri="{FF2B5EF4-FFF2-40B4-BE49-F238E27FC236}">
                <a16:creationId xmlns:a16="http://schemas.microsoft.com/office/drawing/2014/main" id="{DE097215-7679-46D0-8DB7-E859F9A37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AC18CCB3-873C-4034-AE0D-B3E6BD72DEB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8A9550E-3B54-4471-8B8E-F90AFA4CE0E5}" type="slidenum">
              <a:rPr lang="en-US" smtClean="0"/>
              <a:t>‹#›</a:t>
            </a:fld>
            <a:endParaRPr lang="en-US"/>
          </a:p>
        </p:txBody>
      </p:sp>
    </p:spTree>
    <p:extLst>
      <p:ext uri="{BB962C8B-B14F-4D97-AF65-F5344CB8AC3E}">
        <p14:creationId xmlns:p14="http://schemas.microsoft.com/office/powerpoint/2010/main" val="2907006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مجموعة 8">
            <a:extLst>
              <a:ext uri="{FF2B5EF4-FFF2-40B4-BE49-F238E27FC236}">
                <a16:creationId xmlns:a16="http://schemas.microsoft.com/office/drawing/2014/main" id="{03BA0CCD-FB56-4CA9-9492-538CFEB441B9}"/>
              </a:ext>
            </a:extLst>
          </p:cNvPr>
          <p:cNvGrpSpPr/>
          <p:nvPr/>
        </p:nvGrpSpPr>
        <p:grpSpPr>
          <a:xfrm>
            <a:off x="0" y="-24154"/>
            <a:ext cx="12192000" cy="6897857"/>
            <a:chOff x="0" y="-24154"/>
            <a:chExt cx="12192000" cy="6897857"/>
          </a:xfrm>
        </p:grpSpPr>
        <p:sp>
          <p:nvSpPr>
            <p:cNvPr id="4" name="مستطيل 3">
              <a:extLst>
                <a:ext uri="{FF2B5EF4-FFF2-40B4-BE49-F238E27FC236}">
                  <a16:creationId xmlns:a16="http://schemas.microsoft.com/office/drawing/2014/main" id="{A1112830-16A6-4BC9-AA39-7E3E06362CFC}"/>
                </a:ext>
              </a:extLst>
            </p:cNvPr>
            <p:cNvSpPr/>
            <p:nvPr/>
          </p:nvSpPr>
          <p:spPr>
            <a:xfrm>
              <a:off x="0" y="0"/>
              <a:ext cx="12192000" cy="685800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631BFD1B-D9B7-44DB-9970-31EBDBF5E9F1}"/>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backgroundRemoval t="10000" b="90000" l="10000" r="90000">
                          <a14:foregroundMark x1="27734" y1="60352" x2="27734" y2="60352"/>
                          <a14:foregroundMark x1="52246" y1="50488" x2="52246" y2="50488"/>
                          <a14:foregroundMark x1="54004" y1="48730" x2="55176" y2="33594"/>
                        </a14:backgroundRemoval>
                      </a14:imgEffect>
                    </a14:imgLayer>
                  </a14:imgProps>
                </a:ext>
                <a:ext uri="{28A0092B-C50C-407E-A947-70E740481C1C}">
                  <a14:useLocalDpi xmlns:a14="http://schemas.microsoft.com/office/drawing/2010/main" val="0"/>
                </a:ext>
              </a:extLst>
            </a:blip>
            <a:srcRect/>
            <a:stretch>
              <a:fillRect/>
            </a:stretch>
          </p:blipFill>
          <p:spPr bwMode="auto">
            <a:xfrm>
              <a:off x="2647071" y="-24154"/>
              <a:ext cx="6897857" cy="6897857"/>
            </a:xfrm>
            <a:prstGeom prst="rect">
              <a:avLst/>
            </a:prstGeom>
            <a:noFill/>
            <a:effectLst>
              <a:reflection endPos="0" dist="50800" dir="5400000" sy="-100000" algn="bl" rotWithShape="0"/>
            </a:effectLst>
          </p:spPr>
        </p:pic>
      </p:grpSp>
    </p:spTree>
    <p:extLst>
      <p:ext uri="{BB962C8B-B14F-4D97-AF65-F5344CB8AC3E}">
        <p14:creationId xmlns:p14="http://schemas.microsoft.com/office/powerpoint/2010/main" val="55312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7968542"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App analysis results: Clear text secret key</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Clear text secret key:</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4708981"/>
          </a:xfrm>
          <a:prstGeom prst="rect">
            <a:avLst/>
          </a:prstGeom>
          <a:noFill/>
        </p:spPr>
        <p:txBody>
          <a:bodyPr wrap="square" rtlCol="0">
            <a:spAutoFit/>
          </a:bodyPr>
          <a:lstStyle/>
          <a:p>
            <a:pPr marL="342900" indent="-342900" algn="l" rtl="0">
              <a:buFontTx/>
              <a:buChar char="-"/>
            </a:pPr>
            <a:r>
              <a:rPr lang="en-US" sz="2000" dirty="0">
                <a:solidFill>
                  <a:srgbClr val="522D24"/>
                </a:solidFill>
                <a:latin typeface="TheSans" panose="020B0503040302020203" pitchFamily="34" charset="-78"/>
                <a:cs typeface="TheSans" panose="020B0503040302020203" pitchFamily="34" charset="-78"/>
              </a:rPr>
              <a:t>After static analyzing and viewing the source code, we have noticed that one of the secret keys   </a:t>
            </a:r>
          </a:p>
          <a:p>
            <a:pPr algn="l" rtl="0"/>
            <a:r>
              <a:rPr lang="en-US" sz="2000" dirty="0">
                <a:solidFill>
                  <a:srgbClr val="522D24"/>
                </a:solidFill>
                <a:latin typeface="TheSans" panose="020B0503040302020203" pitchFamily="34" charset="-78"/>
                <a:cs typeface="TheSans" panose="020B0503040302020203" pitchFamily="34" charset="-78"/>
              </a:rPr>
              <a:t>     is so simple, and in clear text.</a:t>
            </a:r>
          </a:p>
          <a:p>
            <a:pPr algn="l" rtl="0"/>
            <a:r>
              <a:rPr lang="en-US" sz="2000" dirty="0">
                <a:solidFill>
                  <a:srgbClr val="522D24"/>
                </a:solidFill>
                <a:latin typeface="TheSans" panose="020B0503040302020203" pitchFamily="34" charset="-78"/>
                <a:cs typeface="TheSans" panose="020B0503040302020203" pitchFamily="34" charset="-78"/>
              </a:rPr>
              <a:t>     com/</a:t>
            </a:r>
          </a:p>
          <a:p>
            <a:pPr algn="l" rtl="0"/>
            <a:r>
              <a:rPr lang="en-US" sz="2000" dirty="0">
                <a:solidFill>
                  <a:srgbClr val="522D24"/>
                </a:solidFill>
                <a:latin typeface="TheSans" panose="020B0503040302020203" pitchFamily="34" charset="-78"/>
                <a:cs typeface="TheSans" panose="020B0503040302020203" pitchFamily="34" charset="-78"/>
              </a:rPr>
              <a:t>    ├─ </a:t>
            </a:r>
            <a:r>
              <a:rPr lang="en-US" sz="2000" dirty="0" err="1">
                <a:solidFill>
                  <a:srgbClr val="522D24"/>
                </a:solidFill>
                <a:latin typeface="TheSans" panose="020B0503040302020203" pitchFamily="34" charset="-78"/>
                <a:cs typeface="TheSans" panose="020B0503040302020203" pitchFamily="34" charset="-78"/>
              </a:rPr>
              <a:t>bumptech</a:t>
            </a:r>
            <a:r>
              <a:rPr lang="en-US" sz="2000" dirty="0">
                <a:solidFill>
                  <a:srgbClr val="522D24"/>
                </a:solidFill>
                <a:latin typeface="TheSans" panose="020B0503040302020203" pitchFamily="34" charset="-78"/>
                <a:cs typeface="TheSans" panose="020B0503040302020203" pitchFamily="34" charset="-78"/>
              </a:rPr>
              <a:t>/</a:t>
            </a:r>
          </a:p>
          <a:p>
            <a:pPr algn="l" rtl="0"/>
            <a:r>
              <a:rPr lang="en-US" sz="2000" dirty="0">
                <a:solidFill>
                  <a:srgbClr val="522D24"/>
                </a:solidFill>
                <a:latin typeface="TheSans" panose="020B0503040302020203" pitchFamily="34" charset="-78"/>
                <a:cs typeface="TheSans" panose="020B0503040302020203" pitchFamily="34" charset="-78"/>
              </a:rPr>
              <a:t>         ├─ manager/</a:t>
            </a:r>
          </a:p>
          <a:p>
            <a:pPr algn="l" rtl="0"/>
            <a:r>
              <a:rPr lang="en-US" sz="2000" dirty="0">
                <a:solidFill>
                  <a:srgbClr val="522D24"/>
                </a:solidFill>
                <a:latin typeface="TheSans" panose="020B0503040302020203" pitchFamily="34" charset="-78"/>
                <a:cs typeface="TheSans" panose="020B0503040302020203" pitchFamily="34" charset="-78"/>
              </a:rPr>
              <a:t>              ├─ RequestManagerRetriver.java</a:t>
            </a:r>
          </a:p>
          <a:p>
            <a:pPr algn="l" rtl="0"/>
            <a:endParaRPr lang="en-US" sz="2000" dirty="0">
              <a:solidFill>
                <a:srgbClr val="522D24"/>
              </a:solidFill>
              <a:latin typeface="TheSans" panose="020B0503040302020203" pitchFamily="34" charset="-78"/>
              <a:cs typeface="TheSans" panose="020B0503040302020203" pitchFamily="34" charset="-78"/>
            </a:endParaRPr>
          </a:p>
          <a:p>
            <a:pPr marL="274320" algn="just" rtl="0"/>
            <a:r>
              <a:rPr lang="en-US" sz="2000" dirty="0">
                <a:solidFill>
                  <a:srgbClr val="522D24"/>
                </a:solidFill>
                <a:latin typeface="TheSans" panose="020B0503040302020203" pitchFamily="34" charset="-78"/>
                <a:cs typeface="TheSans" panose="020B0503040302020203" pitchFamily="34" charset="-78"/>
              </a:rPr>
              <a:t>In this file, line 40 we have final String FRAGMENT_INDEX_KEY = “key”, this is a major security issue, even though that the secret key cannot extract confidential data, this represents a   weakness in the security of the app code and that it is not well implemented.</a:t>
            </a:r>
          </a:p>
          <a:p>
            <a:pPr marL="274320" algn="just" rtl="0"/>
            <a:endParaRPr lang="en-US" sz="2000" dirty="0">
              <a:solidFill>
                <a:srgbClr val="522D24"/>
              </a:solidFill>
              <a:latin typeface="TheSans" panose="020B0503040302020203" pitchFamily="34" charset="-78"/>
              <a:cs typeface="TheSans" panose="020B0503040302020203" pitchFamily="34" charset="-78"/>
            </a:endParaRPr>
          </a:p>
          <a:p>
            <a:pPr marL="274320" algn="just" rtl="0"/>
            <a:r>
              <a:rPr lang="en-US" sz="2000" dirty="0">
                <a:solidFill>
                  <a:srgbClr val="522D24"/>
                </a:solidFill>
                <a:latin typeface="TheSans" panose="020B0503040302020203" pitchFamily="34" charset="-78"/>
                <a:cs typeface="TheSans" panose="020B0503040302020203" pitchFamily="34" charset="-78"/>
              </a:rPr>
              <a:t>After researching, we have concluded that using Environment Variables is the best way to    overcome this issue, because it is not good practice if you store secret keys hard codded in the source code, since the code will be available for the public, and even if it is closed source, it  would be available for the developers in the company that are not concerned with those keys.</a:t>
            </a:r>
          </a:p>
        </p:txBody>
      </p:sp>
    </p:spTree>
    <p:extLst>
      <p:ext uri="{BB962C8B-B14F-4D97-AF65-F5344CB8AC3E}">
        <p14:creationId xmlns:p14="http://schemas.microsoft.com/office/powerpoint/2010/main" val="405647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796854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Clear text secret key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Environment variables:</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3785652"/>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Environment variables, as the name says, are variables that are stored in the Operating System, not in the memory at compilation time, in order to set an environment variable in Linux by running in your terminal the command:</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i="1" u="sng" dirty="0">
                <a:solidFill>
                  <a:srgbClr val="522D24"/>
                </a:solidFill>
                <a:latin typeface="TheSans" panose="020B0503040302020203" pitchFamily="34" charset="-78"/>
                <a:cs typeface="TheSans" panose="020B0503040302020203" pitchFamily="34" charset="-78"/>
              </a:rPr>
              <a:t>export KEY=”YOUR_SECRET_KEY”</a:t>
            </a:r>
          </a:p>
          <a:p>
            <a:pPr algn="l" rtl="0"/>
            <a:endParaRPr lang="en-US" sz="2000" i="1" u="sng"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and in order to view it run:</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i="1" u="sng" dirty="0">
                <a:solidFill>
                  <a:srgbClr val="522D24"/>
                </a:solidFill>
                <a:latin typeface="TheSans" panose="020B0503040302020203" pitchFamily="34" charset="-78"/>
                <a:cs typeface="TheSans" panose="020B0503040302020203" pitchFamily="34" charset="-78"/>
              </a:rPr>
              <a:t>echo $KEY</a:t>
            </a:r>
          </a:p>
          <a:p>
            <a:pPr algn="l" rtl="0"/>
            <a:endParaRPr lang="en-US" sz="2000" i="1" u="sng"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but this is not  a good way for making environment variables since you would need to manually set the environment variable yourself each time you want to add one.</a:t>
            </a:r>
          </a:p>
        </p:txBody>
      </p:sp>
    </p:spTree>
    <p:extLst>
      <p:ext uri="{BB962C8B-B14F-4D97-AF65-F5344CB8AC3E}">
        <p14:creationId xmlns:p14="http://schemas.microsoft.com/office/powerpoint/2010/main" val="237366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796854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Clear text secret key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Kubernetes:</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5016758"/>
          </a:xfrm>
          <a:prstGeom prst="rect">
            <a:avLst/>
          </a:prstGeom>
          <a:noFill/>
        </p:spPr>
        <p:txBody>
          <a:bodyPr wrap="square" rtlCol="0">
            <a:spAutoFit/>
          </a:bodyPr>
          <a:lstStyle/>
          <a:p>
            <a:pPr marL="342900" indent="-342900" algn="just" rtl="0">
              <a:buFontTx/>
              <a:buChar char="-"/>
            </a:pPr>
            <a:r>
              <a:rPr lang="en-US" sz="2000" dirty="0">
                <a:solidFill>
                  <a:srgbClr val="522D24"/>
                </a:solidFill>
                <a:latin typeface="TheSans" panose="020B0503040302020203" pitchFamily="34" charset="-78"/>
                <a:cs typeface="TheSans" panose="020B0503040302020203" pitchFamily="34" charset="-78"/>
              </a:rPr>
              <a:t>One of the modern technologies released by google called Kubernetes (aka k8s) and one of its features is supporting the implementation of environment variables in production, it will support it by initializing the  environment variables in a set of configuration files (a file for each container, each container is a Docker image) called “Helm charts” and those variables will be introduced in the Operating System as soon as the  containers deployed to the server. K8s acts as docker-compose but in a production level, but docker-compose is used just in a development level.</a:t>
            </a: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r>
              <a:rPr lang="en-US" sz="2000" dirty="0">
                <a:solidFill>
                  <a:srgbClr val="522D24"/>
                </a:solidFill>
                <a:latin typeface="TheSans" panose="020B0503040302020203" pitchFamily="34" charset="-78"/>
                <a:cs typeface="TheSans" panose="020B0503040302020203" pitchFamily="34" charset="-78"/>
              </a:rPr>
              <a:t>You can read more about Kubernetes and docker-compose in:</a:t>
            </a:r>
          </a:p>
          <a:p>
            <a:pPr marL="342900" indent="-342900" algn="l" rtl="0">
              <a:buFontTx/>
              <a:buChar char="-"/>
            </a:pPr>
            <a:r>
              <a:rPr lang="en-US" sz="2000" dirty="0">
                <a:solidFill>
                  <a:srgbClr val="522D24"/>
                </a:solidFill>
                <a:latin typeface="TheSans" panose="020B0503040302020203" pitchFamily="34" charset="-78"/>
                <a:cs typeface="TheSans" panose="020B0503040302020203" pitchFamily="34" charset="-78"/>
              </a:rPr>
              <a:t>https://kubernetes.io/</a:t>
            </a:r>
          </a:p>
          <a:p>
            <a:pPr marL="342900" indent="-342900" algn="l" rtl="0">
              <a:buFontTx/>
              <a:buChar char="-"/>
            </a:pPr>
            <a:r>
              <a:rPr lang="en-US" sz="2000" dirty="0">
                <a:solidFill>
                  <a:srgbClr val="522D24"/>
                </a:solidFill>
                <a:latin typeface="TheSans" panose="020B0503040302020203" pitchFamily="34" charset="-78"/>
                <a:cs typeface="TheSans" panose="020B0503040302020203" pitchFamily="34" charset="-78"/>
              </a:rPr>
              <a:t>https://docs.docker.com/compose/</a:t>
            </a:r>
          </a:p>
        </p:txBody>
      </p:sp>
      <p:sp>
        <p:nvSpPr>
          <p:cNvPr id="3" name="مستطيل 2">
            <a:extLst>
              <a:ext uri="{FF2B5EF4-FFF2-40B4-BE49-F238E27FC236}">
                <a16:creationId xmlns:a16="http://schemas.microsoft.com/office/drawing/2014/main" id="{5818089D-FCD2-4048-AFCE-7B8796966577}"/>
              </a:ext>
            </a:extLst>
          </p:cNvPr>
          <p:cNvSpPr/>
          <p:nvPr/>
        </p:nvSpPr>
        <p:spPr>
          <a:xfrm>
            <a:off x="8596400" y="4370122"/>
            <a:ext cx="3219450" cy="1766570"/>
          </a:xfrm>
          <a:prstGeom prst="rect">
            <a:avLst/>
          </a:prstGeom>
          <a:solidFill>
            <a:srgbClr val="522D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0" descr="Text&#10;&#10;Description automatically generated">
            <a:extLst>
              <a:ext uri="{FF2B5EF4-FFF2-40B4-BE49-F238E27FC236}">
                <a16:creationId xmlns:a16="http://schemas.microsoft.com/office/drawing/2014/main" id="{7A111E88-51FF-4B1F-BE04-96DD2B9A1B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66860" y="4232962"/>
            <a:ext cx="3219450" cy="1766570"/>
          </a:xfrm>
          <a:prstGeom prst="rect">
            <a:avLst/>
          </a:prstGeom>
          <a:noFill/>
          <a:ln>
            <a:noFill/>
          </a:ln>
        </p:spPr>
      </p:pic>
    </p:spTree>
    <p:extLst>
      <p:ext uri="{BB962C8B-B14F-4D97-AF65-F5344CB8AC3E}">
        <p14:creationId xmlns:p14="http://schemas.microsoft.com/office/powerpoint/2010/main" val="29510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796854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Clear text secret key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Environment variables:</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2246769"/>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And at the end, you can fetch the environment variable to your code using the following code:</a:t>
            </a: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             </a:t>
            </a:r>
            <a:r>
              <a:rPr lang="en-US" sz="2000" i="1" u="sng" dirty="0">
                <a:solidFill>
                  <a:srgbClr val="522D24"/>
                </a:solidFill>
                <a:latin typeface="TheSans" panose="020B0503040302020203" pitchFamily="34" charset="-78"/>
                <a:cs typeface="TheSans" panose="020B0503040302020203" pitchFamily="34" charset="-78"/>
              </a:rPr>
              <a:t>String value = </a:t>
            </a:r>
            <a:r>
              <a:rPr lang="en-US" sz="2000" i="1" u="sng" dirty="0" err="1">
                <a:solidFill>
                  <a:srgbClr val="522D24"/>
                </a:solidFill>
                <a:latin typeface="TheSans" panose="020B0503040302020203" pitchFamily="34" charset="-78"/>
                <a:cs typeface="TheSans" panose="020B0503040302020203" pitchFamily="34" charset="-78"/>
              </a:rPr>
              <a:t>System.getenv</a:t>
            </a:r>
            <a:r>
              <a:rPr lang="en-US" sz="2000" i="1" u="sng" dirty="0">
                <a:solidFill>
                  <a:srgbClr val="522D24"/>
                </a:solidFill>
                <a:latin typeface="TheSans" panose="020B0503040302020203" pitchFamily="34" charset="-78"/>
                <a:cs typeface="TheSans" panose="020B0503040302020203" pitchFamily="34" charset="-78"/>
              </a:rPr>
              <a:t>(</a:t>
            </a:r>
            <a:r>
              <a:rPr lang="en-US" sz="2000" i="1" u="sng" dirty="0" err="1">
                <a:solidFill>
                  <a:srgbClr val="522D24"/>
                </a:solidFill>
                <a:latin typeface="TheSans" panose="020B0503040302020203" pitchFamily="34" charset="-78"/>
                <a:cs typeface="TheSans" panose="020B0503040302020203" pitchFamily="34" charset="-78"/>
              </a:rPr>
              <a:t>yourEnvironmentVariableName</a:t>
            </a:r>
            <a:r>
              <a:rPr lang="en-US" sz="2000" i="1" u="sng" dirty="0">
                <a:solidFill>
                  <a:srgbClr val="522D24"/>
                </a:solidFill>
                <a:latin typeface="TheSans" panose="020B0503040302020203" pitchFamily="34" charset="-78"/>
                <a:cs typeface="TheSans" panose="020B0503040302020203" pitchFamily="34" charset="-78"/>
              </a:rPr>
              <a:t>);</a:t>
            </a:r>
          </a:p>
          <a:p>
            <a:pPr algn="l" rtl="0"/>
            <a:endParaRPr lang="en-US" sz="2000" i="1" u="sng"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So, for the problem of the hardcoded credentials we suggest using environment variables using k8s or any technology that you find suitable, and for the simple secret key, you can simply just make a more complicated one.</a:t>
            </a:r>
          </a:p>
        </p:txBody>
      </p:sp>
    </p:spTree>
    <p:extLst>
      <p:ext uri="{BB962C8B-B14F-4D97-AF65-F5344CB8AC3E}">
        <p14:creationId xmlns:p14="http://schemas.microsoft.com/office/powerpoint/2010/main" val="297391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796854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Executing raw SQL query</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Executing raw SQL query:</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5016758"/>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Another security issue that we have found, which is the use of SQLite database and executing the queries as raw text, for example, in</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com/</a:t>
            </a:r>
          </a:p>
          <a:p>
            <a:pPr algn="l" rtl="0"/>
            <a:r>
              <a:rPr lang="en-US" sz="2000" dirty="0">
                <a:solidFill>
                  <a:srgbClr val="522D24"/>
                </a:solidFill>
                <a:latin typeface="TheSans" panose="020B0503040302020203" pitchFamily="34" charset="-78"/>
                <a:cs typeface="TheSans" panose="020B0503040302020203" pitchFamily="34" charset="-78"/>
              </a:rPr>
              <a:t>     ├─ </a:t>
            </a:r>
            <a:r>
              <a:rPr lang="en-US" sz="2000" dirty="0" err="1">
                <a:solidFill>
                  <a:srgbClr val="522D24"/>
                </a:solidFill>
                <a:latin typeface="TheSans" panose="020B0503040302020203" pitchFamily="34" charset="-78"/>
                <a:cs typeface="TheSans" panose="020B0503040302020203" pitchFamily="34" charset="-78"/>
              </a:rPr>
              <a:t>pushwoosh</a:t>
            </a:r>
            <a:r>
              <a:rPr lang="en-US" sz="2000" dirty="0">
                <a:solidFill>
                  <a:srgbClr val="522D24"/>
                </a:solidFill>
                <a:latin typeface="TheSans" panose="020B0503040302020203" pitchFamily="34" charset="-78"/>
                <a:cs typeface="TheSans" panose="020B0503040302020203" pitchFamily="34" charset="-78"/>
              </a:rPr>
              <a:t>/</a:t>
            </a:r>
          </a:p>
          <a:p>
            <a:pPr algn="l" rtl="0"/>
            <a:r>
              <a:rPr lang="en-US" sz="2000" dirty="0">
                <a:solidFill>
                  <a:srgbClr val="522D24"/>
                </a:solidFill>
                <a:latin typeface="TheSans" panose="020B0503040302020203" pitchFamily="34" charset="-78"/>
                <a:cs typeface="TheSans" panose="020B0503040302020203" pitchFamily="34" charset="-78"/>
              </a:rPr>
              <a:t>          ├─ f/</a:t>
            </a:r>
          </a:p>
          <a:p>
            <a:pPr algn="l" rtl="0"/>
            <a:r>
              <a:rPr lang="en-US" sz="2000" dirty="0">
                <a:solidFill>
                  <a:srgbClr val="522D24"/>
                </a:solidFill>
                <a:latin typeface="TheSans" panose="020B0503040302020203" pitchFamily="34" charset="-78"/>
                <a:cs typeface="TheSans" panose="020B0503040302020203" pitchFamily="34" charset="-78"/>
              </a:rPr>
              <a:t>               ├─ c/</a:t>
            </a:r>
          </a:p>
          <a:p>
            <a:pPr algn="l" rtl="0"/>
            <a:r>
              <a:rPr lang="en-US" sz="2000" dirty="0">
                <a:solidFill>
                  <a:srgbClr val="522D24"/>
                </a:solidFill>
                <a:latin typeface="TheSans" panose="020B0503040302020203" pitchFamily="34" charset="-78"/>
                <a:cs typeface="TheSans" panose="020B0503040302020203" pitchFamily="34" charset="-78"/>
              </a:rPr>
              <a:t>                    ├─ b.java</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line 292, we have</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i="1" dirty="0">
                <a:solidFill>
                  <a:srgbClr val="522D24"/>
                </a:solidFill>
                <a:latin typeface="TheSans" panose="020B0503040302020203" pitchFamily="34" charset="-78"/>
                <a:cs typeface="TheSans" panose="020B0503040302020203" pitchFamily="34" charset="-78"/>
              </a:rPr>
              <a:t>private static String e(Collection&lt;String&gt; collection) {</a:t>
            </a:r>
          </a:p>
          <a:p>
            <a:pPr algn="l" rtl="0"/>
            <a:r>
              <a:rPr lang="en-US" sz="2000" i="1" dirty="0">
                <a:solidFill>
                  <a:srgbClr val="522D24"/>
                </a:solidFill>
                <a:latin typeface="TheSans" panose="020B0503040302020203" pitchFamily="34" charset="-78"/>
                <a:cs typeface="TheSans" panose="020B0503040302020203" pitchFamily="34" charset="-78"/>
              </a:rPr>
              <a:t>        </a:t>
            </a:r>
            <a:r>
              <a:rPr lang="en-US" i="1" dirty="0">
                <a:solidFill>
                  <a:srgbClr val="522D24"/>
                </a:solidFill>
                <a:latin typeface="TheSans" panose="020B0503040302020203" pitchFamily="34" charset="-78"/>
                <a:cs typeface="TheSans" panose="020B0503040302020203" pitchFamily="34" charset="-78"/>
              </a:rPr>
              <a:t>return "DELETE FROM " + </a:t>
            </a:r>
            <a:r>
              <a:rPr lang="en-US" i="1" dirty="0" err="1">
                <a:solidFill>
                  <a:srgbClr val="522D24"/>
                </a:solidFill>
                <a:latin typeface="TheSans" panose="020B0503040302020203" pitchFamily="34" charset="-78"/>
                <a:cs typeface="TheSans" panose="020B0503040302020203" pitchFamily="34" charset="-78"/>
              </a:rPr>
              <a:t>f.a</a:t>
            </a:r>
            <a:r>
              <a:rPr lang="en-US" i="1" dirty="0">
                <a:solidFill>
                  <a:srgbClr val="522D24"/>
                </a:solidFill>
                <a:latin typeface="TheSans" panose="020B0503040302020203" pitchFamily="34" charset="-78"/>
                <a:cs typeface="TheSans" panose="020B0503040302020203" pitchFamily="34" charset="-78"/>
              </a:rPr>
              <a:t> + " WHERE " + "</a:t>
            </a:r>
            <a:r>
              <a:rPr lang="en-US" i="1" dirty="0" err="1">
                <a:solidFill>
                  <a:srgbClr val="522D24"/>
                </a:solidFill>
                <a:latin typeface="TheSans" panose="020B0503040302020203" pitchFamily="34" charset="-78"/>
                <a:cs typeface="TheSans" panose="020B0503040302020203" pitchFamily="34" charset="-78"/>
              </a:rPr>
              <a:t>inbox_id</a:t>
            </a:r>
            <a:r>
              <a:rPr lang="en-US" i="1" dirty="0">
                <a:solidFill>
                  <a:srgbClr val="522D24"/>
                </a:solidFill>
                <a:latin typeface="TheSans" panose="020B0503040302020203" pitchFamily="34" charset="-78"/>
                <a:cs typeface="TheSans" panose="020B0503040302020203" pitchFamily="34" charset="-78"/>
              </a:rPr>
              <a:t>" + " IN ('" + </a:t>
            </a:r>
            <a:r>
              <a:rPr lang="en-US" i="1" dirty="0" err="1">
                <a:solidFill>
                  <a:srgbClr val="522D24"/>
                </a:solidFill>
                <a:latin typeface="TheSans" panose="020B0503040302020203" pitchFamily="34" charset="-78"/>
                <a:cs typeface="TheSans" panose="020B0503040302020203" pitchFamily="34" charset="-78"/>
              </a:rPr>
              <a:t>TextUtils.join</a:t>
            </a:r>
            <a:r>
              <a:rPr lang="en-US" i="1" dirty="0">
                <a:solidFill>
                  <a:srgbClr val="522D24"/>
                </a:solidFill>
                <a:latin typeface="TheSans" panose="020B0503040302020203" pitchFamily="34" charset="-78"/>
                <a:cs typeface="TheSans" panose="020B0503040302020203" pitchFamily="34" charset="-78"/>
              </a:rPr>
              <a:t>("', '", collection) + "')";</a:t>
            </a:r>
          </a:p>
          <a:p>
            <a:pPr algn="l" rtl="0"/>
            <a:r>
              <a:rPr lang="en-US" sz="2000" i="1" dirty="0">
                <a:solidFill>
                  <a:srgbClr val="522D24"/>
                </a:solidFill>
                <a:latin typeface="TheSans" panose="020B0503040302020203" pitchFamily="34" charset="-78"/>
                <a:cs typeface="TheSans" panose="020B0503040302020203" pitchFamily="34" charset="-78"/>
              </a:rPr>
              <a:t>    }</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    This issue can cause SQL injection.</a:t>
            </a:r>
          </a:p>
        </p:txBody>
      </p:sp>
    </p:spTree>
    <p:extLst>
      <p:ext uri="{BB962C8B-B14F-4D97-AF65-F5344CB8AC3E}">
        <p14:creationId xmlns:p14="http://schemas.microsoft.com/office/powerpoint/2010/main" val="283320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Executing raw SQL query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SQL injection:</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5016758"/>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SQL injection is an attack that might result unauthorized access to sensitive data, such as user’s credentials. </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 You can read more about SQL injection in https://portswigger.net/web-security/sql-injection</a:t>
            </a:r>
          </a:p>
        </p:txBody>
      </p:sp>
      <p:sp>
        <p:nvSpPr>
          <p:cNvPr id="3" name="مستطيل 2">
            <a:extLst>
              <a:ext uri="{FF2B5EF4-FFF2-40B4-BE49-F238E27FC236}">
                <a16:creationId xmlns:a16="http://schemas.microsoft.com/office/drawing/2014/main" id="{E61637FD-2863-49F2-A05C-971BCC8D3FE8}"/>
              </a:ext>
            </a:extLst>
          </p:cNvPr>
          <p:cNvSpPr/>
          <p:nvPr/>
        </p:nvSpPr>
        <p:spPr>
          <a:xfrm>
            <a:off x="3555952" y="2973386"/>
            <a:ext cx="5367068" cy="2605771"/>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Diagram&#10;&#10;Description automatically generated">
            <a:extLst>
              <a:ext uri="{FF2B5EF4-FFF2-40B4-BE49-F238E27FC236}">
                <a16:creationId xmlns:a16="http://schemas.microsoft.com/office/drawing/2014/main" id="{ECCAE2E0-915B-47B4-B921-7CEEDF0A35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2465" y="2805747"/>
            <a:ext cx="5367068" cy="2605771"/>
          </a:xfrm>
          <a:prstGeom prst="rect">
            <a:avLst/>
          </a:prstGeom>
          <a:noFill/>
          <a:ln>
            <a:noFill/>
          </a:ln>
        </p:spPr>
      </p:pic>
    </p:spTree>
    <p:extLst>
      <p:ext uri="{BB962C8B-B14F-4D97-AF65-F5344CB8AC3E}">
        <p14:creationId xmlns:p14="http://schemas.microsoft.com/office/powerpoint/2010/main" val="338576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Executing raw SQL query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Why this code will be vulnerable for SQL injection?</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3477875"/>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In this code we have</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i="1" dirty="0">
                <a:solidFill>
                  <a:srgbClr val="522D24"/>
                </a:solidFill>
                <a:latin typeface="TheSans" panose="020B0503040302020203" pitchFamily="34" charset="-78"/>
                <a:cs typeface="TheSans" panose="020B0503040302020203" pitchFamily="34" charset="-78"/>
              </a:rPr>
              <a:t>       </a:t>
            </a:r>
            <a:r>
              <a:rPr lang="en-US" i="1" dirty="0">
                <a:solidFill>
                  <a:srgbClr val="522D24"/>
                </a:solidFill>
                <a:latin typeface="TheSans" panose="020B0503040302020203" pitchFamily="34" charset="-78"/>
                <a:cs typeface="TheSans" panose="020B0503040302020203" pitchFamily="34" charset="-78"/>
              </a:rPr>
              <a:t> return "DELETE FROM " + </a:t>
            </a:r>
            <a:r>
              <a:rPr lang="en-US" i="1" dirty="0" err="1">
                <a:solidFill>
                  <a:srgbClr val="522D24"/>
                </a:solidFill>
                <a:latin typeface="TheSans" panose="020B0503040302020203" pitchFamily="34" charset="-78"/>
                <a:cs typeface="TheSans" panose="020B0503040302020203" pitchFamily="34" charset="-78"/>
              </a:rPr>
              <a:t>f.a</a:t>
            </a:r>
            <a:r>
              <a:rPr lang="en-US" i="1" dirty="0">
                <a:solidFill>
                  <a:srgbClr val="522D24"/>
                </a:solidFill>
                <a:latin typeface="TheSans" panose="020B0503040302020203" pitchFamily="34" charset="-78"/>
                <a:cs typeface="TheSans" panose="020B0503040302020203" pitchFamily="34" charset="-78"/>
              </a:rPr>
              <a:t> + " WHERE " + "</a:t>
            </a:r>
            <a:r>
              <a:rPr lang="en-US" i="1" dirty="0" err="1">
                <a:solidFill>
                  <a:srgbClr val="522D24"/>
                </a:solidFill>
                <a:latin typeface="TheSans" panose="020B0503040302020203" pitchFamily="34" charset="-78"/>
                <a:cs typeface="TheSans" panose="020B0503040302020203" pitchFamily="34" charset="-78"/>
              </a:rPr>
              <a:t>inbox_id</a:t>
            </a:r>
            <a:r>
              <a:rPr lang="en-US" i="1" dirty="0">
                <a:solidFill>
                  <a:srgbClr val="522D24"/>
                </a:solidFill>
                <a:latin typeface="TheSans" panose="020B0503040302020203" pitchFamily="34" charset="-78"/>
                <a:cs typeface="TheSans" panose="020B0503040302020203" pitchFamily="34" charset="-78"/>
              </a:rPr>
              <a:t>" + " IN ('" + </a:t>
            </a:r>
            <a:r>
              <a:rPr lang="en-US" i="1" dirty="0" err="1">
                <a:solidFill>
                  <a:srgbClr val="522D24"/>
                </a:solidFill>
                <a:latin typeface="TheSans" panose="020B0503040302020203" pitchFamily="34" charset="-78"/>
                <a:cs typeface="TheSans" panose="020B0503040302020203" pitchFamily="34" charset="-78"/>
              </a:rPr>
              <a:t>TextUtils.join</a:t>
            </a:r>
            <a:r>
              <a:rPr lang="en-US" i="1" dirty="0">
                <a:solidFill>
                  <a:srgbClr val="522D24"/>
                </a:solidFill>
                <a:latin typeface="TheSans" panose="020B0503040302020203" pitchFamily="34" charset="-78"/>
                <a:cs typeface="TheSans" panose="020B0503040302020203" pitchFamily="34" charset="-78"/>
              </a:rPr>
              <a:t>("', '", collection) + "')";</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The attacker might for example make the value of </a:t>
            </a:r>
            <a:r>
              <a:rPr lang="en-US" sz="2000" dirty="0" err="1">
                <a:solidFill>
                  <a:srgbClr val="522D24"/>
                </a:solidFill>
                <a:latin typeface="TheSans" panose="020B0503040302020203" pitchFamily="34" charset="-78"/>
                <a:cs typeface="TheSans" panose="020B0503040302020203" pitchFamily="34" charset="-78"/>
              </a:rPr>
              <a:t>f.a</a:t>
            </a:r>
            <a:r>
              <a:rPr lang="en-US" sz="2000" dirty="0">
                <a:solidFill>
                  <a:srgbClr val="522D24"/>
                </a:solidFill>
                <a:latin typeface="TheSans" panose="020B0503040302020203" pitchFamily="34" charset="-78"/>
                <a:cs typeface="TheSans" panose="020B0503040302020203" pitchFamily="34" charset="-78"/>
              </a:rPr>
              <a:t> as a SQL query, not just as a string, and at the end of the query he can add “-- -” to consider all of the rest as a comment, so simply he can do anything with this database.</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The code was obfuscated, so we were not sure what dose it do, but after researching, we have found that </a:t>
            </a:r>
            <a:r>
              <a:rPr lang="en-US" sz="2000" dirty="0" err="1">
                <a:solidFill>
                  <a:srgbClr val="522D24"/>
                </a:solidFill>
                <a:latin typeface="TheSans" panose="020B0503040302020203" pitchFamily="34" charset="-78"/>
                <a:cs typeface="TheSans" panose="020B0503040302020203" pitchFamily="34" charset="-78"/>
              </a:rPr>
              <a:t>pushwoosh</a:t>
            </a:r>
            <a:r>
              <a:rPr lang="en-US" sz="2000" dirty="0">
                <a:solidFill>
                  <a:srgbClr val="522D24"/>
                </a:solidFill>
                <a:latin typeface="TheSans" panose="020B0503040302020203" pitchFamily="34" charset="-78"/>
                <a:cs typeface="TheSans" panose="020B0503040302020203" pitchFamily="34" charset="-78"/>
              </a:rPr>
              <a:t> is a package for automated push-notifications, so, we suggest using another package.</a:t>
            </a:r>
          </a:p>
        </p:txBody>
      </p:sp>
    </p:spTree>
    <p:extLst>
      <p:ext uri="{BB962C8B-B14F-4D97-AF65-F5344CB8AC3E}">
        <p14:creationId xmlns:p14="http://schemas.microsoft.com/office/powerpoint/2010/main" val="98565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Using MD5 hash</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Using MD5 hash:</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5016758"/>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We have found another issue, and also with the package called </a:t>
            </a:r>
            <a:r>
              <a:rPr lang="en-US" sz="2000" dirty="0" err="1">
                <a:solidFill>
                  <a:srgbClr val="522D24"/>
                </a:solidFill>
                <a:latin typeface="TheSans" panose="020B0503040302020203" pitchFamily="34" charset="-78"/>
                <a:cs typeface="TheSans" panose="020B0503040302020203" pitchFamily="34" charset="-78"/>
              </a:rPr>
              <a:t>pushwoosh</a:t>
            </a:r>
            <a:r>
              <a:rPr lang="en-US" sz="2000" dirty="0">
                <a:solidFill>
                  <a:srgbClr val="522D24"/>
                </a:solidFill>
                <a:latin typeface="TheSans" panose="020B0503040302020203" pitchFamily="34" charset="-78"/>
                <a:cs typeface="TheSans" panose="020B0503040302020203" pitchFamily="34" charset="-78"/>
              </a:rPr>
              <a:t> that we have discussed earlier! The issue is the use of MD5 hash in:</a:t>
            </a:r>
          </a:p>
          <a:p>
            <a:pPr algn="l" rtl="0"/>
            <a:r>
              <a:rPr lang="en-US" sz="2000" dirty="0">
                <a:solidFill>
                  <a:srgbClr val="522D24"/>
                </a:solidFill>
                <a:latin typeface="TheSans" panose="020B0503040302020203" pitchFamily="34" charset="-78"/>
                <a:cs typeface="TheSans" panose="020B0503040302020203" pitchFamily="34" charset="-78"/>
              </a:rPr>
              <a:t>com/</a:t>
            </a:r>
          </a:p>
          <a:p>
            <a:pPr algn="l" rtl="0"/>
            <a:r>
              <a:rPr lang="en-US" sz="2000" dirty="0">
                <a:solidFill>
                  <a:srgbClr val="522D24"/>
                </a:solidFill>
                <a:latin typeface="TheSans" panose="020B0503040302020203" pitchFamily="34" charset="-78"/>
                <a:cs typeface="TheSans" panose="020B0503040302020203" pitchFamily="34" charset="-78"/>
              </a:rPr>
              <a:t>├─ </a:t>
            </a:r>
            <a:r>
              <a:rPr lang="en-US" sz="2000" dirty="0" err="1">
                <a:solidFill>
                  <a:srgbClr val="522D24"/>
                </a:solidFill>
                <a:latin typeface="TheSans" panose="020B0503040302020203" pitchFamily="34" charset="-78"/>
                <a:cs typeface="TheSans" panose="020B0503040302020203" pitchFamily="34" charset="-78"/>
              </a:rPr>
              <a:t>pushwoosh</a:t>
            </a:r>
            <a:r>
              <a:rPr lang="en-US" sz="2000" dirty="0">
                <a:solidFill>
                  <a:srgbClr val="522D24"/>
                </a:solidFill>
                <a:latin typeface="TheSans" panose="020B0503040302020203" pitchFamily="34" charset="-78"/>
                <a:cs typeface="TheSans" panose="020B0503040302020203" pitchFamily="34" charset="-78"/>
              </a:rPr>
              <a:t>/</a:t>
            </a:r>
          </a:p>
          <a:p>
            <a:pPr algn="l" rtl="0"/>
            <a:r>
              <a:rPr lang="en-US" sz="2000" dirty="0">
                <a:solidFill>
                  <a:srgbClr val="522D24"/>
                </a:solidFill>
                <a:latin typeface="TheSans" panose="020B0503040302020203" pitchFamily="34" charset="-78"/>
                <a:cs typeface="TheSans" panose="020B0503040302020203" pitchFamily="34" charset="-78"/>
              </a:rPr>
              <a:t>      ├─ internal/</a:t>
            </a:r>
          </a:p>
          <a:p>
            <a:pPr algn="l" rtl="0"/>
            <a:r>
              <a:rPr lang="en-US" sz="2000" dirty="0">
                <a:solidFill>
                  <a:srgbClr val="522D24"/>
                </a:solidFill>
                <a:latin typeface="TheSans" panose="020B0503040302020203" pitchFamily="34" charset="-78"/>
                <a:cs typeface="TheSans" panose="020B0503040302020203" pitchFamily="34" charset="-78"/>
              </a:rPr>
              <a:t>            ├─ platform/</a:t>
            </a:r>
          </a:p>
          <a:p>
            <a:pPr algn="l" rtl="0"/>
            <a:r>
              <a:rPr lang="en-US" sz="2000" dirty="0">
                <a:solidFill>
                  <a:srgbClr val="522D24"/>
                </a:solidFill>
                <a:latin typeface="TheSans" panose="020B0503040302020203" pitchFamily="34" charset="-78"/>
                <a:cs typeface="TheSans" panose="020B0503040302020203" pitchFamily="34" charset="-78"/>
              </a:rPr>
              <a:t>	   ├─ utils/</a:t>
            </a:r>
          </a:p>
          <a:p>
            <a:pPr algn="l" rtl="0"/>
            <a:r>
              <a:rPr lang="en-US" sz="2000" dirty="0">
                <a:solidFill>
                  <a:srgbClr val="522D24"/>
                </a:solidFill>
                <a:latin typeface="TheSans" panose="020B0503040302020203" pitchFamily="34" charset="-78"/>
                <a:cs typeface="TheSans" panose="020B0503040302020203" pitchFamily="34" charset="-78"/>
              </a:rPr>
              <a:t>                       ├─ GeneralUtils.java</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line 131, we have a method declared as</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i="1" dirty="0">
                <a:solidFill>
                  <a:srgbClr val="522D24"/>
                </a:solidFill>
                <a:latin typeface="TheSans" panose="020B0503040302020203" pitchFamily="34" charset="-78"/>
                <a:cs typeface="TheSans" panose="020B0503040302020203" pitchFamily="34" charset="-78"/>
              </a:rPr>
              <a:t>private static String md5(String str){</a:t>
            </a:r>
          </a:p>
          <a:p>
            <a:pPr algn="l" rtl="0"/>
            <a:r>
              <a:rPr lang="en-US" sz="2000" i="1" dirty="0">
                <a:solidFill>
                  <a:srgbClr val="522D24"/>
                </a:solidFill>
                <a:latin typeface="TheSans" panose="020B0503040302020203" pitchFamily="34" charset="-78"/>
                <a:cs typeface="TheSans" panose="020B0503040302020203" pitchFamily="34" charset="-78"/>
              </a:rPr>
              <a:t>	…</a:t>
            </a:r>
          </a:p>
          <a:p>
            <a:pPr algn="l" rtl="0"/>
            <a:r>
              <a:rPr lang="en-US" sz="2000" i="1" dirty="0">
                <a:solidFill>
                  <a:srgbClr val="522D24"/>
                </a:solidFill>
                <a:latin typeface="TheSans" panose="020B0503040302020203" pitchFamily="34" charset="-78"/>
                <a:cs typeface="TheSans" panose="020B0503040302020203" pitchFamily="34" charset="-78"/>
              </a:rPr>
              <a:t>}</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That takes a string and return the MD5 hash of that string.</a:t>
            </a:r>
          </a:p>
        </p:txBody>
      </p:sp>
    </p:spTree>
    <p:extLst>
      <p:ext uri="{BB962C8B-B14F-4D97-AF65-F5344CB8AC3E}">
        <p14:creationId xmlns:p14="http://schemas.microsoft.com/office/powerpoint/2010/main" val="406786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Using MD5 hash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is hashing?</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3477875"/>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Hashing is a process of transforming a given text (key, string of characters) into another fixed-sized value called “enciphered  text” or hash value or just hash.</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For example, if your password is ‘qwerty’ (bad idea), in the database you’ll have d8578edf8458ce06fbc5bb76a58c5ca</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Do not confuse yourself with encryption, as encryption could be decrypted using a private key, but hashing is a “One-Way function”  which makes it very hard (almost imposable) to reconstruct the original input from the output hash, a good way that I like to explain what hash is, that the original value is a fruit, if you take the juice of that fruit(The hash value) so you cannot get the juice back to fruit again.</a:t>
            </a:r>
          </a:p>
        </p:txBody>
      </p:sp>
    </p:spTree>
    <p:extLst>
      <p:ext uri="{BB962C8B-B14F-4D97-AF65-F5344CB8AC3E}">
        <p14:creationId xmlns:p14="http://schemas.microsoft.com/office/powerpoint/2010/main" val="2125421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Using MD5 hash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Why MD5 is not secure?!</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5016758"/>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There are a lot of dictionary tables you can find online for MD5, for example, in MD5decrypt, MD5Online, the dictionaries are there because MD5 is </a:t>
            </a:r>
            <a:r>
              <a:rPr lang="en-US" sz="2000" dirty="0" err="1">
                <a:solidFill>
                  <a:srgbClr val="522D24"/>
                </a:solidFill>
                <a:latin typeface="TheSans" panose="020B0503040302020203" pitchFamily="34" charset="-78"/>
                <a:cs typeface="TheSans" panose="020B0503040302020203" pitchFamily="34" charset="-78"/>
              </a:rPr>
              <a:t>kinda</a:t>
            </a:r>
            <a:r>
              <a:rPr lang="en-US" sz="2000" dirty="0">
                <a:solidFill>
                  <a:srgbClr val="522D24"/>
                </a:solidFill>
                <a:latin typeface="TheSans" panose="020B0503040302020203" pitchFamily="34" charset="-78"/>
                <a:cs typeface="TheSans" panose="020B0503040302020203" pitchFamily="34" charset="-78"/>
              </a:rPr>
              <a:t> old hash, so it is widely used in huge databases over the years, so if your password is common, it is most likely to find your password in that huge dictionary.</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Also, Brute force attacks are fast on MD5 hashes, since it is fast to use, so it is easy to try a lot of combinations in a few seconds. And there are a lot of other issues.</a:t>
            </a: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endParaRPr lang="en-US" sz="2000" dirty="0">
              <a:solidFill>
                <a:srgbClr val="522D24"/>
              </a:solidFill>
              <a:latin typeface="TheSans" panose="020B0503040302020203" pitchFamily="34" charset="-78"/>
              <a:cs typeface="TheSans" panose="020B0503040302020203" pitchFamily="34" charset="-78"/>
            </a:endParaRPr>
          </a:p>
          <a:p>
            <a:pPr algn="l" rtl="0"/>
            <a:r>
              <a:rPr lang="en-US" sz="2000" dirty="0">
                <a:solidFill>
                  <a:srgbClr val="522D24"/>
                </a:solidFill>
                <a:latin typeface="TheSans" panose="020B0503040302020203" pitchFamily="34" charset="-78"/>
                <a:cs typeface="TheSans" panose="020B0503040302020203" pitchFamily="34" charset="-78"/>
              </a:rPr>
              <a:t>(You can read more in Securing SQL server by Denny Cherry, Chapter 4: Database encryption)</a:t>
            </a:r>
          </a:p>
        </p:txBody>
      </p:sp>
    </p:spTree>
    <p:extLst>
      <p:ext uri="{BB962C8B-B14F-4D97-AF65-F5344CB8AC3E}">
        <p14:creationId xmlns:p14="http://schemas.microsoft.com/office/powerpoint/2010/main" val="109985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6">
            <a:extLst>
              <a:ext uri="{FF2B5EF4-FFF2-40B4-BE49-F238E27FC236}">
                <a16:creationId xmlns:a16="http://schemas.microsoft.com/office/drawing/2014/main" id="{DF504371-7038-48DD-BE8C-EBBC4C39E814}"/>
              </a:ext>
            </a:extLst>
          </p:cNvPr>
          <p:cNvSpPr/>
          <p:nvPr/>
        </p:nvSpPr>
        <p:spPr>
          <a:xfrm>
            <a:off x="2802577" y="0"/>
            <a:ext cx="9389423"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FA7A9FC7-9EB5-4172-80FC-4AB064DCD0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7734" y1="60352" x2="27734" y2="60352"/>
                      </a14:backgroundRemoval>
                    </a14:imgEffect>
                  </a14:imgLayer>
                </a14:imgProps>
              </a:ext>
              <a:ext uri="{28A0092B-C50C-407E-A947-70E740481C1C}">
                <a14:useLocalDpi xmlns:a14="http://schemas.microsoft.com/office/drawing/2010/main" val="0"/>
              </a:ext>
            </a:extLst>
          </a:blip>
          <a:srcRect/>
          <a:stretch>
            <a:fillRect/>
          </a:stretch>
        </p:blipFill>
        <p:spPr bwMode="auto">
          <a:xfrm>
            <a:off x="10881360" y="0"/>
            <a:ext cx="1310640" cy="1310640"/>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8" name="مربع نص 7">
            <a:extLst>
              <a:ext uri="{FF2B5EF4-FFF2-40B4-BE49-F238E27FC236}">
                <a16:creationId xmlns:a16="http://schemas.microsoft.com/office/drawing/2014/main" id="{BCF3AD6F-3732-4D20-89C8-AF64474C80EC}"/>
              </a:ext>
            </a:extLst>
          </p:cNvPr>
          <p:cNvSpPr txBox="1"/>
          <p:nvPr/>
        </p:nvSpPr>
        <p:spPr>
          <a:xfrm>
            <a:off x="4107949" y="4929468"/>
            <a:ext cx="3726676" cy="1754326"/>
          </a:xfrm>
          <a:prstGeom prst="rect">
            <a:avLst/>
          </a:prstGeom>
          <a:noFill/>
        </p:spPr>
        <p:txBody>
          <a:bodyPr wrap="square" rtlCol="0">
            <a:spAutoFit/>
          </a:bodyPr>
          <a:lstStyle/>
          <a:p>
            <a:pPr algn="l"/>
            <a:r>
              <a:rPr lang="en-US" dirty="0">
                <a:solidFill>
                  <a:srgbClr val="522D24"/>
                </a:solidFill>
                <a:latin typeface="TheSans" panose="020B0503040302020203" pitchFamily="34" charset="-78"/>
                <a:cs typeface="TheSans" panose="020B0503040302020203" pitchFamily="34" charset="-78"/>
              </a:rPr>
              <a:t>Supervisor: Dr. Sultan S Al-Qahtani</a:t>
            </a:r>
          </a:p>
          <a:p>
            <a:pPr algn="l"/>
            <a:endParaRPr lang="ar-SA" dirty="0">
              <a:solidFill>
                <a:srgbClr val="522D24"/>
              </a:solidFill>
              <a:latin typeface="TheSans" panose="020B0503040302020203" pitchFamily="34" charset="-78"/>
              <a:cs typeface="TheSans" panose="020B0503040302020203" pitchFamily="34" charset="-78"/>
            </a:endParaRPr>
          </a:p>
          <a:p>
            <a:pPr algn="l"/>
            <a:r>
              <a:rPr lang="en-US" dirty="0">
                <a:solidFill>
                  <a:srgbClr val="522D24"/>
                </a:solidFill>
                <a:latin typeface="TheSans" panose="020B0503040302020203" pitchFamily="34" charset="-78"/>
                <a:cs typeface="TheSans" panose="020B0503040302020203" pitchFamily="34" charset="-78"/>
              </a:rPr>
              <a:t>Group Members:</a:t>
            </a:r>
          </a:p>
          <a:p>
            <a:pPr algn="l"/>
            <a:r>
              <a:rPr lang="en-US" dirty="0">
                <a:solidFill>
                  <a:srgbClr val="522D24"/>
                </a:solidFill>
                <a:latin typeface="TheSans" panose="020B0503040302020203" pitchFamily="34" charset="-78"/>
                <a:cs typeface="TheSans" panose="020B0503040302020203" pitchFamily="34" charset="-78"/>
              </a:rPr>
              <a:t>Abdulaziz AlOtaibi</a:t>
            </a:r>
          </a:p>
          <a:p>
            <a:pPr algn="l"/>
            <a:r>
              <a:rPr lang="en-US" dirty="0">
                <a:solidFill>
                  <a:srgbClr val="522D24"/>
                </a:solidFill>
                <a:latin typeface="TheSans" panose="020B0503040302020203" pitchFamily="34" charset="-78"/>
                <a:cs typeface="TheSans" panose="020B0503040302020203" pitchFamily="34" charset="-78"/>
              </a:rPr>
              <a:t>Faisal Aldrees</a:t>
            </a:r>
          </a:p>
          <a:p>
            <a:pPr algn="l"/>
            <a:r>
              <a:rPr lang="en-US" dirty="0">
                <a:solidFill>
                  <a:srgbClr val="522D24"/>
                </a:solidFill>
                <a:latin typeface="TheSans" panose="020B0503040302020203" pitchFamily="34" charset="-78"/>
                <a:cs typeface="TheSans" panose="020B0503040302020203" pitchFamily="34" charset="-78"/>
              </a:rPr>
              <a:t>Abdulrahman AlGhofaily</a:t>
            </a:r>
          </a:p>
        </p:txBody>
      </p:sp>
      <p:sp>
        <p:nvSpPr>
          <p:cNvPr id="21" name="مربع نص 20">
            <a:extLst>
              <a:ext uri="{FF2B5EF4-FFF2-40B4-BE49-F238E27FC236}">
                <a16:creationId xmlns:a16="http://schemas.microsoft.com/office/drawing/2014/main" id="{45AC7E07-8A32-44E6-AD48-BA2CA67B1E48}"/>
              </a:ext>
            </a:extLst>
          </p:cNvPr>
          <p:cNvSpPr txBox="1"/>
          <p:nvPr/>
        </p:nvSpPr>
        <p:spPr>
          <a:xfrm>
            <a:off x="4667250" y="2648860"/>
            <a:ext cx="6667500" cy="1323439"/>
          </a:xfrm>
          <a:prstGeom prst="rect">
            <a:avLst/>
          </a:prstGeom>
          <a:noFill/>
        </p:spPr>
        <p:txBody>
          <a:bodyPr wrap="square" rtlCol="0">
            <a:spAutoFit/>
          </a:bodyPr>
          <a:lstStyle/>
          <a:p>
            <a:pPr algn="ctr"/>
            <a:r>
              <a:rPr lang="en-US" sz="4000" b="1" dirty="0">
                <a:solidFill>
                  <a:srgbClr val="522D24"/>
                </a:solidFill>
                <a:latin typeface="TheSans" panose="020B0503040302020203" pitchFamily="34" charset="-78"/>
                <a:cs typeface="TheSans" panose="020B0503040302020203" pitchFamily="34" charset="-78"/>
              </a:rPr>
              <a:t>Quality Assessment for Alinma Banking App</a:t>
            </a:r>
          </a:p>
        </p:txBody>
      </p:sp>
      <p:grpSp>
        <p:nvGrpSpPr>
          <p:cNvPr id="4" name="مجموعة 3">
            <a:extLst>
              <a:ext uri="{FF2B5EF4-FFF2-40B4-BE49-F238E27FC236}">
                <a16:creationId xmlns:a16="http://schemas.microsoft.com/office/drawing/2014/main" id="{E771CF95-9840-4229-A7FC-F43852560B07}"/>
              </a:ext>
            </a:extLst>
          </p:cNvPr>
          <p:cNvGrpSpPr/>
          <p:nvPr/>
        </p:nvGrpSpPr>
        <p:grpSpPr>
          <a:xfrm>
            <a:off x="0" y="-19929"/>
            <a:ext cx="15997486" cy="6897857"/>
            <a:chOff x="91440" y="-1520397"/>
            <a:chExt cx="15997486" cy="6897857"/>
          </a:xfrm>
        </p:grpSpPr>
        <p:grpSp>
          <p:nvGrpSpPr>
            <p:cNvPr id="3" name="مجموعة 2">
              <a:extLst>
                <a:ext uri="{FF2B5EF4-FFF2-40B4-BE49-F238E27FC236}">
                  <a16:creationId xmlns:a16="http://schemas.microsoft.com/office/drawing/2014/main" id="{47C58A6D-526E-4CE9-B9AF-2C44776AE847}"/>
                </a:ext>
              </a:extLst>
            </p:cNvPr>
            <p:cNvGrpSpPr/>
            <p:nvPr/>
          </p:nvGrpSpPr>
          <p:grpSpPr>
            <a:xfrm>
              <a:off x="12278926" y="-1500468"/>
              <a:ext cx="3810000" cy="6858000"/>
              <a:chOff x="0" y="0"/>
              <a:chExt cx="3810000" cy="6858000"/>
            </a:xfrm>
          </p:grpSpPr>
          <p:sp>
            <p:nvSpPr>
              <p:cNvPr id="6" name="مستطيل 5">
                <a:extLst>
                  <a:ext uri="{FF2B5EF4-FFF2-40B4-BE49-F238E27FC236}">
                    <a16:creationId xmlns:a16="http://schemas.microsoft.com/office/drawing/2014/main" id="{556B8614-D6FA-45C5-B8C1-C238A0A561D0}"/>
                  </a:ext>
                </a:extLst>
              </p:cNvPr>
              <p:cNvSpPr/>
              <p:nvPr/>
            </p:nvSpPr>
            <p:spPr>
              <a:xfrm>
                <a:off x="0" y="0"/>
                <a:ext cx="3810000" cy="685800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4BC0C457-C742-4304-B45D-94FF7B45731A}"/>
                  </a:ext>
                </a:extLst>
              </p:cNvPr>
              <p:cNvPicPr>
                <a:picLocks noChangeAspect="1" noChangeArrowheads="1"/>
              </p:cNvPicPr>
              <p:nvPr/>
            </p:nvPicPr>
            <p:blipFill>
              <a:blip r:embed="rId4">
                <a:extLst>
                  <a:ext uri="{BEBA8EAE-BF5A-486C-A8C5-ECC9F3942E4B}">
                    <a14:imgProps xmlns:a14="http://schemas.microsoft.com/office/drawing/2010/main">
                      <a14:imgLayer r:embed="rId3">
                        <a14:imgEffect>
                          <a14:backgroundRemoval t="10000" b="90000" l="10000" r="90000">
                            <a14:foregroundMark x1="27734" y1="60352" x2="27734" y2="60352"/>
                            <a14:foregroundMark x1="52246" y1="50488" x2="52246" y2="50488"/>
                            <a14:foregroundMark x1="54004" y1="48730" x2="55176" y2="33594"/>
                          </a14:backgroundRemoval>
                        </a14:imgEffect>
                      </a14:imgLayer>
                    </a14:imgProps>
                  </a:ext>
                  <a:ext uri="{28A0092B-C50C-407E-A947-70E740481C1C}">
                    <a14:useLocalDpi xmlns:a14="http://schemas.microsoft.com/office/drawing/2010/main" val="0"/>
                  </a:ext>
                </a:extLst>
              </a:blip>
              <a:srcRect/>
              <a:stretch>
                <a:fillRect/>
              </a:stretch>
            </p:blipFill>
            <p:spPr bwMode="auto">
              <a:xfrm>
                <a:off x="351757" y="1051081"/>
                <a:ext cx="3106486" cy="3106486"/>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 name="مربع نص 1">
                <a:extLst>
                  <a:ext uri="{FF2B5EF4-FFF2-40B4-BE49-F238E27FC236}">
                    <a16:creationId xmlns:a16="http://schemas.microsoft.com/office/drawing/2014/main" id="{DDE36937-C7CD-4D33-A227-972A040E7588}"/>
                  </a:ext>
                </a:extLst>
              </p:cNvPr>
              <p:cNvSpPr txBox="1"/>
              <p:nvPr/>
            </p:nvSpPr>
            <p:spPr>
              <a:xfrm>
                <a:off x="351757" y="3910157"/>
                <a:ext cx="3106486" cy="954107"/>
              </a:xfrm>
              <a:prstGeom prst="rect">
                <a:avLst/>
              </a:prstGeom>
              <a:noFill/>
            </p:spPr>
            <p:txBody>
              <a:bodyPr wrap="square" rtlCol="0">
                <a:spAutoFit/>
              </a:bodyPr>
              <a:lstStyle/>
              <a:p>
                <a:pPr algn="ctr"/>
                <a:r>
                  <a:rPr lang="ar-SA" sz="2800" dirty="0">
                    <a:solidFill>
                      <a:srgbClr val="ECEBE9"/>
                    </a:solidFill>
                    <a:latin typeface="TheSans" panose="020B0503040302020203" pitchFamily="34" charset="-78"/>
                    <a:cs typeface="TheSans" panose="020B0503040302020203" pitchFamily="34" charset="-78"/>
                  </a:rPr>
                  <a:t>مصرف الإنماء</a:t>
                </a:r>
              </a:p>
              <a:p>
                <a:pPr algn="ctr"/>
                <a:r>
                  <a:rPr lang="en-US" sz="2800" dirty="0">
                    <a:solidFill>
                      <a:srgbClr val="ECEBE9"/>
                    </a:solidFill>
                    <a:latin typeface="TheSans" panose="020B0503040302020203" pitchFamily="34" charset="-78"/>
                    <a:cs typeface="TheSans" panose="020B0503040302020203" pitchFamily="34" charset="-78"/>
                  </a:rPr>
                  <a:t>alinma bank</a:t>
                </a:r>
              </a:p>
            </p:txBody>
          </p:sp>
        </p:grpSp>
        <p:grpSp>
          <p:nvGrpSpPr>
            <p:cNvPr id="10" name="مجموعة 9">
              <a:extLst>
                <a:ext uri="{FF2B5EF4-FFF2-40B4-BE49-F238E27FC236}">
                  <a16:creationId xmlns:a16="http://schemas.microsoft.com/office/drawing/2014/main" id="{BA05A6C8-084A-484C-AF59-4AD4C3ED1FC6}"/>
                </a:ext>
              </a:extLst>
            </p:cNvPr>
            <p:cNvGrpSpPr/>
            <p:nvPr/>
          </p:nvGrpSpPr>
          <p:grpSpPr>
            <a:xfrm>
              <a:off x="91440" y="-1520397"/>
              <a:ext cx="12192000" cy="6897857"/>
              <a:chOff x="0" y="-19929"/>
              <a:chExt cx="12192000" cy="6897857"/>
            </a:xfrm>
          </p:grpSpPr>
          <p:sp>
            <p:nvSpPr>
              <p:cNvPr id="11" name="مستطيل 10">
                <a:extLst>
                  <a:ext uri="{FF2B5EF4-FFF2-40B4-BE49-F238E27FC236}">
                    <a16:creationId xmlns:a16="http://schemas.microsoft.com/office/drawing/2014/main" id="{CA8FE269-2A5D-44BD-A184-9E4E26ECDC1B}"/>
                  </a:ext>
                </a:extLst>
              </p:cNvPr>
              <p:cNvSpPr/>
              <p:nvPr/>
            </p:nvSpPr>
            <p:spPr>
              <a:xfrm>
                <a:off x="0" y="0"/>
                <a:ext cx="12192000" cy="685800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2E257C70-9EEF-415F-B31E-9DF3AC8E6ECC}"/>
                  </a:ext>
                </a:extLst>
              </p:cNvPr>
              <p:cNvPicPr>
                <a:picLocks noChangeAspect="1" noChangeArrowheads="1"/>
              </p:cNvPicPr>
              <p:nvPr/>
            </p:nvPicPr>
            <p:blipFill>
              <a:blip r:embed="rId4">
                <a:alphaModFix amt="10000"/>
                <a:extLst>
                  <a:ext uri="{BEBA8EAE-BF5A-486C-A8C5-ECC9F3942E4B}">
                    <a14:imgProps xmlns:a14="http://schemas.microsoft.com/office/drawing/2010/main">
                      <a14:imgLayer r:embed="rId3">
                        <a14:imgEffect>
                          <a14:backgroundRemoval t="10000" b="90000" l="10000" r="90000">
                            <a14:foregroundMark x1="27734" y1="60352" x2="27734" y2="60352"/>
                            <a14:foregroundMark x1="52246" y1="50488" x2="52246" y2="50488"/>
                            <a14:foregroundMark x1="54004" y1="48730" x2="55176" y2="33594"/>
                          </a14:backgroundRemoval>
                        </a14:imgEffect>
                      </a14:imgLayer>
                    </a14:imgProps>
                  </a:ext>
                  <a:ext uri="{28A0092B-C50C-407E-A947-70E740481C1C}">
                    <a14:useLocalDpi xmlns:a14="http://schemas.microsoft.com/office/drawing/2010/main" val="0"/>
                  </a:ext>
                </a:extLst>
              </a:blip>
              <a:srcRect/>
              <a:stretch>
                <a:fillRect/>
              </a:stretch>
            </p:blipFill>
            <p:spPr bwMode="auto">
              <a:xfrm>
                <a:off x="2647071" y="-19929"/>
                <a:ext cx="6897857" cy="6897857"/>
              </a:xfrm>
              <a:prstGeom prst="rect">
                <a:avLst/>
              </a:prstGeom>
              <a:noFill/>
              <a:effectLst>
                <a:reflection endPos="0" dist="50800" dir="5400000" sy="-100000" algn="bl" rotWithShape="0"/>
              </a:effectLst>
            </p:spPr>
          </p:pic>
        </p:grpSp>
      </p:grpSp>
    </p:spTree>
    <p:extLst>
      <p:ext uri="{BB962C8B-B14F-4D97-AF65-F5344CB8AC3E}">
        <p14:creationId xmlns:p14="http://schemas.microsoft.com/office/powerpoint/2010/main" val="352621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7 0 L -1 0 " pathEditMode="relative" rAng="0" ptsTypes="AA">
                                      <p:cBhvr>
                                        <p:cTn id="6" dur="2000" fill="hold"/>
                                        <p:tgtEl>
                                          <p:spTgt spid="4"/>
                                        </p:tgtEl>
                                        <p:attrNameLst>
                                          <p:attrName>ppt_x</p:attrName>
                                          <p:attrName>ppt_y</p:attrName>
                                        </p:attrNameLst>
                                      </p:cBhvr>
                                      <p:rCtr x="-500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 0 L 4.16667E-7 0 " pathEditMode="relative" rAng="0" ptsTypes="AA">
                                      <p:cBhvr>
                                        <p:cTn id="10" dur="2000" fill="hold"/>
                                        <p:tgtEl>
                                          <p:spTgt spid="4"/>
                                        </p:tgtEl>
                                        <p:attrNameLst>
                                          <p:attrName>ppt_x</p:attrName>
                                          <p:attrName>ppt_y</p:attrName>
                                        </p:attrNameLst>
                                      </p:cBhvr>
                                      <p:rCtr x="50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Using MD5 hash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How to solve this problem?</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707886"/>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We have to ways  of solving this issue, the first on is basically changing the used hash, and the second one is by using something called “Salt”.</a:t>
            </a:r>
          </a:p>
        </p:txBody>
      </p:sp>
      <p:sp>
        <p:nvSpPr>
          <p:cNvPr id="12" name="مربع نص 11">
            <a:extLst>
              <a:ext uri="{FF2B5EF4-FFF2-40B4-BE49-F238E27FC236}">
                <a16:creationId xmlns:a16="http://schemas.microsoft.com/office/drawing/2014/main" id="{AE522569-49D3-42D0-93B1-ED108240CED6}"/>
              </a:ext>
            </a:extLst>
          </p:cNvPr>
          <p:cNvSpPr txBox="1"/>
          <p:nvPr/>
        </p:nvSpPr>
        <p:spPr>
          <a:xfrm>
            <a:off x="505690" y="2611378"/>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is MD5 salt?</a:t>
            </a:r>
            <a:endParaRPr lang="en-US" sz="2400" b="1" dirty="0">
              <a:solidFill>
                <a:srgbClr val="522D24"/>
              </a:solidFill>
              <a:latin typeface="TheSans" panose="020B0503040302020203" pitchFamily="34" charset="-78"/>
              <a:cs typeface="TheSans" panose="020B0503040302020203" pitchFamily="34" charset="-78"/>
            </a:endParaRPr>
          </a:p>
        </p:txBody>
      </p:sp>
      <p:sp>
        <p:nvSpPr>
          <p:cNvPr id="14" name="مربع نص 13">
            <a:extLst>
              <a:ext uri="{FF2B5EF4-FFF2-40B4-BE49-F238E27FC236}">
                <a16:creationId xmlns:a16="http://schemas.microsoft.com/office/drawing/2014/main" id="{E618FABE-0850-43A1-A4DC-F31EE0DE54CE}"/>
              </a:ext>
            </a:extLst>
          </p:cNvPr>
          <p:cNvSpPr txBox="1"/>
          <p:nvPr/>
        </p:nvSpPr>
        <p:spPr>
          <a:xfrm>
            <a:off x="505689" y="3073043"/>
            <a:ext cx="11180620" cy="1938992"/>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In cryptography salting is a random string that you add to the one-way function, to generate a different hash that with the original string alone. MD5 does not provide this, it you can easily you can concatenate to strings to get the benefits of salting.</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The benefits of salting, that that your hashes in the database will be different than those in the big dictionary, also it will make that hash characters longer so it will be hard to brute force.</a:t>
            </a:r>
          </a:p>
        </p:txBody>
      </p:sp>
    </p:spTree>
    <p:extLst>
      <p:ext uri="{BB962C8B-B14F-4D97-AF65-F5344CB8AC3E}">
        <p14:creationId xmlns:p14="http://schemas.microsoft.com/office/powerpoint/2010/main" val="139254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849432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Logs information</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Logs infor</a:t>
            </a:r>
            <a:r>
              <a:rPr lang="en-US" sz="2400" dirty="0">
                <a:solidFill>
                  <a:srgbClr val="522D24"/>
                </a:solidFill>
                <a:latin typeface="TheSans" panose="020B0503040302020203" pitchFamily="34" charset="-78"/>
                <a:cs typeface="TheSans" panose="020B0503040302020203" pitchFamily="34" charset="-78"/>
              </a:rPr>
              <a:t>mation:</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1938992"/>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The app create log files. And creating a log file is a good way to keep track of the app on a different sides during the development phase, such as tracking errors, crashes, and performance. </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These logs are stored locally on the user device when the app is offline, and sent back to the endpoint when the app is back online. However, these logs may contain a sensitive data or information, and creating logs for such may expose it to the attackers or malicious applications.</a:t>
            </a:r>
          </a:p>
        </p:txBody>
      </p:sp>
      <p:sp>
        <p:nvSpPr>
          <p:cNvPr id="15" name="مربع نص 14">
            <a:extLst>
              <a:ext uri="{FF2B5EF4-FFF2-40B4-BE49-F238E27FC236}">
                <a16:creationId xmlns:a16="http://schemas.microsoft.com/office/drawing/2014/main" id="{E6552CB0-3274-4C91-94BE-D9CC61908DDC}"/>
              </a:ext>
            </a:extLst>
          </p:cNvPr>
          <p:cNvSpPr txBox="1"/>
          <p:nvPr/>
        </p:nvSpPr>
        <p:spPr>
          <a:xfrm>
            <a:off x="505690" y="3834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should we do to prevent or avoid exposing user data?</a:t>
            </a:r>
            <a:endParaRPr lang="en-US" sz="2400" b="1" dirty="0">
              <a:solidFill>
                <a:srgbClr val="522D24"/>
              </a:solidFill>
              <a:latin typeface="TheSans" panose="020B0503040302020203" pitchFamily="34" charset="-78"/>
              <a:cs typeface="TheSans" panose="020B0503040302020203" pitchFamily="34" charset="-78"/>
            </a:endParaRPr>
          </a:p>
        </p:txBody>
      </p:sp>
      <p:sp>
        <p:nvSpPr>
          <p:cNvPr id="16" name="مربع نص 15">
            <a:extLst>
              <a:ext uri="{FF2B5EF4-FFF2-40B4-BE49-F238E27FC236}">
                <a16:creationId xmlns:a16="http://schemas.microsoft.com/office/drawing/2014/main" id="{5C226498-A345-4EA8-A493-D744B1005D59}"/>
              </a:ext>
            </a:extLst>
          </p:cNvPr>
          <p:cNvSpPr txBox="1"/>
          <p:nvPr/>
        </p:nvSpPr>
        <p:spPr>
          <a:xfrm>
            <a:off x="505690" y="4354994"/>
            <a:ext cx="11180620" cy="707886"/>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The ideal solution is to set the logging levels appropriately, and minimize logging files as possible, so it doesn’t violate the user confidentiality.</a:t>
            </a:r>
          </a:p>
        </p:txBody>
      </p:sp>
    </p:spTree>
    <p:extLst>
      <p:ext uri="{BB962C8B-B14F-4D97-AF65-F5344CB8AC3E}">
        <p14:creationId xmlns:p14="http://schemas.microsoft.com/office/powerpoint/2010/main" val="208288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900337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Insecure random number generator</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Insecure random number generator:</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3477875"/>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We found out in one of the code classes an insecure random number generator was used (which is from </a:t>
            </a:r>
            <a:r>
              <a:rPr lang="en-US" sz="2000" dirty="0" err="1">
                <a:solidFill>
                  <a:srgbClr val="522D24"/>
                </a:solidFill>
                <a:latin typeface="TheSans" panose="020B0503040302020203" pitchFamily="34" charset="-78"/>
                <a:cs typeface="TheSans" panose="020B0503040302020203" pitchFamily="34" charset="-78"/>
              </a:rPr>
              <a:t>java.util.Random</a:t>
            </a:r>
            <a:r>
              <a:rPr lang="en-US" sz="2000" dirty="0">
                <a:solidFill>
                  <a:srgbClr val="522D24"/>
                </a:solidFill>
                <a:latin typeface="TheSans" panose="020B0503040302020203" pitchFamily="34" charset="-78"/>
                <a:cs typeface="TheSans" panose="020B0503040302020203" pitchFamily="34" charset="-78"/>
              </a:rPr>
              <a:t> library).</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This random number generator is easy to break since it is not cryptographically strong. The numbers that are generated by it are not completely random. It uses the clock as the seed / or to generate the seed (seed is a number that used to generate (semi-random) number using an algorithm). So, if the attacker knows when the seed was generated, the attacker will be able to reproduce the seed using the same algorithm. </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Another issue is the seed is 48 bits-based, meaning 2^48 attempts are required to guess that random number, and it is not a big deal for today’s CPU’s.</a:t>
            </a:r>
          </a:p>
        </p:txBody>
      </p:sp>
    </p:spTree>
    <p:extLst>
      <p:ext uri="{BB962C8B-B14F-4D97-AF65-F5344CB8AC3E}">
        <p14:creationId xmlns:p14="http://schemas.microsoft.com/office/powerpoint/2010/main" val="384059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10681262" cy="523220"/>
          </a:xfrm>
          <a:prstGeom prst="rect">
            <a:avLst/>
          </a:prstGeom>
          <a:noFill/>
        </p:spPr>
        <p:txBody>
          <a:bodyPr wrap="square" rtlCol="0" anchor="ctr">
            <a:spAutoFit/>
          </a:bodyPr>
          <a:lstStyle/>
          <a:p>
            <a:pPr algn="l" rtl="0"/>
            <a:r>
              <a:rPr lang="en-US" sz="2800" dirty="0">
                <a:solidFill>
                  <a:srgbClr val="ECEBE9"/>
                </a:solidFill>
                <a:latin typeface="TheSans" panose="020B0503040302020203" pitchFamily="34" charset="-78"/>
                <a:cs typeface="TheSans" panose="020B0503040302020203" pitchFamily="34" charset="-78"/>
              </a:rPr>
              <a:t>App analysis results: Insecure random number generator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How could we generate a safe random number?</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1323439"/>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The solution is to use more advanced/strong cryptographically random number generators, such as (</a:t>
            </a:r>
            <a:r>
              <a:rPr lang="en-US" sz="2000" dirty="0" err="1">
                <a:solidFill>
                  <a:srgbClr val="522D24"/>
                </a:solidFill>
                <a:latin typeface="TheSans" panose="020B0503040302020203" pitchFamily="34" charset="-78"/>
                <a:cs typeface="TheSans" panose="020B0503040302020203" pitchFamily="34" charset="-78"/>
              </a:rPr>
              <a:t>java.util.SecureRandom</a:t>
            </a:r>
            <a:r>
              <a:rPr lang="en-US" sz="2000" dirty="0">
                <a:solidFill>
                  <a:srgbClr val="522D24"/>
                </a:solidFill>
                <a:latin typeface="TheSans" panose="020B0503040302020203" pitchFamily="34" charset="-78"/>
                <a:cs typeface="TheSans" panose="020B0503040302020203" pitchFamily="34" charset="-78"/>
              </a:rPr>
              <a:t>) generator. The </a:t>
            </a:r>
            <a:r>
              <a:rPr lang="en-US" sz="2000" dirty="0" err="1">
                <a:solidFill>
                  <a:srgbClr val="522D24"/>
                </a:solidFill>
                <a:latin typeface="TheSans" panose="020B0503040302020203" pitchFamily="34" charset="-78"/>
                <a:cs typeface="TheSans" panose="020B0503040302020203" pitchFamily="34" charset="-78"/>
              </a:rPr>
              <a:t>SecureRandom</a:t>
            </a:r>
            <a:r>
              <a:rPr lang="en-US" sz="2000" dirty="0">
                <a:solidFill>
                  <a:srgbClr val="522D24"/>
                </a:solidFill>
                <a:latin typeface="TheSans" panose="020B0503040302020203" pitchFamily="34" charset="-78"/>
                <a:cs typeface="TheSans" panose="020B0503040302020203" pitchFamily="34" charset="-78"/>
              </a:rPr>
              <a:t> generates non-deterministic output. It takes random data from the OS and use it as a seed. It is also 128 bits-based seed, which means 2^128 attempts are required to break it.</a:t>
            </a:r>
          </a:p>
        </p:txBody>
      </p:sp>
    </p:spTree>
    <p:extLst>
      <p:ext uri="{BB962C8B-B14F-4D97-AF65-F5344CB8AC3E}">
        <p14:creationId xmlns:p14="http://schemas.microsoft.com/office/powerpoint/2010/main" val="885806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38243"/>
            <a:ext cx="11180620" cy="461665"/>
          </a:xfrm>
          <a:prstGeom prst="rect">
            <a:avLst/>
          </a:prstGeom>
          <a:noFill/>
        </p:spPr>
        <p:txBody>
          <a:bodyPr wrap="square" rtlCol="0" anchor="ctr">
            <a:spAutoFit/>
          </a:bodyPr>
          <a:lstStyle/>
          <a:p>
            <a:pPr algn="l" rtl="0"/>
            <a:r>
              <a:rPr lang="en-US" sz="2400" dirty="0">
                <a:solidFill>
                  <a:srgbClr val="ECEBE9"/>
                </a:solidFill>
                <a:latin typeface="TheSans" panose="020B0503040302020203" pitchFamily="34" charset="-78"/>
                <a:cs typeface="TheSans" panose="020B0503040302020203" pitchFamily="34" charset="-78"/>
              </a:rPr>
              <a:t>App analysis results: Encryption mode CBC with PKCS5/PKCS7 padding</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Encryption mode CBC with PKCS5/PKCS7 padding:</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4708981"/>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We found out that the app uses encryption mode CBC with PKCS5/PKCS7 padding. This configuration is vulnerable to padding oracle attack, which may lead to leakage of sensitive data. As we can see in:</a:t>
            </a:r>
          </a:p>
          <a:p>
            <a:pPr algn="just" rtl="0"/>
            <a:r>
              <a:rPr lang="en-US" sz="2000" dirty="0">
                <a:solidFill>
                  <a:srgbClr val="522D24"/>
                </a:solidFill>
                <a:latin typeface="TheSans" panose="020B0503040302020203" pitchFamily="34" charset="-78"/>
                <a:cs typeface="TheSans" panose="020B0503040302020203" pitchFamily="34" charset="-78"/>
              </a:rPr>
              <a:t>com/</a:t>
            </a:r>
          </a:p>
          <a:p>
            <a:pPr algn="just" rtl="0"/>
            <a:r>
              <a:rPr lang="en-US" sz="2000" dirty="0">
                <a:solidFill>
                  <a:srgbClr val="522D24"/>
                </a:solidFill>
                <a:latin typeface="TheSans" panose="020B0503040302020203" pitchFamily="34" charset="-78"/>
                <a:cs typeface="TheSans" panose="020B0503040302020203" pitchFamily="34" charset="-78"/>
              </a:rPr>
              <a:t>      ├─ </a:t>
            </a:r>
            <a:r>
              <a:rPr lang="en-US" sz="2000" dirty="0" err="1">
                <a:solidFill>
                  <a:srgbClr val="522D24"/>
                </a:solidFill>
                <a:latin typeface="TheSans" panose="020B0503040302020203" pitchFamily="34" charset="-78"/>
                <a:cs typeface="TheSans" panose="020B0503040302020203" pitchFamily="34" charset="-78"/>
              </a:rPr>
              <a:t>pushwoosh</a:t>
            </a:r>
            <a:r>
              <a:rPr lang="en-US" sz="2000" dirty="0">
                <a:solidFill>
                  <a:srgbClr val="522D24"/>
                </a:solidFill>
                <a:latin typeface="TheSans" panose="020B0503040302020203" pitchFamily="34" charset="-78"/>
                <a:cs typeface="TheSans" panose="020B0503040302020203" pitchFamily="34" charset="-78"/>
              </a:rPr>
              <a:t>/</a:t>
            </a:r>
          </a:p>
          <a:p>
            <a:pPr algn="just" rtl="0"/>
            <a:r>
              <a:rPr lang="en-US" sz="2000" dirty="0">
                <a:solidFill>
                  <a:srgbClr val="522D24"/>
                </a:solidFill>
                <a:latin typeface="TheSans" panose="020B0503040302020203" pitchFamily="34" charset="-78"/>
                <a:cs typeface="TheSans" panose="020B0503040302020203" pitchFamily="34" charset="-78"/>
              </a:rPr>
              <a:t>           ├─ internal/</a:t>
            </a:r>
          </a:p>
          <a:p>
            <a:pPr algn="just" rtl="0"/>
            <a:r>
              <a:rPr lang="en-US" sz="2000" dirty="0">
                <a:solidFill>
                  <a:srgbClr val="522D24"/>
                </a:solidFill>
                <a:latin typeface="TheSans" panose="020B0503040302020203" pitchFamily="34" charset="-78"/>
                <a:cs typeface="TheSans" panose="020B0503040302020203" pitchFamily="34" charset="-78"/>
              </a:rPr>
              <a:t>                ├─ a/</a:t>
            </a:r>
          </a:p>
          <a:p>
            <a:pPr algn="just" rtl="0"/>
            <a:r>
              <a:rPr lang="en-US" sz="2000" dirty="0">
                <a:solidFill>
                  <a:srgbClr val="522D24"/>
                </a:solidFill>
                <a:latin typeface="TheSans" panose="020B0503040302020203" pitchFamily="34" charset="-78"/>
                <a:cs typeface="TheSans" panose="020B0503040302020203" pitchFamily="34" charset="-78"/>
              </a:rPr>
              <a:t>	      ├─ a.java</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Line 11, an instance of  Cipher “AES/CBC/PKCS7Padding” was declared as:</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i="1" dirty="0">
                <a:solidFill>
                  <a:srgbClr val="522D24"/>
                </a:solidFill>
                <a:latin typeface="TheSans" panose="020B0503040302020203" pitchFamily="34" charset="-78"/>
                <a:cs typeface="TheSans" panose="020B0503040302020203" pitchFamily="34" charset="-78"/>
              </a:rPr>
              <a:t>Cipher instance = </a:t>
            </a:r>
            <a:r>
              <a:rPr lang="en-US" sz="2000" i="1" dirty="0" err="1">
                <a:solidFill>
                  <a:srgbClr val="522D24"/>
                </a:solidFill>
                <a:latin typeface="TheSans" panose="020B0503040302020203" pitchFamily="34" charset="-78"/>
                <a:cs typeface="TheSans" panose="020B0503040302020203" pitchFamily="34" charset="-78"/>
              </a:rPr>
              <a:t>Cipher.getInstance</a:t>
            </a:r>
            <a:r>
              <a:rPr lang="en-US" sz="2000" i="1" dirty="0">
                <a:solidFill>
                  <a:srgbClr val="522D24"/>
                </a:solidFill>
                <a:latin typeface="TheSans" panose="020B0503040302020203" pitchFamily="34" charset="-78"/>
                <a:cs typeface="TheSans" panose="020B0503040302020203" pitchFamily="34" charset="-78"/>
              </a:rPr>
              <a:t>(“AES/CBC/PKCS7Padding”);</a:t>
            </a:r>
          </a:p>
          <a:p>
            <a:pPr algn="just" rtl="0"/>
            <a:endParaRPr lang="en-US" sz="2000" i="1"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And being used to encrypt given byte array.</a:t>
            </a:r>
          </a:p>
          <a:p>
            <a:pPr algn="just" rtl="0"/>
            <a:endParaRPr lang="en-US" sz="2000" dirty="0">
              <a:solidFill>
                <a:srgbClr val="522D24"/>
              </a:solidFill>
              <a:latin typeface="TheSans" panose="020B0503040302020203" pitchFamily="34" charset="-78"/>
              <a:cs typeface="TheSans" panose="020B0503040302020203" pitchFamily="34" charset="-78"/>
            </a:endParaRPr>
          </a:p>
        </p:txBody>
      </p:sp>
    </p:spTree>
    <p:extLst>
      <p:ext uri="{BB962C8B-B14F-4D97-AF65-F5344CB8AC3E}">
        <p14:creationId xmlns:p14="http://schemas.microsoft.com/office/powerpoint/2010/main" val="297574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38243"/>
            <a:ext cx="11180620" cy="461665"/>
          </a:xfrm>
          <a:prstGeom prst="rect">
            <a:avLst/>
          </a:prstGeom>
          <a:noFill/>
        </p:spPr>
        <p:txBody>
          <a:bodyPr wrap="square" rtlCol="0" anchor="ctr">
            <a:spAutoFit/>
          </a:bodyPr>
          <a:lstStyle/>
          <a:p>
            <a:pPr algn="l" rtl="0"/>
            <a:r>
              <a:rPr lang="en-US" sz="2400" dirty="0">
                <a:solidFill>
                  <a:srgbClr val="ECEBE9"/>
                </a:solidFill>
                <a:latin typeface="TheSans" panose="020B0503040302020203" pitchFamily="34" charset="-78"/>
                <a:cs typeface="TheSans" panose="020B0503040302020203" pitchFamily="34" charset="-78"/>
              </a:rPr>
              <a:t>App analysis results: Encryption mode CBC with PKCS5/PKCS7 padding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is CBC?</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4462760"/>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CBC stands for Cipher-Block Chaining, it is a mode of operation for block cipher, it means that we use the ciphertext from the previous block to impact the next one.</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400" dirty="0">
                <a:solidFill>
                  <a:srgbClr val="522D24"/>
                </a:solidFill>
                <a:latin typeface="TheSans" panose="020B0503040302020203" pitchFamily="34" charset="-78"/>
                <a:cs typeface="TheSans" panose="020B0503040302020203" pitchFamily="34" charset="-78"/>
              </a:rPr>
              <a:t>Here is how CBC works:</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if we have m message blocks of size B that contains a plaintext, using the CBC mode, we will do the next. </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For the first block we will use a random “Initialization vector” (IV) of fixed-size input, we will XOR it with the first message block, then the result will be encrypted by AES (Advanced Encryption Standard) encryption function using a given key. </a:t>
            </a:r>
          </a:p>
          <a:p>
            <a:pPr algn="just" rtl="0"/>
            <a:r>
              <a:rPr lang="en-US" sz="2000" dirty="0">
                <a:solidFill>
                  <a:srgbClr val="522D24"/>
                </a:solidFill>
                <a:latin typeface="TheSans" panose="020B0503040302020203" pitchFamily="34" charset="-78"/>
                <a:cs typeface="TheSans" panose="020B0503040302020203" pitchFamily="34" charset="-78"/>
              </a:rPr>
              <a:t>Now the output of this whole previous process is a ciphertext C. We will use this ciphertext of the first message block to encrypt the next message block by XOR the ciphertext with the second message block. And the process will be repeated until the whole message blocks are chained. </a:t>
            </a:r>
          </a:p>
        </p:txBody>
      </p:sp>
    </p:spTree>
    <p:extLst>
      <p:ext uri="{BB962C8B-B14F-4D97-AF65-F5344CB8AC3E}">
        <p14:creationId xmlns:p14="http://schemas.microsoft.com/office/powerpoint/2010/main" val="1674690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38243"/>
            <a:ext cx="11180620" cy="461665"/>
          </a:xfrm>
          <a:prstGeom prst="rect">
            <a:avLst/>
          </a:prstGeom>
          <a:noFill/>
        </p:spPr>
        <p:txBody>
          <a:bodyPr wrap="square" rtlCol="0" anchor="ctr">
            <a:spAutoFit/>
          </a:bodyPr>
          <a:lstStyle/>
          <a:p>
            <a:pPr algn="l" rtl="0"/>
            <a:r>
              <a:rPr lang="en-US" sz="2400" dirty="0">
                <a:solidFill>
                  <a:srgbClr val="ECEBE9"/>
                </a:solidFill>
                <a:latin typeface="TheSans" panose="020B0503040302020203" pitchFamily="34" charset="-78"/>
                <a:cs typeface="TheSans" panose="020B0503040302020203" pitchFamily="34" charset="-78"/>
              </a:rPr>
              <a:t>App analysis results: Encryption mode CBC with PKCS5/PKCS7 padding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is CBC? (cont.)</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1631216"/>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To summarize the whole process into a formula: Ci = E</a:t>
            </a:r>
            <a:r>
              <a:rPr lang="en-US" sz="1400" dirty="0">
                <a:solidFill>
                  <a:srgbClr val="522D24"/>
                </a:solidFill>
                <a:latin typeface="TheSans" panose="020B0503040302020203" pitchFamily="34" charset="-78"/>
                <a:cs typeface="TheSans" panose="020B0503040302020203" pitchFamily="34" charset="-78"/>
              </a:rPr>
              <a:t>K</a:t>
            </a:r>
            <a:r>
              <a:rPr lang="en-US" sz="2000" dirty="0">
                <a:solidFill>
                  <a:srgbClr val="522D24"/>
                </a:solidFill>
                <a:latin typeface="TheSans" panose="020B0503040302020203" pitchFamily="34" charset="-78"/>
                <a:cs typeface="TheSans" panose="020B0503040302020203" pitchFamily="34" charset="-78"/>
              </a:rPr>
              <a:t>(Bi ⊕ Ci-1).</a:t>
            </a:r>
          </a:p>
          <a:p>
            <a:pPr algn="just" rtl="0"/>
            <a:r>
              <a:rPr lang="en-US" sz="2000" dirty="0">
                <a:solidFill>
                  <a:srgbClr val="522D24"/>
                </a:solidFill>
                <a:latin typeface="TheSans" panose="020B0503040302020203" pitchFamily="34" charset="-78"/>
                <a:cs typeface="TheSans" panose="020B0503040302020203" pitchFamily="34" charset="-78"/>
              </a:rPr>
              <a:t>Where E</a:t>
            </a:r>
            <a:r>
              <a:rPr lang="en-US" sz="1400" dirty="0">
                <a:solidFill>
                  <a:srgbClr val="522D24"/>
                </a:solidFill>
                <a:latin typeface="TheSans" panose="020B0503040302020203" pitchFamily="34" charset="-78"/>
                <a:cs typeface="TheSans" panose="020B0503040302020203" pitchFamily="34" charset="-78"/>
              </a:rPr>
              <a:t>K</a:t>
            </a:r>
            <a:r>
              <a:rPr lang="en-US" sz="2000" dirty="0">
                <a:solidFill>
                  <a:srgbClr val="522D24"/>
                </a:solidFill>
                <a:latin typeface="TheSans" panose="020B0503040302020203" pitchFamily="34" charset="-78"/>
                <a:cs typeface="TheSans" panose="020B0503040302020203" pitchFamily="34" charset="-78"/>
              </a:rPr>
              <a:t> denotes the block encryption algorithm using key K, Ci-1 is the cipher corresponding to</a:t>
            </a:r>
          </a:p>
          <a:p>
            <a:pPr algn="just" rtl="0"/>
            <a:r>
              <a:rPr lang="en-US" sz="2000" dirty="0">
                <a:solidFill>
                  <a:srgbClr val="522D24"/>
                </a:solidFill>
                <a:latin typeface="TheSans" panose="020B0503040302020203" pitchFamily="34" charset="-78"/>
                <a:cs typeface="TheSans" panose="020B0503040302020203" pitchFamily="34" charset="-78"/>
              </a:rPr>
              <a:t>Bi-1.</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Note: In the formula above, we are assuming C0 to be the initialization vector</a:t>
            </a:r>
          </a:p>
        </p:txBody>
      </p:sp>
      <p:pic>
        <p:nvPicPr>
          <p:cNvPr id="12" name="صورة 11" descr="Shape&#10;&#10;Description automatically generated with medium confidence">
            <a:extLst>
              <a:ext uri="{FF2B5EF4-FFF2-40B4-BE49-F238E27FC236}">
                <a16:creationId xmlns:a16="http://schemas.microsoft.com/office/drawing/2014/main" id="{139CADF8-8700-4F02-A218-D595B09D84C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08484" y="3554747"/>
            <a:ext cx="6575029" cy="2651760"/>
          </a:xfrm>
          <a:prstGeom prst="rect">
            <a:avLst/>
          </a:prstGeom>
          <a:noFill/>
          <a:ln>
            <a:noFill/>
          </a:ln>
        </p:spPr>
      </p:pic>
    </p:spTree>
    <p:extLst>
      <p:ext uri="{BB962C8B-B14F-4D97-AF65-F5344CB8AC3E}">
        <p14:creationId xmlns:p14="http://schemas.microsoft.com/office/powerpoint/2010/main" val="297756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38243"/>
            <a:ext cx="11180620" cy="461665"/>
          </a:xfrm>
          <a:prstGeom prst="rect">
            <a:avLst/>
          </a:prstGeom>
          <a:noFill/>
        </p:spPr>
        <p:txBody>
          <a:bodyPr wrap="square" rtlCol="0" anchor="ctr">
            <a:spAutoFit/>
          </a:bodyPr>
          <a:lstStyle/>
          <a:p>
            <a:pPr algn="l" rtl="0"/>
            <a:r>
              <a:rPr lang="en-US" sz="2400" dirty="0">
                <a:solidFill>
                  <a:srgbClr val="ECEBE9"/>
                </a:solidFill>
                <a:latin typeface="TheSans" panose="020B0503040302020203" pitchFamily="34" charset="-78"/>
                <a:cs typeface="TheSans" panose="020B0503040302020203" pitchFamily="34" charset="-78"/>
              </a:rPr>
              <a:t>App analysis results: Encryption mode CBC with PKCS5/PKCS7 padding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is PKCS5/PKCS7 Padding?</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1938992"/>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Let’s say we have a message block of size 8 bytes, and the plaintext that it occupies only 5 bytes of it, we still have 3 bytes that are empty, this is when padding take a place. Padding is used in a block cipher where we fill up the blocks with padding bytes. The padding depend on the number of bytes that do not have any content. There are many padding standards, two of them are PKCS5 and PKCS7, PKCS5 Password-based encryption standard, meanwhile Cryptographic Message Syntax standard.</a:t>
            </a:r>
          </a:p>
        </p:txBody>
      </p:sp>
    </p:spTree>
    <p:extLst>
      <p:ext uri="{BB962C8B-B14F-4D97-AF65-F5344CB8AC3E}">
        <p14:creationId xmlns:p14="http://schemas.microsoft.com/office/powerpoint/2010/main" val="261083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38243"/>
            <a:ext cx="11180620" cy="461665"/>
          </a:xfrm>
          <a:prstGeom prst="rect">
            <a:avLst/>
          </a:prstGeom>
          <a:noFill/>
        </p:spPr>
        <p:txBody>
          <a:bodyPr wrap="square" rtlCol="0" anchor="ctr">
            <a:spAutoFit/>
          </a:bodyPr>
          <a:lstStyle/>
          <a:p>
            <a:pPr algn="l" rtl="0"/>
            <a:r>
              <a:rPr lang="en-US" sz="2400" dirty="0">
                <a:solidFill>
                  <a:srgbClr val="ECEBE9"/>
                </a:solidFill>
                <a:latin typeface="TheSans" panose="020B0503040302020203" pitchFamily="34" charset="-78"/>
                <a:cs typeface="TheSans" panose="020B0503040302020203" pitchFamily="34" charset="-78"/>
              </a:rPr>
              <a:t>App analysis results: Encryption mode CBC with PKCS5/PKCS7 padding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What is Padding oracle attack?</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72038"/>
            <a:ext cx="11180620" cy="3170099"/>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Through a padding oracle attack, an attacker can decrypt information, without knowing the encryption key. The attacker will need 256 SSL 3.0 requests on average to reveal one byte of the encrypted message. On every request the attacker make, the application will response. There are 3 types of responses:</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1-  Valid padding &amp; valid data. The response status is 200 OK.</a:t>
            </a:r>
          </a:p>
          <a:p>
            <a:pPr algn="just" rtl="0"/>
            <a:r>
              <a:rPr lang="en-US" sz="2000" dirty="0">
                <a:solidFill>
                  <a:srgbClr val="522D24"/>
                </a:solidFill>
                <a:latin typeface="TheSans" panose="020B0503040302020203" pitchFamily="34" charset="-78"/>
                <a:cs typeface="TheSans" panose="020B0503040302020203" pitchFamily="34" charset="-78"/>
              </a:rPr>
              <a:t>2-  Invalid padding. The response Status is 500 Internal Server Error, or 403.</a:t>
            </a:r>
          </a:p>
          <a:p>
            <a:pPr algn="just" rtl="0"/>
            <a:r>
              <a:rPr lang="en-US" sz="2000" dirty="0">
                <a:solidFill>
                  <a:srgbClr val="522D24"/>
                </a:solidFill>
                <a:latin typeface="TheSans" panose="020B0503040302020203" pitchFamily="34" charset="-78"/>
                <a:cs typeface="TheSans" panose="020B0503040302020203" pitchFamily="34" charset="-78"/>
              </a:rPr>
              <a:t>3-  Valid padding &amp; invalid data. The response status is 404 Not Found.</a:t>
            </a:r>
          </a:p>
          <a:p>
            <a:pPr algn="just"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By repeating the process, the attacker can reveal the whole message byte by byte.</a:t>
            </a:r>
          </a:p>
        </p:txBody>
      </p:sp>
      <p:sp>
        <p:nvSpPr>
          <p:cNvPr id="12" name="مربع نص 11">
            <a:extLst>
              <a:ext uri="{FF2B5EF4-FFF2-40B4-BE49-F238E27FC236}">
                <a16:creationId xmlns:a16="http://schemas.microsoft.com/office/drawing/2014/main" id="{938FD55D-81A4-4D95-8253-9EA0173EAAC1}"/>
              </a:ext>
            </a:extLst>
          </p:cNvPr>
          <p:cNvSpPr txBox="1"/>
          <p:nvPr/>
        </p:nvSpPr>
        <p:spPr>
          <a:xfrm>
            <a:off x="505690" y="4926738"/>
            <a:ext cx="6847610" cy="461665"/>
          </a:xfrm>
          <a:prstGeom prst="rect">
            <a:avLst/>
          </a:prstGeom>
          <a:noFill/>
        </p:spPr>
        <p:txBody>
          <a:bodyPr wrap="square" rtlCol="0">
            <a:spAutoFit/>
          </a:bodyPr>
          <a:lstStyle/>
          <a:p>
            <a:pPr marL="0" algn="just" rtl="0" eaLnBrk="1" latinLnBrk="0" hangingPunct="1">
              <a:spcBef>
                <a:spcPts val="0"/>
              </a:spcBef>
              <a:spcAft>
                <a:spcPts val="0"/>
              </a:spcAft>
            </a:pPr>
            <a:r>
              <a:rPr lang="en-US" sz="2400" kern="1200" dirty="0">
                <a:solidFill>
                  <a:srgbClr val="522D24"/>
                </a:solidFill>
                <a:effectLst/>
                <a:latin typeface="TheSans" panose="020B0503040302020203" pitchFamily="34" charset="-78"/>
                <a:ea typeface="+mn-ea"/>
                <a:cs typeface="TheSans" panose="020B0503040302020203" pitchFamily="34" charset="-78"/>
              </a:rPr>
              <a:t>How to protect against Padding Oracle Attack?</a:t>
            </a:r>
            <a:endParaRPr lang="en-US" sz="3200" dirty="0">
              <a:effectLst/>
            </a:endParaRPr>
          </a:p>
        </p:txBody>
      </p:sp>
      <p:sp>
        <p:nvSpPr>
          <p:cNvPr id="3" name="مربع نص 2">
            <a:extLst>
              <a:ext uri="{FF2B5EF4-FFF2-40B4-BE49-F238E27FC236}">
                <a16:creationId xmlns:a16="http://schemas.microsoft.com/office/drawing/2014/main" id="{78EF7063-560E-40BA-A45E-1448526E1800}"/>
              </a:ext>
            </a:extLst>
          </p:cNvPr>
          <p:cNvSpPr txBox="1"/>
          <p:nvPr/>
        </p:nvSpPr>
        <p:spPr>
          <a:xfrm>
            <a:off x="505690" y="5388403"/>
            <a:ext cx="11180620" cy="923330"/>
          </a:xfrm>
          <a:prstGeom prst="rect">
            <a:avLst/>
          </a:prstGeom>
          <a:noFill/>
        </p:spPr>
        <p:txBody>
          <a:bodyPr wrap="square" rtlCol="0">
            <a:spAutoFit/>
          </a:bodyPr>
          <a:lstStyle/>
          <a:p>
            <a:pPr algn="just" rtl="0"/>
            <a:r>
              <a:rPr lang="en-US" sz="1800" dirty="0">
                <a:solidFill>
                  <a:srgbClr val="522D24"/>
                </a:solidFill>
                <a:latin typeface="TheSans" panose="020B0503040302020203" pitchFamily="34" charset="-78"/>
                <a:cs typeface="TheSans" panose="020B0503040302020203" pitchFamily="34" charset="-78"/>
              </a:rPr>
              <a:t>We need to make sure that the application does not return a different error message when padding is wrong. Using an Encrypt-then-MAC construction, where a Message Authentication Code (MAC) is applied to the ciphertext.</a:t>
            </a:r>
          </a:p>
        </p:txBody>
      </p:sp>
    </p:spTree>
    <p:extLst>
      <p:ext uri="{BB962C8B-B14F-4D97-AF65-F5344CB8AC3E}">
        <p14:creationId xmlns:p14="http://schemas.microsoft.com/office/powerpoint/2010/main" val="2219170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7" y="207466"/>
            <a:ext cx="5941621"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Code quality</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89" y="1219084"/>
            <a:ext cx="11180618"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Vertical alignment:</a:t>
            </a:r>
          </a:p>
        </p:txBody>
      </p:sp>
      <p:sp>
        <p:nvSpPr>
          <p:cNvPr id="12" name="مربع نص 11">
            <a:extLst>
              <a:ext uri="{FF2B5EF4-FFF2-40B4-BE49-F238E27FC236}">
                <a16:creationId xmlns:a16="http://schemas.microsoft.com/office/drawing/2014/main" id="{3454BD14-F740-4D5D-9BAC-255899CF3B53}"/>
              </a:ext>
            </a:extLst>
          </p:cNvPr>
          <p:cNvSpPr txBox="1"/>
          <p:nvPr/>
        </p:nvSpPr>
        <p:spPr>
          <a:xfrm>
            <a:off x="505689" y="1680749"/>
            <a:ext cx="11180620" cy="1631216"/>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Vertical alignment is the state or act of lining items up, one above each other. we found in this path (com\alinma\retail\mobile) some classes don’t use Vertical alignment concept and that makes the code harder to read but we can say that the overall quality of this classes is fine and to solve this problem we can use tools to help us for example </a:t>
            </a:r>
            <a:r>
              <a:rPr lang="en-US" sz="2000" dirty="0" err="1">
                <a:solidFill>
                  <a:srgbClr val="522D24"/>
                </a:solidFill>
                <a:latin typeface="TheSans" panose="020B0503040302020203" pitchFamily="34" charset="-78"/>
                <a:cs typeface="TheSans" panose="020B0503040302020203" pitchFamily="34" charset="-78"/>
              </a:rPr>
              <a:t>checkstyle</a:t>
            </a:r>
            <a:r>
              <a:rPr lang="en-US" sz="2000" dirty="0">
                <a:solidFill>
                  <a:srgbClr val="522D24"/>
                </a:solidFill>
                <a:latin typeface="TheSans" panose="020B0503040302020203" pitchFamily="34" charset="-78"/>
                <a:cs typeface="TheSans" panose="020B0503040302020203" pitchFamily="34" charset="-78"/>
              </a:rPr>
              <a:t>, and Prettier in Visual Studio Code.</a:t>
            </a:r>
          </a:p>
        </p:txBody>
      </p:sp>
      <p:sp>
        <p:nvSpPr>
          <p:cNvPr id="14" name="مربع نص 13">
            <a:extLst>
              <a:ext uri="{FF2B5EF4-FFF2-40B4-BE49-F238E27FC236}">
                <a16:creationId xmlns:a16="http://schemas.microsoft.com/office/drawing/2014/main" id="{1623B341-3FDB-45A3-9929-A86BED201A01}"/>
              </a:ext>
            </a:extLst>
          </p:cNvPr>
          <p:cNvSpPr txBox="1"/>
          <p:nvPr/>
        </p:nvSpPr>
        <p:spPr>
          <a:xfrm>
            <a:off x="505689" y="3546035"/>
            <a:ext cx="11180618"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Ambiguity:</a:t>
            </a:r>
          </a:p>
        </p:txBody>
      </p:sp>
      <p:sp>
        <p:nvSpPr>
          <p:cNvPr id="15" name="مربع نص 14">
            <a:extLst>
              <a:ext uri="{FF2B5EF4-FFF2-40B4-BE49-F238E27FC236}">
                <a16:creationId xmlns:a16="http://schemas.microsoft.com/office/drawing/2014/main" id="{B52AB974-2C70-4B2C-B901-8951B160AA17}"/>
              </a:ext>
            </a:extLst>
          </p:cNvPr>
          <p:cNvSpPr txBox="1"/>
          <p:nvPr/>
        </p:nvSpPr>
        <p:spPr>
          <a:xfrm>
            <a:off x="505689" y="4007700"/>
            <a:ext cx="11180620" cy="1938992"/>
          </a:xfrm>
          <a:prstGeom prst="rect">
            <a:avLst/>
          </a:prstGeom>
          <a:noFill/>
        </p:spPr>
        <p:txBody>
          <a:bodyPr wrap="square" rtlCol="0">
            <a:spAutoFit/>
          </a:bodyPr>
          <a:lstStyle/>
          <a:p>
            <a:pPr algn="just" rtl="0"/>
            <a:r>
              <a:rPr lang="en-US" sz="2000" dirty="0">
                <a:solidFill>
                  <a:srgbClr val="522D24"/>
                </a:solidFill>
                <a:latin typeface="TheSans" panose="020B0503040302020203" pitchFamily="34" charset="-78"/>
                <a:cs typeface="TheSans" panose="020B0503040302020203" pitchFamily="34" charset="-78"/>
              </a:rPr>
              <a:t>we found some ambiguity in many classes. in this path for example </a:t>
            </a:r>
            <a:r>
              <a:rPr lang="en-US" dirty="0">
                <a:solidFill>
                  <a:srgbClr val="522D24"/>
                </a:solidFill>
                <a:latin typeface="TheSans" panose="020B0503040302020203" pitchFamily="34" charset="-78"/>
                <a:cs typeface="TheSans" panose="020B0503040302020203" pitchFamily="34" charset="-78"/>
              </a:rPr>
              <a:t>(com\alinma\</a:t>
            </a:r>
            <a:r>
              <a:rPr lang="en-US" dirty="0" err="1">
                <a:solidFill>
                  <a:srgbClr val="522D24"/>
                </a:solidFill>
                <a:latin typeface="TheSans" panose="020B0503040302020203" pitchFamily="34" charset="-78"/>
                <a:cs typeface="TheSans" panose="020B0503040302020203" pitchFamily="34" charset="-78"/>
              </a:rPr>
              <a:t>tls</a:t>
            </a:r>
            <a:r>
              <a:rPr lang="en-US" dirty="0">
                <a:solidFill>
                  <a:srgbClr val="522D24"/>
                </a:solidFill>
                <a:latin typeface="TheSans" panose="020B0503040302020203" pitchFamily="34" charset="-78"/>
                <a:cs typeface="TheSans" panose="020B0503040302020203" pitchFamily="34" charset="-78"/>
              </a:rPr>
              <a:t>) </a:t>
            </a:r>
            <a:r>
              <a:rPr lang="en-US" sz="2000" dirty="0">
                <a:solidFill>
                  <a:srgbClr val="522D24"/>
                </a:solidFill>
                <a:latin typeface="TheSans" panose="020B0503040302020203" pitchFamily="34" charset="-78"/>
                <a:cs typeface="TheSans" panose="020B0503040302020203" pitchFamily="34" charset="-78"/>
              </a:rPr>
              <a:t>at line 49 we found some dollar sign ($) and it doesn’t mean anything related to the code in the class also at the same class in line 54 we can see a print message that says “AAA” also it is ambiguous. Another path also we found in it some Ambiguity is this path </a:t>
            </a:r>
            <a:r>
              <a:rPr lang="en-US" dirty="0">
                <a:solidFill>
                  <a:srgbClr val="522D24"/>
                </a:solidFill>
                <a:latin typeface="TheSans" panose="020B0503040302020203" pitchFamily="34" charset="-78"/>
                <a:cs typeface="TheSans" panose="020B0503040302020203" pitchFamily="34" charset="-78"/>
              </a:rPr>
              <a:t>(com\</a:t>
            </a:r>
            <a:r>
              <a:rPr lang="en-US" dirty="0" err="1">
                <a:solidFill>
                  <a:srgbClr val="522D24"/>
                </a:solidFill>
                <a:latin typeface="TheSans" panose="020B0503040302020203" pitchFamily="34" charset="-78"/>
                <a:cs typeface="TheSans" panose="020B0503040302020203" pitchFamily="34" charset="-78"/>
              </a:rPr>
              <a:t>cordova</a:t>
            </a:r>
            <a:r>
              <a:rPr lang="en-US" dirty="0">
                <a:solidFill>
                  <a:srgbClr val="522D24"/>
                </a:solidFill>
                <a:latin typeface="TheSans" panose="020B0503040302020203" pitchFamily="34" charset="-78"/>
                <a:cs typeface="TheSans" panose="020B0503040302020203" pitchFamily="34" charset="-78"/>
              </a:rPr>
              <a:t>\plugin\android\</a:t>
            </a:r>
            <a:r>
              <a:rPr lang="en-US" dirty="0" err="1">
                <a:solidFill>
                  <a:srgbClr val="522D24"/>
                </a:solidFill>
                <a:latin typeface="TheSans" panose="020B0503040302020203" pitchFamily="34" charset="-78"/>
                <a:cs typeface="TheSans" panose="020B0503040302020203" pitchFamily="34" charset="-78"/>
              </a:rPr>
              <a:t>fingerprintauth</a:t>
            </a:r>
            <a:r>
              <a:rPr lang="en-US" dirty="0">
                <a:solidFill>
                  <a:srgbClr val="522D24"/>
                </a:solidFill>
                <a:latin typeface="TheSans" panose="020B0503040302020203" pitchFamily="34" charset="-78"/>
                <a:cs typeface="TheSans" panose="020B0503040302020203" pitchFamily="34" charset="-78"/>
              </a:rPr>
              <a:t>) </a:t>
            </a:r>
            <a:r>
              <a:rPr lang="en-US" sz="2000" dirty="0">
                <a:solidFill>
                  <a:srgbClr val="522D24"/>
                </a:solidFill>
                <a:latin typeface="TheSans" panose="020B0503040302020203" pitchFamily="34" charset="-78"/>
                <a:cs typeface="TheSans" panose="020B0503040302020203" pitchFamily="34" charset="-78"/>
              </a:rPr>
              <a:t>in line 297 there is a variable called z the method takes it as a parameter, in the same path line 358 there is a variable e the method also takes it as a parameter. </a:t>
            </a:r>
          </a:p>
        </p:txBody>
      </p:sp>
    </p:spTree>
    <p:extLst>
      <p:ext uri="{BB962C8B-B14F-4D97-AF65-F5344CB8AC3E}">
        <p14:creationId xmlns:p14="http://schemas.microsoft.com/office/powerpoint/2010/main" val="2074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مربع نص 7">
            <a:extLst>
              <a:ext uri="{FF2B5EF4-FFF2-40B4-BE49-F238E27FC236}">
                <a16:creationId xmlns:a16="http://schemas.microsoft.com/office/drawing/2014/main" id="{558B8E26-DC8E-4F19-A25E-67C4B4540DEA}"/>
              </a:ext>
            </a:extLst>
          </p:cNvPr>
          <p:cNvSpPr txBox="1"/>
          <p:nvPr/>
        </p:nvSpPr>
        <p:spPr>
          <a:xfrm>
            <a:off x="0" y="1170436"/>
            <a:ext cx="11638805" cy="3477875"/>
          </a:xfrm>
          <a:prstGeom prst="rect">
            <a:avLst/>
          </a:prstGeom>
          <a:noFill/>
        </p:spPr>
        <p:txBody>
          <a:bodyPr wrap="square" rtlCol="0">
            <a:spAutoFit/>
          </a:bodyPr>
          <a:lstStyle/>
          <a:p>
            <a:pPr marL="800100" lvl="1" indent="-342900" algn="l" rtl="0">
              <a:buFont typeface="Arial" panose="020B0604020202020204" pitchFamily="34" charset="0"/>
              <a:buChar char="•"/>
            </a:pPr>
            <a:r>
              <a:rPr lang="en-US" sz="2000" dirty="0">
                <a:solidFill>
                  <a:srgbClr val="522D24"/>
                </a:solidFill>
              </a:rPr>
              <a:t>Introduction</a:t>
            </a:r>
          </a:p>
          <a:p>
            <a:pPr marL="800100" lvl="1" indent="-342900" algn="l" rtl="0">
              <a:buFont typeface="Arial" panose="020B0604020202020204" pitchFamily="34" charset="0"/>
              <a:buChar char="•"/>
            </a:pPr>
            <a:r>
              <a:rPr lang="en-US" sz="2000" dirty="0">
                <a:solidFill>
                  <a:srgbClr val="522D24"/>
                </a:solidFill>
              </a:rPr>
              <a:t>App analysis results:</a:t>
            </a:r>
          </a:p>
          <a:p>
            <a:pPr marL="1257300" lvl="2" indent="-342900" algn="l" rtl="0">
              <a:buFont typeface="Arial" panose="020B0604020202020204" pitchFamily="34" charset="0"/>
              <a:buChar char="•"/>
            </a:pPr>
            <a:r>
              <a:rPr lang="en-US" sz="2000" dirty="0">
                <a:solidFill>
                  <a:srgbClr val="522D24"/>
                </a:solidFill>
              </a:rPr>
              <a:t>Clear text traffic.</a:t>
            </a:r>
          </a:p>
          <a:p>
            <a:pPr marL="1257300" lvl="2" indent="-342900" algn="l" rtl="0">
              <a:buFont typeface="Arial" panose="020B0604020202020204" pitchFamily="34" charset="0"/>
              <a:buChar char="•"/>
            </a:pPr>
            <a:r>
              <a:rPr lang="en-US" sz="2000" dirty="0">
                <a:solidFill>
                  <a:srgbClr val="522D24"/>
                </a:solidFill>
              </a:rPr>
              <a:t>Content provider.</a:t>
            </a:r>
          </a:p>
          <a:p>
            <a:pPr marL="1257300" lvl="2" indent="-342900" algn="l" rtl="0">
              <a:buFont typeface="Arial" panose="020B0604020202020204" pitchFamily="34" charset="0"/>
              <a:buChar char="•"/>
            </a:pPr>
            <a:r>
              <a:rPr lang="en-US" sz="2000" dirty="0">
                <a:solidFill>
                  <a:srgbClr val="522D24"/>
                </a:solidFill>
              </a:rPr>
              <a:t>Clear text secret key</a:t>
            </a:r>
          </a:p>
          <a:p>
            <a:pPr marL="1257300" lvl="2" indent="-342900" algn="l" rtl="0">
              <a:buFont typeface="Arial" panose="020B0604020202020204" pitchFamily="34" charset="0"/>
              <a:buChar char="•"/>
            </a:pPr>
            <a:r>
              <a:rPr lang="en-US" sz="2000" dirty="0">
                <a:solidFill>
                  <a:srgbClr val="522D24"/>
                </a:solidFill>
              </a:rPr>
              <a:t>Executing raw SQL query</a:t>
            </a:r>
          </a:p>
          <a:p>
            <a:pPr marL="1257300" lvl="2" indent="-342900" algn="l" rtl="0">
              <a:buFont typeface="Arial" panose="020B0604020202020204" pitchFamily="34" charset="0"/>
              <a:buChar char="•"/>
            </a:pPr>
            <a:r>
              <a:rPr lang="en-US" sz="2000" dirty="0">
                <a:solidFill>
                  <a:srgbClr val="522D24"/>
                </a:solidFill>
              </a:rPr>
              <a:t>Using MD5 hash</a:t>
            </a:r>
          </a:p>
          <a:p>
            <a:pPr marL="1257300" lvl="2" indent="-342900" algn="l" rtl="0">
              <a:buFont typeface="Arial" panose="020B0604020202020204" pitchFamily="34" charset="0"/>
              <a:buChar char="•"/>
            </a:pPr>
            <a:r>
              <a:rPr lang="en-US" sz="2000" dirty="0">
                <a:solidFill>
                  <a:srgbClr val="522D24"/>
                </a:solidFill>
              </a:rPr>
              <a:t>Logs information</a:t>
            </a:r>
          </a:p>
          <a:p>
            <a:pPr marL="1257300" lvl="2" indent="-342900" algn="l" rtl="0">
              <a:buFont typeface="Arial" panose="020B0604020202020204" pitchFamily="34" charset="0"/>
              <a:buChar char="•"/>
            </a:pPr>
            <a:r>
              <a:rPr lang="en-US" sz="2000" dirty="0">
                <a:solidFill>
                  <a:srgbClr val="522D24"/>
                </a:solidFill>
              </a:rPr>
              <a:t>Insecure random number generator</a:t>
            </a:r>
          </a:p>
          <a:p>
            <a:pPr marL="1257300" lvl="2" indent="-342900" algn="l" rtl="0">
              <a:buFont typeface="Arial" panose="020B0604020202020204" pitchFamily="34" charset="0"/>
              <a:buChar char="•"/>
            </a:pPr>
            <a:r>
              <a:rPr lang="en-US" sz="2000" dirty="0">
                <a:solidFill>
                  <a:srgbClr val="522D24"/>
                </a:solidFill>
              </a:rPr>
              <a:t>Encryption mode CBC with PKCS5/PKCS7 padding.</a:t>
            </a:r>
          </a:p>
          <a:p>
            <a:pPr lvl="2" algn="l" rtl="0"/>
            <a:endParaRPr lang="en-US" sz="2000" dirty="0">
              <a:solidFill>
                <a:srgbClr val="522D24"/>
              </a:solidFill>
            </a:endParaRPr>
          </a:p>
        </p:txBody>
      </p:sp>
      <p:sp>
        <p:nvSpPr>
          <p:cNvPr id="13" name="مربع نص 12">
            <a:extLst>
              <a:ext uri="{FF2B5EF4-FFF2-40B4-BE49-F238E27FC236}">
                <a16:creationId xmlns:a16="http://schemas.microsoft.com/office/drawing/2014/main" id="{F452EA04-E648-425C-8094-FF2C0F84E984}"/>
              </a:ext>
            </a:extLst>
          </p:cNvPr>
          <p:cNvSpPr txBox="1"/>
          <p:nvPr/>
        </p:nvSpPr>
        <p:spPr>
          <a:xfrm>
            <a:off x="1" y="4289338"/>
            <a:ext cx="11638804" cy="1938992"/>
          </a:xfrm>
          <a:prstGeom prst="rect">
            <a:avLst/>
          </a:prstGeom>
          <a:noFill/>
        </p:spPr>
        <p:txBody>
          <a:bodyPr wrap="square" rtlCol="0">
            <a:spAutoFit/>
          </a:bodyPr>
          <a:lstStyle/>
          <a:p>
            <a:pPr marL="800100" lvl="1" indent="-342900" algn="l" rtl="0">
              <a:buFont typeface="Arial" panose="020B0604020202020204" pitchFamily="34" charset="0"/>
              <a:buChar char="•"/>
            </a:pPr>
            <a:r>
              <a:rPr lang="en-US" sz="2000" dirty="0">
                <a:solidFill>
                  <a:srgbClr val="522D24"/>
                </a:solidFill>
              </a:rPr>
              <a:t>Code quality:</a:t>
            </a:r>
          </a:p>
          <a:p>
            <a:pPr marL="1257300" lvl="2" indent="-342900" algn="l" rtl="0">
              <a:buFont typeface="Arial" panose="020B0604020202020204" pitchFamily="34" charset="0"/>
              <a:buChar char="•"/>
            </a:pPr>
            <a:r>
              <a:rPr lang="en-US" sz="2000" dirty="0">
                <a:solidFill>
                  <a:srgbClr val="522D24"/>
                </a:solidFill>
              </a:rPr>
              <a:t>Vertical alignment.</a:t>
            </a:r>
          </a:p>
          <a:p>
            <a:pPr marL="1257300" lvl="2" indent="-342900" algn="l" rtl="0">
              <a:buFont typeface="Arial" panose="020B0604020202020204" pitchFamily="34" charset="0"/>
              <a:buChar char="•"/>
            </a:pPr>
            <a:r>
              <a:rPr lang="en-US" sz="2000" dirty="0">
                <a:solidFill>
                  <a:srgbClr val="522D24"/>
                </a:solidFill>
              </a:rPr>
              <a:t>Ambiguity.</a:t>
            </a:r>
          </a:p>
          <a:p>
            <a:pPr marL="1257300" lvl="2" indent="-342900" algn="l" rtl="0">
              <a:buFont typeface="Arial" panose="020B0604020202020204" pitchFamily="34" charset="0"/>
              <a:buChar char="•"/>
            </a:pPr>
            <a:r>
              <a:rPr lang="en-US" sz="2000" dirty="0">
                <a:solidFill>
                  <a:srgbClr val="522D24"/>
                </a:solidFill>
              </a:rPr>
              <a:t>High degree of connectivity.</a:t>
            </a:r>
          </a:p>
          <a:p>
            <a:pPr marL="800100" lvl="1" indent="-342900" algn="l" rtl="0">
              <a:buFont typeface="Arial" panose="020B0604020202020204" pitchFamily="34" charset="0"/>
              <a:buChar char="•"/>
            </a:pPr>
            <a:r>
              <a:rPr lang="en-US" sz="2000" dirty="0">
                <a:solidFill>
                  <a:srgbClr val="522D24"/>
                </a:solidFill>
              </a:rPr>
              <a:t>Conclusion</a:t>
            </a:r>
          </a:p>
          <a:p>
            <a:pPr lvl="2" algn="l" rtl="0"/>
            <a:endParaRPr lang="en-US" sz="2000" dirty="0">
              <a:solidFill>
                <a:srgbClr val="522D24"/>
              </a:solidFill>
            </a:endParaRPr>
          </a:p>
        </p:txBody>
      </p:sp>
      <p:grpSp>
        <p:nvGrpSpPr>
          <p:cNvPr id="18" name="مجموعة 17">
            <a:extLst>
              <a:ext uri="{FF2B5EF4-FFF2-40B4-BE49-F238E27FC236}">
                <a16:creationId xmlns:a16="http://schemas.microsoft.com/office/drawing/2014/main" id="{AB192AF8-E9CC-4B59-B232-F97B37C43074}"/>
              </a:ext>
            </a:extLst>
          </p:cNvPr>
          <p:cNvGrpSpPr/>
          <p:nvPr/>
        </p:nvGrpSpPr>
        <p:grpSpPr>
          <a:xfrm>
            <a:off x="0" y="-22860"/>
            <a:ext cx="12192001" cy="7717739"/>
            <a:chOff x="-1" y="-6874590"/>
            <a:chExt cx="12192001" cy="7717739"/>
          </a:xfrm>
        </p:grpSpPr>
        <p:grpSp>
          <p:nvGrpSpPr>
            <p:cNvPr id="14" name="مجموعة 13">
              <a:extLst>
                <a:ext uri="{FF2B5EF4-FFF2-40B4-BE49-F238E27FC236}">
                  <a16:creationId xmlns:a16="http://schemas.microsoft.com/office/drawing/2014/main" id="{7E423ABA-4AE5-4F26-AB1E-F9E9C6E97BEC}"/>
                </a:ext>
              </a:extLst>
            </p:cNvPr>
            <p:cNvGrpSpPr/>
            <p:nvPr/>
          </p:nvGrpSpPr>
          <p:grpSpPr>
            <a:xfrm>
              <a:off x="-1" y="1"/>
              <a:ext cx="12192001" cy="843148"/>
              <a:chOff x="-1" y="1"/>
              <a:chExt cx="12192001" cy="843148"/>
            </a:xfrm>
          </p:grpSpPr>
          <p:sp>
            <p:nvSpPr>
              <p:cNvPr id="5" name="مستطيل 4">
                <a:extLst>
                  <a:ext uri="{FF2B5EF4-FFF2-40B4-BE49-F238E27FC236}">
                    <a16:creationId xmlns:a16="http://schemas.microsoft.com/office/drawing/2014/main" id="{79CB5D3B-58CE-4222-B643-C8E9B3DB928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A1198E9E-54E0-45AE-89DD-AD82D9B890D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7" name="مربع نص 6">
              <a:extLst>
                <a:ext uri="{FF2B5EF4-FFF2-40B4-BE49-F238E27FC236}">
                  <a16:creationId xmlns:a16="http://schemas.microsoft.com/office/drawing/2014/main" id="{3EFF814B-F188-4CEC-8C4C-770CE3A8796D}"/>
                </a:ext>
              </a:extLst>
            </p:cNvPr>
            <p:cNvSpPr txBox="1"/>
            <p:nvPr/>
          </p:nvSpPr>
          <p:spPr>
            <a:xfrm>
              <a:off x="154377" y="207466"/>
              <a:ext cx="5941621"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Presentation Content</a:t>
              </a:r>
            </a:p>
          </p:txBody>
        </p:sp>
        <p:grpSp>
          <p:nvGrpSpPr>
            <p:cNvPr id="15" name="مجموعة 14">
              <a:extLst>
                <a:ext uri="{FF2B5EF4-FFF2-40B4-BE49-F238E27FC236}">
                  <a16:creationId xmlns:a16="http://schemas.microsoft.com/office/drawing/2014/main" id="{795EE2DE-557B-47D8-B77B-14EDCB345122}"/>
                </a:ext>
              </a:extLst>
            </p:cNvPr>
            <p:cNvGrpSpPr/>
            <p:nvPr/>
          </p:nvGrpSpPr>
          <p:grpSpPr>
            <a:xfrm>
              <a:off x="0" y="-6874590"/>
              <a:ext cx="12192000" cy="6897857"/>
              <a:chOff x="0" y="-24154"/>
              <a:chExt cx="12192000" cy="6897857"/>
            </a:xfrm>
          </p:grpSpPr>
          <p:sp>
            <p:nvSpPr>
              <p:cNvPr id="16" name="مستطيل 15">
                <a:extLst>
                  <a:ext uri="{FF2B5EF4-FFF2-40B4-BE49-F238E27FC236}">
                    <a16:creationId xmlns:a16="http://schemas.microsoft.com/office/drawing/2014/main" id="{3F3E855F-175D-4C06-AC54-8FF206EF0B8F}"/>
                  </a:ext>
                </a:extLst>
              </p:cNvPr>
              <p:cNvSpPr/>
              <p:nvPr/>
            </p:nvSpPr>
            <p:spPr>
              <a:xfrm>
                <a:off x="0" y="0"/>
                <a:ext cx="12192000" cy="685800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E533379F-36A7-4F76-B4E7-426ED28B226D}"/>
                  </a:ext>
                </a:extLst>
              </p:cNvPr>
              <p:cNvPicPr>
                <a:picLocks noChangeAspect="1" noChangeArrowheads="1"/>
              </p:cNvPicPr>
              <p:nvPr/>
            </p:nvPicPr>
            <p:blipFill>
              <a:blip r:embed="rId4">
                <a:alphaModFix amt="10000"/>
                <a:extLst>
                  <a:ext uri="{BEBA8EAE-BF5A-486C-A8C5-ECC9F3942E4B}">
                    <a14:imgProps xmlns:a14="http://schemas.microsoft.com/office/drawing/2010/main">
                      <a14:imgLayer r:embed="rId3">
                        <a14:imgEffect>
                          <a14:backgroundRemoval t="10000" b="90000" l="10000" r="90000">
                            <a14:foregroundMark x1="27734" y1="60352" x2="27734" y2="60352"/>
                            <a14:foregroundMark x1="52246" y1="50488" x2="52246" y2="50488"/>
                            <a14:foregroundMark x1="54004" y1="48730" x2="55176" y2="33594"/>
                          </a14:backgroundRemoval>
                        </a14:imgEffect>
                      </a14:imgLayer>
                    </a14:imgProps>
                  </a:ext>
                  <a:ext uri="{28A0092B-C50C-407E-A947-70E740481C1C}">
                    <a14:useLocalDpi xmlns:a14="http://schemas.microsoft.com/office/drawing/2010/main" val="0"/>
                  </a:ext>
                </a:extLst>
              </a:blip>
              <a:srcRect/>
              <a:stretch>
                <a:fillRect/>
              </a:stretch>
            </p:blipFill>
            <p:spPr bwMode="auto">
              <a:xfrm>
                <a:off x="2647071" y="-24154"/>
                <a:ext cx="6897857" cy="6897857"/>
              </a:xfrm>
              <a:prstGeom prst="rect">
                <a:avLst/>
              </a:prstGeom>
              <a:noFill/>
              <a:effectLst>
                <a:reflection endPos="0" dist="50800" dir="5400000" sy="-100000" algn="bl" rotWithShape="0"/>
              </a:effectLst>
            </p:spPr>
          </p:pic>
        </p:grpSp>
      </p:grpSp>
    </p:spTree>
    <p:extLst>
      <p:ext uri="{BB962C8B-B14F-4D97-AF65-F5344CB8AC3E}">
        <p14:creationId xmlns:p14="http://schemas.microsoft.com/office/powerpoint/2010/main" val="262006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7.40741E-7 L 0 -0.99907 " pathEditMode="relative" rAng="0" ptsTypes="AA">
                                      <p:cBhvr>
                                        <p:cTn id="6" dur="2000" fill="hold"/>
                                        <p:tgtEl>
                                          <p:spTgt spid="18"/>
                                        </p:tgtEl>
                                        <p:attrNameLst>
                                          <p:attrName>ppt_x</p:attrName>
                                          <p:attrName>ppt_y</p:attrName>
                                        </p:attrNameLst>
                                      </p:cBhvr>
                                      <p:rCtr x="0" y="-4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7" y="207466"/>
            <a:ext cx="5941621"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Code quality (cont.)</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89" y="1219084"/>
            <a:ext cx="11180618"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High degree of connectivity:</a:t>
            </a:r>
          </a:p>
        </p:txBody>
      </p:sp>
      <p:sp>
        <p:nvSpPr>
          <p:cNvPr id="16" name="مربع نص 15">
            <a:extLst>
              <a:ext uri="{FF2B5EF4-FFF2-40B4-BE49-F238E27FC236}">
                <a16:creationId xmlns:a16="http://schemas.microsoft.com/office/drawing/2014/main" id="{E6A6033A-C24C-4E79-B44A-A89F33F4F625}"/>
              </a:ext>
            </a:extLst>
          </p:cNvPr>
          <p:cNvSpPr txBox="1"/>
          <p:nvPr/>
        </p:nvSpPr>
        <p:spPr>
          <a:xfrm>
            <a:off x="505689" y="1680749"/>
            <a:ext cx="11180620" cy="1938992"/>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By analyzing the relationships between the classes, we found out there is a high degree of connectivity among the objects.</a:t>
            </a:r>
          </a:p>
          <a:p>
            <a:pPr algn="l" rtl="0"/>
            <a:endParaRPr lang="en-US" sz="2000" dirty="0">
              <a:solidFill>
                <a:srgbClr val="522D24"/>
              </a:solidFill>
              <a:latin typeface="TheSans" panose="020B0503040302020203" pitchFamily="34" charset="-78"/>
              <a:cs typeface="TheSans" panose="020B0503040302020203" pitchFamily="34" charset="-78"/>
            </a:endParaRPr>
          </a:p>
          <a:p>
            <a:pPr algn="just" rtl="0"/>
            <a:r>
              <a:rPr lang="en-US" sz="2000" dirty="0">
                <a:solidFill>
                  <a:srgbClr val="522D24"/>
                </a:solidFill>
                <a:latin typeface="TheSans" panose="020B0503040302020203" pitchFamily="34" charset="-78"/>
                <a:cs typeface="TheSans" panose="020B0503040302020203" pitchFamily="34" charset="-78"/>
              </a:rPr>
              <a:t>CordovaPlugin class acts as a hub in the system, if this class fails or has a security issue, all classes that in relationship with this class will fail. And to avoid this we should lower the degree of connectivity.</a:t>
            </a:r>
          </a:p>
        </p:txBody>
      </p:sp>
      <p:sp>
        <p:nvSpPr>
          <p:cNvPr id="18" name="مستطيل 17">
            <a:extLst>
              <a:ext uri="{FF2B5EF4-FFF2-40B4-BE49-F238E27FC236}">
                <a16:creationId xmlns:a16="http://schemas.microsoft.com/office/drawing/2014/main" id="{58194D70-081F-4FE7-9432-31C84244F674}"/>
              </a:ext>
            </a:extLst>
          </p:cNvPr>
          <p:cNvSpPr/>
          <p:nvPr/>
        </p:nvSpPr>
        <p:spPr>
          <a:xfrm>
            <a:off x="3540915" y="3749281"/>
            <a:ext cx="6755879" cy="281515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a:extLst>
              <a:ext uri="{FF2B5EF4-FFF2-40B4-BE49-F238E27FC236}">
                <a16:creationId xmlns:a16="http://schemas.microsoft.com/office/drawing/2014/main" id="{024ADA01-9AA3-4709-8E94-A396C9BD03AB}"/>
              </a:ext>
            </a:extLst>
          </p:cNvPr>
          <p:cNvPicPr>
            <a:picLocks noChangeAspect="1"/>
          </p:cNvPicPr>
          <p:nvPr/>
        </p:nvPicPr>
        <p:blipFill>
          <a:blip r:embed="rId4"/>
          <a:stretch>
            <a:fillRect/>
          </a:stretch>
        </p:blipFill>
        <p:spPr>
          <a:xfrm>
            <a:off x="3411375" y="3619741"/>
            <a:ext cx="5369245" cy="2815150"/>
          </a:xfrm>
          <a:prstGeom prst="rect">
            <a:avLst/>
          </a:prstGeom>
        </p:spPr>
      </p:pic>
      <p:pic>
        <p:nvPicPr>
          <p:cNvPr id="17" name="صورة 16" descr="صورة تحتوي على منضدة&#10;&#10;تم إنشاء الوصف تلقائياً">
            <a:extLst>
              <a:ext uri="{FF2B5EF4-FFF2-40B4-BE49-F238E27FC236}">
                <a16:creationId xmlns:a16="http://schemas.microsoft.com/office/drawing/2014/main" id="{16F7B793-4AD7-4F78-8AC1-AEFF4222A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0620" y="3619741"/>
            <a:ext cx="1386634" cy="2815150"/>
          </a:xfrm>
          <a:prstGeom prst="rect">
            <a:avLst/>
          </a:prstGeom>
        </p:spPr>
      </p:pic>
    </p:spTree>
    <p:extLst>
      <p:ext uri="{BB962C8B-B14F-4D97-AF65-F5344CB8AC3E}">
        <p14:creationId xmlns:p14="http://schemas.microsoft.com/office/powerpoint/2010/main" val="3859820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89" y="1219084"/>
            <a:ext cx="11180618" cy="5262979"/>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In conclusion, we can say that there are problems in the application, some of them in security, and others are related to the cleanliness of the code, and they must be dealt with by the development department according to the solutions presented in the above report, and they must be implemented according to the seriousness. </a:t>
            </a:r>
          </a:p>
          <a:p>
            <a:pPr algn="just" rtl="0"/>
            <a:r>
              <a:rPr lang="en-US" sz="2400" b="0" i="0" dirty="0">
                <a:solidFill>
                  <a:srgbClr val="522D24"/>
                </a:solidFill>
                <a:effectLst/>
                <a:latin typeface="TheSans" panose="020B0503040302020203" pitchFamily="34" charset="-78"/>
                <a:cs typeface="TheSans" panose="020B0503040302020203" pitchFamily="34" charset="-78"/>
              </a:rPr>
              <a:t>The problems of encrypted messages are serious. </a:t>
            </a:r>
          </a:p>
          <a:p>
            <a:pPr algn="just" rtl="0"/>
            <a:endParaRPr lang="en-US" sz="2400" dirty="0">
              <a:solidFill>
                <a:srgbClr val="522D24"/>
              </a:solidFill>
              <a:latin typeface="TheSans" panose="020B0503040302020203" pitchFamily="34" charset="-78"/>
              <a:cs typeface="TheSans" panose="020B0503040302020203" pitchFamily="34" charset="-78"/>
            </a:endParaRPr>
          </a:p>
          <a:p>
            <a:pPr algn="just" rtl="0"/>
            <a:r>
              <a:rPr lang="en-US" sz="2400" b="0" i="0" dirty="0">
                <a:solidFill>
                  <a:srgbClr val="522D24"/>
                </a:solidFill>
                <a:effectLst/>
                <a:latin typeface="TheSans" panose="020B0503040302020203" pitchFamily="34" charset="-78"/>
                <a:cs typeface="TheSans" panose="020B0503040302020203" pitchFamily="34" charset="-78"/>
              </a:rPr>
              <a:t>Code problems are of course less serious than message encryption problems between the application and the server, but they are important in maintenance and making the code readable.</a:t>
            </a:r>
          </a:p>
          <a:p>
            <a:pPr algn="just" rtl="0"/>
            <a:endParaRPr lang="en-US" sz="2400" b="0" i="0" dirty="0">
              <a:solidFill>
                <a:srgbClr val="522D24"/>
              </a:solidFill>
              <a:effectLst/>
              <a:latin typeface="TheSans" panose="020B0503040302020203" pitchFamily="34" charset="-78"/>
              <a:cs typeface="TheSans" panose="020B0503040302020203" pitchFamily="34" charset="-78"/>
            </a:endParaRPr>
          </a:p>
          <a:p>
            <a:pPr algn="just" rtl="0"/>
            <a:r>
              <a:rPr lang="en-US" sz="2400" b="0" i="0" dirty="0">
                <a:solidFill>
                  <a:srgbClr val="522D24"/>
                </a:solidFill>
                <a:effectLst/>
                <a:latin typeface="TheSans" panose="020B0503040302020203" pitchFamily="34" charset="-78"/>
                <a:cs typeface="TheSans" panose="020B0503040302020203" pitchFamily="34" charset="-78"/>
              </a:rPr>
              <a:t>Finally, we can say that the quality is not related to security problems alone, but also to the problems of the code, its cleanliness, and the way the application operates and maintains it. In all these matters, quality plays an important role and must be dealt with caution and more attention.</a:t>
            </a:r>
          </a:p>
        </p:txBody>
      </p:sp>
      <p:grpSp>
        <p:nvGrpSpPr>
          <p:cNvPr id="3" name="مجموعة 2">
            <a:extLst>
              <a:ext uri="{FF2B5EF4-FFF2-40B4-BE49-F238E27FC236}">
                <a16:creationId xmlns:a16="http://schemas.microsoft.com/office/drawing/2014/main" id="{F4576966-D925-4D97-AE34-3A81C37D5D41}"/>
              </a:ext>
            </a:extLst>
          </p:cNvPr>
          <p:cNvGrpSpPr/>
          <p:nvPr/>
        </p:nvGrpSpPr>
        <p:grpSpPr>
          <a:xfrm>
            <a:off x="0" y="-6879053"/>
            <a:ext cx="12192001" cy="7722201"/>
            <a:chOff x="0" y="-6879053"/>
            <a:chExt cx="12192001" cy="7722201"/>
          </a:xfrm>
        </p:grpSpPr>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7" y="207466"/>
              <a:ext cx="5941621"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Conclusion</a:t>
              </a:r>
            </a:p>
          </p:txBody>
        </p:sp>
        <p:grpSp>
          <p:nvGrpSpPr>
            <p:cNvPr id="12" name="مجموعة 11">
              <a:extLst>
                <a:ext uri="{FF2B5EF4-FFF2-40B4-BE49-F238E27FC236}">
                  <a16:creationId xmlns:a16="http://schemas.microsoft.com/office/drawing/2014/main" id="{CA880A30-719F-4C16-93B7-6F2FCFAFB59A}"/>
                </a:ext>
              </a:extLst>
            </p:cNvPr>
            <p:cNvGrpSpPr/>
            <p:nvPr/>
          </p:nvGrpSpPr>
          <p:grpSpPr>
            <a:xfrm>
              <a:off x="0" y="-6879053"/>
              <a:ext cx="12192000" cy="6897857"/>
              <a:chOff x="0" y="-24154"/>
              <a:chExt cx="12192000" cy="6897857"/>
            </a:xfrm>
          </p:grpSpPr>
          <p:sp>
            <p:nvSpPr>
              <p:cNvPr id="14" name="مستطيل 13">
                <a:extLst>
                  <a:ext uri="{FF2B5EF4-FFF2-40B4-BE49-F238E27FC236}">
                    <a16:creationId xmlns:a16="http://schemas.microsoft.com/office/drawing/2014/main" id="{43550CCD-D817-439E-8014-BD55B5BE640C}"/>
                  </a:ext>
                </a:extLst>
              </p:cNvPr>
              <p:cNvSpPr/>
              <p:nvPr/>
            </p:nvSpPr>
            <p:spPr>
              <a:xfrm>
                <a:off x="0" y="0"/>
                <a:ext cx="12192000" cy="685800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F0F6C04D-34BD-4054-B558-EAD3F3F3200F}"/>
                  </a:ext>
                </a:extLst>
              </p:cNvPr>
              <p:cNvPicPr>
                <a:picLocks noChangeAspect="1" noChangeArrowheads="1"/>
              </p:cNvPicPr>
              <p:nvPr/>
            </p:nvPicPr>
            <p:blipFill>
              <a:blip r:embed="rId4">
                <a:alphaModFix amt="10000"/>
                <a:extLst>
                  <a:ext uri="{BEBA8EAE-BF5A-486C-A8C5-ECC9F3942E4B}">
                    <a14:imgProps xmlns:a14="http://schemas.microsoft.com/office/drawing/2010/main">
                      <a14:imgLayer r:embed="rId3">
                        <a14:imgEffect>
                          <a14:backgroundRemoval t="10000" b="90000" l="10000" r="90000">
                            <a14:foregroundMark x1="27734" y1="60352" x2="27734" y2="60352"/>
                            <a14:foregroundMark x1="52246" y1="50488" x2="52246" y2="50488"/>
                            <a14:foregroundMark x1="54004" y1="48730" x2="55176" y2="33594"/>
                          </a14:backgroundRemoval>
                        </a14:imgEffect>
                      </a14:imgLayer>
                    </a14:imgProps>
                  </a:ext>
                  <a:ext uri="{28A0092B-C50C-407E-A947-70E740481C1C}">
                    <a14:useLocalDpi xmlns:a14="http://schemas.microsoft.com/office/drawing/2010/main" val="0"/>
                  </a:ext>
                </a:extLst>
              </a:blip>
              <a:srcRect/>
              <a:stretch>
                <a:fillRect/>
              </a:stretch>
            </p:blipFill>
            <p:spPr bwMode="auto">
              <a:xfrm>
                <a:off x="2647071" y="-24154"/>
                <a:ext cx="6897857" cy="6897857"/>
              </a:xfrm>
              <a:prstGeom prst="rect">
                <a:avLst/>
              </a:prstGeom>
              <a:noFill/>
              <a:effectLst>
                <a:reflection endPos="0" dist="50800" dir="5400000" sy="-100000" algn="bl" rotWithShape="0"/>
              </a:effectLst>
            </p:spPr>
          </p:pic>
        </p:grpSp>
      </p:grpSp>
    </p:spTree>
    <p:extLst>
      <p:ext uri="{BB962C8B-B14F-4D97-AF65-F5344CB8AC3E}">
        <p14:creationId xmlns:p14="http://schemas.microsoft.com/office/powerpoint/2010/main" val="3431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3.7037E-6 L 0 0.99514 " pathEditMode="relative" rAng="0" ptsTypes="AA">
                                      <p:cBhvr>
                                        <p:cTn id="6" dur="2000" fill="hold"/>
                                        <p:tgtEl>
                                          <p:spTgt spid="3"/>
                                        </p:tgtEl>
                                        <p:attrNameLst>
                                          <p:attrName>ppt_x</p:attrName>
                                          <p:attrName>ppt_y</p:attrName>
                                        </p:attrNameLst>
                                      </p:cBhvr>
                                      <p:rCtr x="0" y="49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7" y="207466"/>
            <a:ext cx="5941621"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Introduction</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89" y="1957748"/>
            <a:ext cx="11180618" cy="3785652"/>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in this work shop our main objective is to apply a static analyzation on local banking apps in order to practice what we learn about the software quality in software engineering 2.</a:t>
            </a:r>
          </a:p>
          <a:p>
            <a:pPr algn="just" rtl="0"/>
            <a:endParaRPr lang="en-US" sz="2400" b="0" i="0" dirty="0">
              <a:solidFill>
                <a:srgbClr val="522D24"/>
              </a:solidFill>
              <a:effectLst/>
              <a:latin typeface="TheSans" panose="020B0503040302020203" pitchFamily="34" charset="-78"/>
              <a:cs typeface="TheSans" panose="020B0503040302020203" pitchFamily="34" charset="-78"/>
            </a:endParaRPr>
          </a:p>
          <a:p>
            <a:pPr algn="just" rtl="0"/>
            <a:r>
              <a:rPr lang="en-US" sz="2400" b="0" i="0" dirty="0">
                <a:solidFill>
                  <a:srgbClr val="522D24"/>
                </a:solidFill>
                <a:effectLst/>
                <a:latin typeface="TheSans" panose="020B0503040302020203" pitchFamily="34" charset="-78"/>
                <a:cs typeface="TheSans" panose="020B0503040302020203" pitchFamily="34" charset="-78"/>
              </a:rPr>
              <a:t>We will describe some of the issues that we found during our research, and we will provide a solution to each one of them in order to help the product to get improved by development department in the next stage of the process.</a:t>
            </a:r>
          </a:p>
          <a:p>
            <a:pPr algn="just" rtl="0"/>
            <a:endParaRPr lang="en-US" sz="2400" b="0" i="0" dirty="0">
              <a:solidFill>
                <a:srgbClr val="522D24"/>
              </a:solidFill>
              <a:effectLst/>
              <a:latin typeface="TheSans" panose="020B0503040302020203" pitchFamily="34" charset="-78"/>
              <a:cs typeface="TheSans" panose="020B0503040302020203" pitchFamily="34" charset="-78"/>
            </a:endParaRPr>
          </a:p>
          <a:p>
            <a:pPr algn="just" rtl="0"/>
            <a:r>
              <a:rPr lang="en-US" sz="2400" b="0" i="0" dirty="0">
                <a:solidFill>
                  <a:srgbClr val="522D24"/>
                </a:solidFill>
                <a:effectLst/>
                <a:latin typeface="TheSans" panose="020B0503040302020203" pitchFamily="34" charset="-78"/>
                <a:cs typeface="TheSans" panose="020B0503040302020203" pitchFamily="34" charset="-78"/>
              </a:rPr>
              <a:t>We choose ALINMA banking app to analyze using </a:t>
            </a:r>
            <a:r>
              <a:rPr lang="en-US" b="0" i="0" dirty="0">
                <a:solidFill>
                  <a:srgbClr val="522D24"/>
                </a:solidFill>
                <a:effectLst/>
                <a:latin typeface="TheSans" panose="020B0503040302020203" pitchFamily="34" charset="-78"/>
                <a:cs typeface="TheSans" panose="020B0503040302020203" pitchFamily="34" charset="-78"/>
              </a:rPr>
              <a:t>MOB</a:t>
            </a:r>
            <a:r>
              <a:rPr lang="en-US" sz="2400" b="0" i="0" dirty="0">
                <a:solidFill>
                  <a:srgbClr val="522D24"/>
                </a:solidFill>
                <a:effectLst/>
                <a:latin typeface="TheSans" panose="020B0503040302020203" pitchFamily="34" charset="-78"/>
                <a:cs typeface="TheSans" panose="020B0503040302020203" pitchFamily="34" charset="-78"/>
              </a:rPr>
              <a:t>SF static analyze tool and we found some problems that will be described in the next sides.</a:t>
            </a:r>
            <a:endParaRPr lang="en-US" sz="2400" dirty="0">
              <a:solidFill>
                <a:srgbClr val="522D24"/>
              </a:solidFill>
              <a:latin typeface="TheSans" panose="020B0503040302020203" pitchFamily="34" charset="-78"/>
              <a:cs typeface="TheSans" panose="020B0503040302020203" pitchFamily="34" charset="-78"/>
            </a:endParaRPr>
          </a:p>
        </p:txBody>
      </p:sp>
    </p:spTree>
    <p:extLst>
      <p:ext uri="{BB962C8B-B14F-4D97-AF65-F5344CB8AC3E}">
        <p14:creationId xmlns:p14="http://schemas.microsoft.com/office/powerpoint/2010/main" val="138405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7" y="207466"/>
            <a:ext cx="7244643"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App analysis results: Clear text traffic</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4513197" cy="461665"/>
          </a:xfrm>
          <a:prstGeom prst="rect">
            <a:avLst/>
          </a:prstGeom>
          <a:noFill/>
        </p:spPr>
        <p:txBody>
          <a:bodyPr wrap="square" rtlCol="0">
            <a:spAutoFit/>
          </a:bodyPr>
          <a:lstStyle/>
          <a:p>
            <a:pPr algn="just" rtl="0"/>
            <a:r>
              <a:rPr lang="en-US" sz="2400" i="0" dirty="0">
                <a:solidFill>
                  <a:srgbClr val="522D24"/>
                </a:solidFill>
                <a:effectLst/>
                <a:latin typeface="TheSans" panose="020B0503040302020203" pitchFamily="34" charset="-78"/>
                <a:cs typeface="TheSans" panose="020B0503040302020203" pitchFamily="34" charset="-78"/>
              </a:rPr>
              <a:t>what is cleartext traffic?</a:t>
            </a:r>
            <a:endParaRPr lang="en-US" sz="2400"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1877437"/>
          </a:xfrm>
          <a:prstGeom prst="rect">
            <a:avLst/>
          </a:prstGeom>
          <a:noFill/>
        </p:spPr>
        <p:txBody>
          <a:bodyPr wrap="square" rtlCol="0">
            <a:spAutoFit/>
          </a:bodyPr>
          <a:lstStyle/>
          <a:p>
            <a:pPr marL="285750" indent="-285750" algn="l" rtl="0">
              <a:buFontTx/>
              <a:buChar char="-"/>
            </a:pPr>
            <a:r>
              <a:rPr lang="en-US" sz="2000" b="0" i="0" dirty="0">
                <a:solidFill>
                  <a:srgbClr val="522D24"/>
                </a:solidFill>
                <a:effectLst/>
                <a:latin typeface="TheSans" panose="020B0503040302020203" pitchFamily="34" charset="-78"/>
                <a:cs typeface="TheSans" panose="020B0503040302020203" pitchFamily="34" charset="-78"/>
              </a:rPr>
              <a:t>Cleartext is transmitted or stored text that has not been subjected to encryption and is not meant to be encrypted.</a:t>
            </a:r>
          </a:p>
          <a:p>
            <a:pPr algn="l" rtl="0"/>
            <a:endParaRPr lang="en-US" b="0" i="0" dirty="0">
              <a:solidFill>
                <a:srgbClr val="522D24"/>
              </a:solidFill>
              <a:effectLst/>
              <a:latin typeface="TheSans" panose="020B0503040302020203" pitchFamily="34" charset="-78"/>
              <a:cs typeface="TheSans" panose="020B0503040302020203" pitchFamily="34" charset="-78"/>
            </a:endParaRPr>
          </a:p>
          <a:p>
            <a:pPr marL="285750" indent="-285750" algn="l" rtl="0">
              <a:buFontTx/>
              <a:buChar char="-"/>
            </a:pPr>
            <a:r>
              <a:rPr lang="en-US" sz="2000" b="0" i="0" dirty="0">
                <a:solidFill>
                  <a:srgbClr val="522D24"/>
                </a:solidFill>
                <a:effectLst/>
                <a:latin typeface="TheSans" panose="020B0503040302020203" pitchFamily="34" charset="-78"/>
                <a:cs typeface="TheSans" panose="020B0503040302020203" pitchFamily="34" charset="-78"/>
              </a:rPr>
              <a:t>Cleartext does not require decryption in order to be displayed so it's useful but no</a:t>
            </a:r>
          </a:p>
          <a:p>
            <a:pPr algn="l" rtl="0"/>
            <a:r>
              <a:rPr lang="en-US" sz="2000" b="0" i="0" dirty="0">
                <a:solidFill>
                  <a:srgbClr val="522D24"/>
                </a:solidFill>
                <a:effectLst/>
                <a:latin typeface="TheSans" panose="020B0503040302020203" pitchFamily="34" charset="-78"/>
                <a:cs typeface="TheSans" panose="020B0503040302020203" pitchFamily="34" charset="-78"/>
              </a:rPr>
              <a:t>  secure to deliver sensitive data.</a:t>
            </a:r>
            <a:br>
              <a:rPr lang="en-US" dirty="0">
                <a:solidFill>
                  <a:srgbClr val="522D24"/>
                </a:solidFill>
                <a:latin typeface="TheSans" panose="020B0503040302020203" pitchFamily="34" charset="-78"/>
                <a:cs typeface="TheSans" panose="020B0503040302020203" pitchFamily="34" charset="-78"/>
              </a:rPr>
            </a:br>
            <a:endParaRPr lang="en-US" dirty="0">
              <a:solidFill>
                <a:srgbClr val="522D24"/>
              </a:solidFill>
              <a:latin typeface="TheSans" panose="020B0503040302020203" pitchFamily="34" charset="-78"/>
              <a:cs typeface="TheSans" panose="020B0503040302020203" pitchFamily="34" charset="-78"/>
            </a:endParaRPr>
          </a:p>
        </p:txBody>
      </p:sp>
      <p:sp>
        <p:nvSpPr>
          <p:cNvPr id="3" name="مستطيل 2">
            <a:extLst>
              <a:ext uri="{FF2B5EF4-FFF2-40B4-BE49-F238E27FC236}">
                <a16:creationId xmlns:a16="http://schemas.microsoft.com/office/drawing/2014/main" id="{DADE0FB7-003A-4274-8FEB-48D7601141A8}"/>
              </a:ext>
            </a:extLst>
          </p:cNvPr>
          <p:cNvSpPr/>
          <p:nvPr/>
        </p:nvSpPr>
        <p:spPr>
          <a:xfrm>
            <a:off x="6792684" y="3300088"/>
            <a:ext cx="4173240" cy="3245090"/>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6" descr="Diagram, timeline&#10;&#10;Description automatically generated with medium confidence">
            <a:extLst>
              <a:ext uri="{FF2B5EF4-FFF2-40B4-BE49-F238E27FC236}">
                <a16:creationId xmlns:a16="http://schemas.microsoft.com/office/drawing/2014/main" id="{9F134E22-72A6-4C3F-B1DE-1B0841862BE1}"/>
              </a:ext>
            </a:extLst>
          </p:cNvPr>
          <p:cNvPicPr>
            <a:picLocks noChangeAspect="1"/>
          </p:cNvPicPr>
          <p:nvPr/>
        </p:nvPicPr>
        <p:blipFill rotWithShape="1">
          <a:blip r:embed="rId4">
            <a:extLst>
              <a:ext uri="{28A0092B-C50C-407E-A947-70E740481C1C}">
                <a14:useLocalDpi xmlns:a14="http://schemas.microsoft.com/office/drawing/2010/main" val="0"/>
              </a:ext>
            </a:extLst>
          </a:blip>
          <a:srcRect l="3084" t="3647" r="3335" b="4140"/>
          <a:stretch/>
        </p:blipFill>
        <p:spPr bwMode="auto">
          <a:xfrm>
            <a:off x="6641432" y="3148836"/>
            <a:ext cx="4173239" cy="3245090"/>
          </a:xfrm>
          <a:prstGeom prst="rect">
            <a:avLst/>
          </a:prstGeom>
          <a:noFill/>
          <a:ln>
            <a:noFill/>
          </a:ln>
          <a:effectLst>
            <a:outerShdw sx="1000" sy="1000" algn="ctr" rotWithShape="0">
              <a:srgbClr val="000000"/>
            </a:outerShdw>
          </a:effectLst>
        </p:spPr>
      </p:pic>
    </p:spTree>
    <p:extLst>
      <p:ext uri="{BB962C8B-B14F-4D97-AF65-F5344CB8AC3E}">
        <p14:creationId xmlns:p14="http://schemas.microsoft.com/office/powerpoint/2010/main" val="301462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6019542"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App analysis results: Clear text traffic</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Clear text in alinma banking app network traffic:</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3477875"/>
          </a:xfrm>
          <a:prstGeom prst="rect">
            <a:avLst/>
          </a:prstGeom>
          <a:noFill/>
        </p:spPr>
        <p:txBody>
          <a:bodyPr wrap="square" rtlCol="0">
            <a:spAutoFit/>
          </a:bodyPr>
          <a:lstStyle/>
          <a:p>
            <a:pPr marL="342900" indent="-342900" algn="l" rtl="0">
              <a:buFontTx/>
              <a:buChar char="-"/>
            </a:pPr>
            <a:r>
              <a:rPr lang="en-US" sz="2000" b="0" i="0" dirty="0">
                <a:solidFill>
                  <a:srgbClr val="522D24"/>
                </a:solidFill>
                <a:effectLst/>
                <a:latin typeface="TheSans" panose="020B0503040302020203" pitchFamily="34" charset="-78"/>
                <a:cs typeface="TheSans" panose="020B0503040302020203" pitchFamily="34" charset="-78"/>
              </a:rPr>
              <a:t>we found that Alinma bank using the cleartext in their network traffic which make the app is</a:t>
            </a:r>
          </a:p>
          <a:p>
            <a:pPr algn="l" rtl="0"/>
            <a:r>
              <a:rPr lang="en-US" sz="2000" dirty="0">
                <a:solidFill>
                  <a:srgbClr val="522D24"/>
                </a:solidFill>
                <a:latin typeface="TheSans" panose="020B0503040302020203" pitchFamily="34" charset="-78"/>
                <a:cs typeface="TheSans" panose="020B0503040302020203" pitchFamily="34" charset="-78"/>
              </a:rPr>
              <a:t>      </a:t>
            </a:r>
            <a:r>
              <a:rPr lang="en-US" sz="2000" b="0" i="0" dirty="0">
                <a:solidFill>
                  <a:srgbClr val="522D24"/>
                </a:solidFill>
                <a:effectLst/>
                <a:latin typeface="TheSans" panose="020B0503040302020203" pitchFamily="34" charset="-78"/>
                <a:cs typeface="TheSans" panose="020B0503040302020203" pitchFamily="34" charset="-78"/>
              </a:rPr>
              <a:t>not secure and there will be some risks in communication because they are using cleartext</a:t>
            </a:r>
          </a:p>
          <a:p>
            <a:pPr algn="l" rtl="0"/>
            <a:r>
              <a:rPr lang="en-US" sz="2000" dirty="0">
                <a:solidFill>
                  <a:srgbClr val="522D24"/>
                </a:solidFill>
                <a:latin typeface="TheSans" panose="020B0503040302020203" pitchFamily="34" charset="-78"/>
                <a:cs typeface="TheSans" panose="020B0503040302020203" pitchFamily="34" charset="-78"/>
              </a:rPr>
              <a:t>      </a:t>
            </a:r>
            <a:r>
              <a:rPr lang="en-US" sz="2000" b="0" i="0" dirty="0">
                <a:solidFill>
                  <a:srgbClr val="522D24"/>
                </a:solidFill>
                <a:effectLst/>
                <a:latin typeface="TheSans" panose="020B0503040302020203" pitchFamily="34" charset="-78"/>
                <a:cs typeface="TheSans" panose="020B0503040302020203" pitchFamily="34" charset="-78"/>
              </a:rPr>
              <a:t>HTTP.</a:t>
            </a:r>
          </a:p>
          <a:p>
            <a:pPr algn="l" rtl="0"/>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r>
              <a:rPr lang="en-US" sz="2000" b="0" i="0" dirty="0">
                <a:solidFill>
                  <a:srgbClr val="522D24"/>
                </a:solidFill>
                <a:effectLst/>
                <a:latin typeface="TheSans" panose="020B0503040302020203" pitchFamily="34" charset="-78"/>
                <a:cs typeface="TheSans" panose="020B0503040302020203" pitchFamily="34" charset="-78"/>
              </a:rPr>
              <a:t>As we said this may leak information about your users and open your app up to injection of</a:t>
            </a:r>
          </a:p>
          <a:p>
            <a:pPr algn="l" rtl="0"/>
            <a:r>
              <a:rPr lang="en-US" sz="2000" dirty="0">
                <a:solidFill>
                  <a:srgbClr val="522D24"/>
                </a:solidFill>
                <a:latin typeface="TheSans" panose="020B0503040302020203" pitchFamily="34" charset="-78"/>
                <a:cs typeface="TheSans" panose="020B0503040302020203" pitchFamily="34" charset="-78"/>
              </a:rPr>
              <a:t>     </a:t>
            </a:r>
            <a:r>
              <a:rPr lang="en-US" sz="2000" b="0" i="0" dirty="0">
                <a:solidFill>
                  <a:srgbClr val="522D24"/>
                </a:solidFill>
                <a:effectLst/>
                <a:latin typeface="TheSans" panose="020B0503040302020203" pitchFamily="34" charset="-78"/>
                <a:cs typeface="TheSans" panose="020B0503040302020203" pitchFamily="34" charset="-78"/>
              </a:rPr>
              <a:t>unauthorized content.</a:t>
            </a:r>
          </a:p>
          <a:p>
            <a:pPr algn="l" rtl="0"/>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r>
              <a:rPr lang="en-US" sz="2000" b="0" i="0" dirty="0">
                <a:solidFill>
                  <a:srgbClr val="522D24"/>
                </a:solidFill>
                <a:effectLst/>
                <a:latin typeface="TheSans" panose="020B0503040302020203" pitchFamily="34" charset="-78"/>
                <a:cs typeface="TheSans" panose="020B0503040302020203" pitchFamily="34" charset="-78"/>
              </a:rPr>
              <a:t>we need to check first if regress to cleartext traffic by accident or because of developing team.</a:t>
            </a:r>
          </a:p>
          <a:p>
            <a:pPr marL="342900" indent="-342900" algn="l" rtl="0">
              <a:buFontTx/>
              <a:buChar char="-"/>
            </a:pPr>
            <a:endParaRPr lang="en-US" sz="2000" dirty="0">
              <a:solidFill>
                <a:srgbClr val="522D24"/>
              </a:solidFill>
              <a:latin typeface="TheSans" panose="020B0503040302020203" pitchFamily="34" charset="-78"/>
              <a:cs typeface="TheSans" panose="020B0503040302020203" pitchFamily="34" charset="-78"/>
            </a:endParaRPr>
          </a:p>
          <a:p>
            <a:pPr marL="342900" indent="-342900" algn="l" rtl="0">
              <a:buFontTx/>
              <a:buChar char="-"/>
            </a:pPr>
            <a:r>
              <a:rPr lang="en-US" sz="2000" b="1" i="0" dirty="0">
                <a:solidFill>
                  <a:srgbClr val="522D24"/>
                </a:solidFill>
                <a:effectLst/>
                <a:latin typeface="TheSans" panose="020B0503040302020203" pitchFamily="34" charset="-78"/>
                <a:cs typeface="TheSans" panose="020B0503040302020203" pitchFamily="34" charset="-78"/>
              </a:rPr>
              <a:t>Example</a:t>
            </a:r>
            <a:r>
              <a:rPr lang="en-US" sz="2000" b="0" i="0" dirty="0">
                <a:solidFill>
                  <a:srgbClr val="522D24"/>
                </a:solidFill>
                <a:effectLst/>
                <a:latin typeface="TheSans" panose="020B0503040302020203" pitchFamily="34" charset="-78"/>
                <a:cs typeface="TheSans" panose="020B0503040302020203" pitchFamily="34" charset="-78"/>
              </a:rPr>
              <a:t>: an inadvertent change in one of the server components could make the server </a:t>
            </a:r>
          </a:p>
          <a:p>
            <a:pPr algn="l" rtl="0"/>
            <a:r>
              <a:rPr lang="en-US" sz="2000" dirty="0">
                <a:solidFill>
                  <a:srgbClr val="522D24"/>
                </a:solidFill>
                <a:latin typeface="TheSans" panose="020B0503040302020203" pitchFamily="34" charset="-78"/>
                <a:cs typeface="TheSans" panose="020B0503040302020203" pitchFamily="34" charset="-78"/>
              </a:rPr>
              <a:t>      </a:t>
            </a:r>
            <a:r>
              <a:rPr lang="en-US" sz="2000" b="0" i="0" dirty="0">
                <a:solidFill>
                  <a:srgbClr val="522D24"/>
                </a:solidFill>
                <a:effectLst/>
                <a:latin typeface="TheSans" panose="020B0503040302020203" pitchFamily="34" charset="-78"/>
                <a:cs typeface="TheSans" panose="020B0503040302020203" pitchFamily="34" charset="-78"/>
              </a:rPr>
              <a:t>provide the app with HTTP URLs instead of HTTPs URLs.</a:t>
            </a:r>
            <a:endParaRPr lang="en-US" sz="2000" dirty="0">
              <a:solidFill>
                <a:srgbClr val="522D24"/>
              </a:solidFill>
              <a:latin typeface="TheSans" panose="020B0503040302020203" pitchFamily="34" charset="-78"/>
              <a:cs typeface="TheSans" panose="020B0503040302020203" pitchFamily="34" charset="-78"/>
            </a:endParaRPr>
          </a:p>
        </p:txBody>
      </p:sp>
    </p:spTree>
    <p:extLst>
      <p:ext uri="{BB962C8B-B14F-4D97-AF65-F5344CB8AC3E}">
        <p14:creationId xmlns:p14="http://schemas.microsoft.com/office/powerpoint/2010/main" val="399875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0"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6019542"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App analysis results: Clear text traffic</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How to protect the app from these mistakes?</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1015663"/>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    we have two </a:t>
            </a:r>
            <a:r>
              <a:rPr lang="en-US" sz="2000" b="1" dirty="0">
                <a:solidFill>
                  <a:srgbClr val="522D24"/>
                </a:solidFill>
                <a:latin typeface="TheSans" panose="020B0503040302020203" pitchFamily="34" charset="-78"/>
                <a:cs typeface="TheSans" panose="020B0503040302020203" pitchFamily="34" charset="-78"/>
              </a:rPr>
              <a:t>mechanisms</a:t>
            </a:r>
            <a:r>
              <a:rPr lang="en-US" sz="2000" dirty="0">
                <a:solidFill>
                  <a:srgbClr val="522D24"/>
                </a:solidFill>
                <a:latin typeface="TheSans" panose="020B0503040302020203" pitchFamily="34" charset="-78"/>
                <a:cs typeface="TheSans" panose="020B0503040302020203" pitchFamily="34" charset="-78"/>
              </a:rPr>
              <a:t>:</a:t>
            </a:r>
          </a:p>
          <a:p>
            <a:pPr algn="l" rtl="0"/>
            <a:r>
              <a:rPr lang="en-US" sz="2000" dirty="0">
                <a:solidFill>
                  <a:srgbClr val="522D24"/>
                </a:solidFill>
                <a:latin typeface="TheSans" panose="020B0503040302020203" pitchFamily="34" charset="-78"/>
                <a:cs typeface="TheSans" panose="020B0503040302020203" pitchFamily="34" charset="-78"/>
              </a:rPr>
              <a:t>	1- Block cleartext traffic in production:</a:t>
            </a:r>
          </a:p>
          <a:p>
            <a:pPr algn="l" rtl="0"/>
            <a:r>
              <a:rPr lang="en-US" sz="2000" dirty="0">
                <a:solidFill>
                  <a:srgbClr val="522D24"/>
                </a:solidFill>
                <a:latin typeface="TheSans" panose="020B0503040302020203" pitchFamily="34" charset="-78"/>
                <a:cs typeface="TheSans" panose="020B0503040302020203" pitchFamily="34" charset="-78"/>
              </a:rPr>
              <a:t>	</a:t>
            </a:r>
          </a:p>
        </p:txBody>
      </p:sp>
      <p:sp>
        <p:nvSpPr>
          <p:cNvPr id="3" name="مربع نص 2">
            <a:extLst>
              <a:ext uri="{FF2B5EF4-FFF2-40B4-BE49-F238E27FC236}">
                <a16:creationId xmlns:a16="http://schemas.microsoft.com/office/drawing/2014/main" id="{592D7A07-A1A0-4D06-B52B-DF4D4AB3E46C}"/>
              </a:ext>
            </a:extLst>
          </p:cNvPr>
          <p:cNvSpPr txBox="1"/>
          <p:nvPr/>
        </p:nvSpPr>
        <p:spPr>
          <a:xfrm>
            <a:off x="1655831" y="2336653"/>
            <a:ext cx="10030479" cy="2169825"/>
          </a:xfrm>
          <a:prstGeom prst="rect">
            <a:avLst/>
          </a:prstGeom>
          <a:noFill/>
        </p:spPr>
        <p:txBody>
          <a:bodyPr wrap="square" rtlCol="0">
            <a:spAutoFit/>
          </a:bodyPr>
          <a:lstStyle/>
          <a:p>
            <a:pPr algn="just" rtl="0">
              <a:lnSpc>
                <a:spcPts val="2700"/>
              </a:lnSpc>
            </a:pPr>
            <a:r>
              <a:rPr lang="en-US" sz="2000" b="0" i="0" dirty="0">
                <a:solidFill>
                  <a:srgbClr val="522D24"/>
                </a:solidFill>
                <a:effectLst/>
                <a:latin typeface="TheSans" panose="020B0503040302020203" pitchFamily="34" charset="-78"/>
                <a:cs typeface="TheSans" panose="020B0503040302020203" pitchFamily="34" charset="-78"/>
              </a:rPr>
              <a:t>To protect the installed base of your app against regressions to cleartext traffic, declare </a:t>
            </a:r>
            <a:r>
              <a:rPr lang="en-US" sz="2000" b="0" i="1" u="sng" dirty="0" err="1">
                <a:solidFill>
                  <a:srgbClr val="522D24"/>
                </a:solidFill>
                <a:effectLst/>
                <a:latin typeface="TheSans" panose="020B0503040302020203" pitchFamily="34" charset="-78"/>
                <a:cs typeface="TheSans" panose="020B0503040302020203" pitchFamily="34" charset="-78"/>
              </a:rPr>
              <a:t>usesCleartextTraffic</a:t>
            </a:r>
            <a:r>
              <a:rPr lang="en-US" sz="2000" b="0" i="1" u="sng" dirty="0">
                <a:solidFill>
                  <a:srgbClr val="522D24"/>
                </a:solidFill>
                <a:effectLst/>
                <a:latin typeface="TheSans" panose="020B0503040302020203" pitchFamily="34" charset="-78"/>
                <a:cs typeface="TheSans" panose="020B0503040302020203" pitchFamily="34" charset="-78"/>
              </a:rPr>
              <a:t>=”false”</a:t>
            </a:r>
            <a:r>
              <a:rPr lang="en-US" sz="2000" b="0" i="1" dirty="0">
                <a:solidFill>
                  <a:srgbClr val="522D24"/>
                </a:solidFill>
                <a:effectLst/>
                <a:latin typeface="TheSans" panose="020B0503040302020203" pitchFamily="34" charset="-78"/>
                <a:cs typeface="TheSans" panose="020B0503040302020203" pitchFamily="34" charset="-78"/>
              </a:rPr>
              <a:t> </a:t>
            </a:r>
            <a:r>
              <a:rPr lang="en-US" sz="2000" b="0" i="0" dirty="0">
                <a:solidFill>
                  <a:srgbClr val="522D24"/>
                </a:solidFill>
                <a:effectLst/>
                <a:latin typeface="TheSans" panose="020B0503040302020203" pitchFamily="34" charset="-78"/>
                <a:cs typeface="TheSans" panose="020B0503040302020203" pitchFamily="34" charset="-78"/>
              </a:rPr>
              <a:t>attribute on the application element in your app’s. When the attribute is set to "false", platform components will refuse the app's requests to use cleartext traffic. For example, if your app accidentally attempts to sign in the user via a cleartext HTTP request, the request will be blocked, and the user’s identity and password will not leak to the network.</a:t>
            </a:r>
            <a:endParaRPr lang="en-US" sz="2000" dirty="0">
              <a:solidFill>
                <a:srgbClr val="522D24"/>
              </a:solidFill>
              <a:latin typeface="TheSans" panose="020B0503040302020203" pitchFamily="34" charset="-78"/>
              <a:cs typeface="TheSans" panose="020B0503040302020203" pitchFamily="34" charset="-78"/>
            </a:endParaRPr>
          </a:p>
        </p:txBody>
      </p:sp>
    </p:spTree>
    <p:extLst>
      <p:ext uri="{BB962C8B-B14F-4D97-AF65-F5344CB8AC3E}">
        <p14:creationId xmlns:p14="http://schemas.microsoft.com/office/powerpoint/2010/main" val="82963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0"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6019542"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App analysis results: Clear text traffic</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How to protect the app from these mistakes?</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707886"/>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	2- Detect cleartext traffic during development:</a:t>
            </a:r>
          </a:p>
          <a:p>
            <a:pPr algn="l" rtl="0"/>
            <a:r>
              <a:rPr lang="en-US" sz="2000" dirty="0">
                <a:solidFill>
                  <a:srgbClr val="522D24"/>
                </a:solidFill>
                <a:latin typeface="TheSans" panose="020B0503040302020203" pitchFamily="34" charset="-78"/>
                <a:cs typeface="TheSans" panose="020B0503040302020203" pitchFamily="34" charset="-78"/>
              </a:rPr>
              <a:t>	</a:t>
            </a:r>
          </a:p>
        </p:txBody>
      </p:sp>
      <p:sp>
        <p:nvSpPr>
          <p:cNvPr id="12" name="مربع نص 11">
            <a:extLst>
              <a:ext uri="{FF2B5EF4-FFF2-40B4-BE49-F238E27FC236}">
                <a16:creationId xmlns:a16="http://schemas.microsoft.com/office/drawing/2014/main" id="{62E62BC2-AEF8-4D2B-8367-9679AC238646}"/>
              </a:ext>
            </a:extLst>
          </p:cNvPr>
          <p:cNvSpPr txBox="1"/>
          <p:nvPr/>
        </p:nvSpPr>
        <p:spPr>
          <a:xfrm>
            <a:off x="1701551" y="2002585"/>
            <a:ext cx="10030479" cy="2169825"/>
          </a:xfrm>
          <a:prstGeom prst="rect">
            <a:avLst/>
          </a:prstGeom>
          <a:noFill/>
        </p:spPr>
        <p:txBody>
          <a:bodyPr wrap="square" rtlCol="0">
            <a:spAutoFit/>
          </a:bodyPr>
          <a:lstStyle/>
          <a:p>
            <a:pPr algn="just" rtl="0">
              <a:lnSpc>
                <a:spcPts val="2700"/>
              </a:lnSpc>
            </a:pPr>
            <a:r>
              <a:rPr lang="en-US" sz="2000" b="0" i="0" dirty="0">
                <a:solidFill>
                  <a:srgbClr val="522D24"/>
                </a:solidFill>
                <a:effectLst/>
                <a:latin typeface="TheSans" panose="020B0503040302020203" pitchFamily="34" charset="-78"/>
                <a:cs typeface="TheSans" panose="020B0503040302020203" pitchFamily="34" charset="-78"/>
              </a:rPr>
              <a:t>The main idea in this mechanisms is To spot cleartext traffic during development. and there are helpful tools. for example, </a:t>
            </a:r>
            <a:r>
              <a:rPr lang="en-US" sz="2000" b="0" i="0" dirty="0" err="1">
                <a:solidFill>
                  <a:srgbClr val="522D24"/>
                </a:solidFill>
                <a:effectLst/>
                <a:latin typeface="TheSans" panose="020B0503040302020203" pitchFamily="34" charset="-78"/>
                <a:cs typeface="TheSans" panose="020B0503040302020203" pitchFamily="34" charset="-78"/>
              </a:rPr>
              <a:t>StrictMode</a:t>
            </a:r>
            <a:r>
              <a:rPr lang="en-US" sz="2000" b="0" i="0" dirty="0">
                <a:solidFill>
                  <a:srgbClr val="522D24"/>
                </a:solidFill>
                <a:effectLst/>
                <a:latin typeface="TheSans" panose="020B0503040302020203" pitchFamily="34" charset="-78"/>
                <a:cs typeface="TheSans" panose="020B0503040302020203" pitchFamily="34" charset="-78"/>
              </a:rPr>
              <a:t> , </a:t>
            </a:r>
            <a:r>
              <a:rPr lang="en-US" sz="2000" b="0" i="0" dirty="0" err="1">
                <a:solidFill>
                  <a:srgbClr val="522D24"/>
                </a:solidFill>
                <a:effectLst/>
                <a:latin typeface="TheSans" panose="020B0503040302020203" pitchFamily="34" charset="-78"/>
                <a:cs typeface="TheSans" panose="020B0503040302020203" pitchFamily="34" charset="-78"/>
              </a:rPr>
              <a:t>StrictMode</a:t>
            </a:r>
            <a:r>
              <a:rPr lang="en-US" sz="2000" b="0" i="0" dirty="0">
                <a:solidFill>
                  <a:srgbClr val="522D24"/>
                </a:solidFill>
                <a:effectLst/>
                <a:latin typeface="TheSans" panose="020B0503040302020203" pitchFamily="34" charset="-78"/>
                <a:cs typeface="TheSans" panose="020B0503040302020203" pitchFamily="34" charset="-78"/>
              </a:rPr>
              <a:t> is a tool for highlighting potential problems in an application. </a:t>
            </a:r>
          </a:p>
          <a:p>
            <a:pPr algn="just" rtl="0">
              <a:lnSpc>
                <a:spcPts val="2700"/>
              </a:lnSpc>
            </a:pPr>
            <a:r>
              <a:rPr lang="en-US" sz="2000" b="0" i="0" dirty="0">
                <a:solidFill>
                  <a:srgbClr val="522D24"/>
                </a:solidFill>
                <a:effectLst/>
                <a:latin typeface="TheSans" panose="020B0503040302020203" pitchFamily="34" charset="-78"/>
                <a:cs typeface="TheSans" panose="020B0503040302020203" pitchFamily="34" charset="-78"/>
              </a:rPr>
              <a:t>This is a useful tool for identifying which bits of the app are using TLS/SSL traffic.</a:t>
            </a:r>
          </a:p>
          <a:p>
            <a:pPr algn="just" rtl="0">
              <a:lnSpc>
                <a:spcPts val="2700"/>
              </a:lnSpc>
            </a:pPr>
            <a:r>
              <a:rPr lang="en-US" sz="2000" b="0" i="0" dirty="0">
                <a:solidFill>
                  <a:srgbClr val="522D24"/>
                </a:solidFill>
                <a:effectLst/>
                <a:latin typeface="TheSans" panose="020B0503040302020203" pitchFamily="34" charset="-78"/>
                <a:cs typeface="TheSans" panose="020B0503040302020203" pitchFamily="34" charset="-78"/>
              </a:rPr>
              <a:t>SSL stands for Secure Sockets Layer.</a:t>
            </a:r>
          </a:p>
          <a:p>
            <a:pPr algn="just" rtl="0">
              <a:lnSpc>
                <a:spcPts val="2700"/>
              </a:lnSpc>
            </a:pPr>
            <a:r>
              <a:rPr lang="en-US" sz="2000" b="0" i="0" dirty="0">
                <a:solidFill>
                  <a:srgbClr val="522D24"/>
                </a:solidFill>
                <a:effectLst/>
                <a:latin typeface="TheSans" panose="020B0503040302020203" pitchFamily="34" charset="-78"/>
                <a:cs typeface="TheSans" panose="020B0503040302020203" pitchFamily="34" charset="-78"/>
              </a:rPr>
              <a:t>TLS stands for Transport Layer Security.</a:t>
            </a:r>
            <a:endParaRPr lang="en-US" sz="2000" dirty="0">
              <a:solidFill>
                <a:srgbClr val="522D24"/>
              </a:solidFill>
              <a:latin typeface="TheSans" panose="020B0503040302020203" pitchFamily="34" charset="-78"/>
              <a:cs typeface="TheSans" panose="020B0503040302020203" pitchFamily="34" charset="-78"/>
            </a:endParaRPr>
          </a:p>
        </p:txBody>
      </p:sp>
    </p:spTree>
    <p:extLst>
      <p:ext uri="{BB962C8B-B14F-4D97-AF65-F5344CB8AC3E}">
        <p14:creationId xmlns:p14="http://schemas.microsoft.com/office/powerpoint/2010/main" val="207458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a:extLst>
              <a:ext uri="{FF2B5EF4-FFF2-40B4-BE49-F238E27FC236}">
                <a16:creationId xmlns:a16="http://schemas.microsoft.com/office/drawing/2014/main" id="{CD0F71CC-E9CB-42A8-8237-FA4A5141B074}"/>
              </a:ext>
            </a:extLst>
          </p:cNvPr>
          <p:cNvSpPr/>
          <p:nvPr/>
        </p:nvSpPr>
        <p:spPr>
          <a:xfrm>
            <a:off x="1" y="0"/>
            <a:ext cx="12192000" cy="6858000"/>
          </a:xfrm>
          <a:prstGeom prst="rect">
            <a:avLst/>
          </a:prstGeom>
          <a:solidFill>
            <a:srgbClr val="EC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مجموعة 7">
            <a:extLst>
              <a:ext uri="{FF2B5EF4-FFF2-40B4-BE49-F238E27FC236}">
                <a16:creationId xmlns:a16="http://schemas.microsoft.com/office/drawing/2014/main" id="{C3BE0D28-AE25-4017-B10B-D1D6E224AE6F}"/>
              </a:ext>
            </a:extLst>
          </p:cNvPr>
          <p:cNvGrpSpPr/>
          <p:nvPr/>
        </p:nvGrpSpPr>
        <p:grpSpPr>
          <a:xfrm>
            <a:off x="0" y="0"/>
            <a:ext cx="12192001" cy="843148"/>
            <a:chOff x="-1" y="1"/>
            <a:chExt cx="12192001" cy="843148"/>
          </a:xfrm>
        </p:grpSpPr>
        <p:sp>
          <p:nvSpPr>
            <p:cNvPr id="9" name="مستطيل 8">
              <a:extLst>
                <a:ext uri="{FF2B5EF4-FFF2-40B4-BE49-F238E27FC236}">
                  <a16:creationId xmlns:a16="http://schemas.microsoft.com/office/drawing/2014/main" id="{29F57693-03DA-432F-BF0B-B93BAC1AA878}"/>
                </a:ext>
              </a:extLst>
            </p:cNvPr>
            <p:cNvSpPr/>
            <p:nvPr/>
          </p:nvSpPr>
          <p:spPr>
            <a:xfrm>
              <a:off x="-1" y="1"/>
              <a:ext cx="12191999" cy="843148"/>
            </a:xfrm>
            <a:prstGeom prst="rect">
              <a:avLst/>
            </a:prstGeom>
            <a:solidFill>
              <a:srgbClr val="522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مصرف الإنماء on Twitter: &amp;quot;شعار الإنماء الشعار هو الرمز والدلالة التجارية  التي تعكس هوية المنشأة، ويمتاز شعار مصرف الإنماء بسهولة الرؤية وسرعة  الاستدلال، ويُعد الشعار الجزء الأهم والأكثر ظهوراً ومشاهدة وشهرة من">
              <a:extLst>
                <a:ext uri="{FF2B5EF4-FFF2-40B4-BE49-F238E27FC236}">
                  <a16:creationId xmlns:a16="http://schemas.microsoft.com/office/drawing/2014/main" id="{043566C6-BE3E-4ADD-9963-17B23F3D48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7734" y1="60352" x2="27734" y2="60352"/>
                          <a14:foregroundMark x1="49121" y1="58887" x2="49609" y2="38086"/>
                        </a14:backgroundRemoval>
                      </a14:imgEffect>
                    </a14:imgLayer>
                  </a14:imgProps>
                </a:ext>
                <a:ext uri="{28A0092B-C50C-407E-A947-70E740481C1C}">
                  <a14:useLocalDpi xmlns:a14="http://schemas.microsoft.com/office/drawing/2010/main" val="0"/>
                </a:ext>
              </a:extLst>
            </a:blip>
            <a:srcRect l="17396" t="17668" r="18272" b="18000"/>
            <a:stretch/>
          </p:blipFill>
          <p:spPr bwMode="auto">
            <a:xfrm>
              <a:off x="11348852" y="1"/>
              <a:ext cx="843148" cy="843148"/>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grpSp>
      <p:sp>
        <p:nvSpPr>
          <p:cNvPr id="11" name="مربع نص 10">
            <a:extLst>
              <a:ext uri="{FF2B5EF4-FFF2-40B4-BE49-F238E27FC236}">
                <a16:creationId xmlns:a16="http://schemas.microsoft.com/office/drawing/2014/main" id="{D5398DF9-C63D-4AAB-9404-21A889DED895}"/>
              </a:ext>
            </a:extLst>
          </p:cNvPr>
          <p:cNvSpPr txBox="1"/>
          <p:nvPr/>
        </p:nvSpPr>
        <p:spPr>
          <a:xfrm>
            <a:off x="154378" y="207466"/>
            <a:ext cx="6292142" cy="523220"/>
          </a:xfrm>
          <a:prstGeom prst="rect">
            <a:avLst/>
          </a:prstGeom>
          <a:noFill/>
        </p:spPr>
        <p:txBody>
          <a:bodyPr wrap="square" rtlCol="0" anchor="ctr">
            <a:spAutoFit/>
          </a:bodyPr>
          <a:lstStyle/>
          <a:p>
            <a:pPr algn="l"/>
            <a:r>
              <a:rPr lang="en-US" sz="2800" dirty="0">
                <a:solidFill>
                  <a:srgbClr val="ECEBE9"/>
                </a:solidFill>
                <a:latin typeface="TheSans" panose="020B0503040302020203" pitchFamily="34" charset="-78"/>
                <a:cs typeface="TheSans" panose="020B0503040302020203" pitchFamily="34" charset="-78"/>
              </a:rPr>
              <a:t>App analysis results: Content provider</a:t>
            </a:r>
          </a:p>
        </p:txBody>
      </p:sp>
      <p:sp>
        <p:nvSpPr>
          <p:cNvPr id="13" name="مربع نص 12">
            <a:extLst>
              <a:ext uri="{FF2B5EF4-FFF2-40B4-BE49-F238E27FC236}">
                <a16:creationId xmlns:a16="http://schemas.microsoft.com/office/drawing/2014/main" id="{964F1937-35F5-4545-8C7D-2388A488EC82}"/>
              </a:ext>
            </a:extLst>
          </p:cNvPr>
          <p:cNvSpPr txBox="1"/>
          <p:nvPr/>
        </p:nvSpPr>
        <p:spPr>
          <a:xfrm>
            <a:off x="505690" y="1167102"/>
            <a:ext cx="8652060" cy="461665"/>
          </a:xfrm>
          <a:prstGeom prst="rect">
            <a:avLst/>
          </a:prstGeom>
          <a:noFill/>
        </p:spPr>
        <p:txBody>
          <a:bodyPr wrap="square" rtlCol="0">
            <a:spAutoFit/>
          </a:bodyPr>
          <a:lstStyle/>
          <a:p>
            <a:pPr algn="just" rtl="0"/>
            <a:r>
              <a:rPr lang="en-US" sz="2400" b="0" i="0" dirty="0">
                <a:solidFill>
                  <a:srgbClr val="522D24"/>
                </a:solidFill>
                <a:effectLst/>
                <a:latin typeface="TheSans" panose="020B0503040302020203" pitchFamily="34" charset="-78"/>
                <a:cs typeface="TheSans" panose="020B0503040302020203" pitchFamily="34" charset="-78"/>
              </a:rPr>
              <a:t>Content provider:</a:t>
            </a:r>
            <a:endParaRPr lang="en-US" sz="2400" b="1" dirty="0">
              <a:solidFill>
                <a:srgbClr val="522D24"/>
              </a:solidFill>
              <a:latin typeface="TheSans" panose="020B0503040302020203" pitchFamily="34" charset="-78"/>
              <a:cs typeface="TheSans" panose="020B0503040302020203" pitchFamily="34" charset="-78"/>
            </a:endParaRPr>
          </a:p>
        </p:txBody>
      </p:sp>
      <p:sp>
        <p:nvSpPr>
          <p:cNvPr id="2" name="مربع نص 1">
            <a:extLst>
              <a:ext uri="{FF2B5EF4-FFF2-40B4-BE49-F238E27FC236}">
                <a16:creationId xmlns:a16="http://schemas.microsoft.com/office/drawing/2014/main" id="{DE0A9B64-79DD-49AF-A0E3-677BCEB7128A}"/>
              </a:ext>
            </a:extLst>
          </p:cNvPr>
          <p:cNvSpPr txBox="1"/>
          <p:nvPr/>
        </p:nvSpPr>
        <p:spPr>
          <a:xfrm>
            <a:off x="505690" y="1690322"/>
            <a:ext cx="11180620" cy="1015663"/>
          </a:xfrm>
          <a:prstGeom prst="rect">
            <a:avLst/>
          </a:prstGeom>
          <a:noFill/>
        </p:spPr>
        <p:txBody>
          <a:bodyPr wrap="square" rtlCol="0">
            <a:spAutoFit/>
          </a:bodyPr>
          <a:lstStyle/>
          <a:p>
            <a:pPr algn="l" rtl="0"/>
            <a:r>
              <a:rPr lang="en-US" sz="2000" dirty="0">
                <a:solidFill>
                  <a:srgbClr val="522D24"/>
                </a:solidFill>
                <a:latin typeface="TheSans" panose="020B0503040302020203" pitchFamily="34" charset="-78"/>
                <a:cs typeface="TheSans" panose="020B0503040302020203" pitchFamily="34" charset="-78"/>
              </a:rPr>
              <a:t>-    A content provider manages access to a central repository of data.</a:t>
            </a:r>
          </a:p>
          <a:p>
            <a:pPr algn="l" rtl="0"/>
            <a:r>
              <a:rPr lang="en-US" sz="2000" dirty="0">
                <a:solidFill>
                  <a:srgbClr val="522D24"/>
                </a:solidFill>
                <a:latin typeface="TheSans" panose="020B0503040302020203" pitchFamily="34" charset="-78"/>
                <a:cs typeface="TheSans" panose="020B0503040302020203" pitchFamily="34" charset="-78"/>
              </a:rPr>
              <a:t>     In alinma banking app Content Provider is found to be shared with other apps on the device</a:t>
            </a:r>
          </a:p>
          <a:p>
            <a:pPr algn="l" rtl="0"/>
            <a:r>
              <a:rPr lang="en-US" sz="2000" dirty="0">
                <a:solidFill>
                  <a:srgbClr val="522D24"/>
                </a:solidFill>
                <a:latin typeface="TheSans" panose="020B0503040302020203" pitchFamily="34" charset="-78"/>
                <a:cs typeface="TheSans" panose="020B0503040302020203" pitchFamily="34" charset="-78"/>
              </a:rPr>
              <a:t>     therefore, leaving it accessible to any other application on the device.	</a:t>
            </a:r>
          </a:p>
        </p:txBody>
      </p:sp>
    </p:spTree>
    <p:extLst>
      <p:ext uri="{BB962C8B-B14F-4D97-AF65-F5344CB8AC3E}">
        <p14:creationId xmlns:p14="http://schemas.microsoft.com/office/powerpoint/2010/main" val="1347688390"/>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3515</Words>
  <Application>Microsoft Office PowerPoint</Application>
  <PresentationFormat>شاشة عريضة</PresentationFormat>
  <Paragraphs>278</Paragraphs>
  <Slides>31</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31</vt:i4>
      </vt:variant>
    </vt:vector>
  </HeadingPairs>
  <TitlesOfParts>
    <vt:vector size="36" baseType="lpstr">
      <vt:lpstr>Arial</vt:lpstr>
      <vt:lpstr>Calibri</vt:lpstr>
      <vt:lpstr>Calibri Light</vt:lpstr>
      <vt:lpstr>TheSans</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Abdulrahman Abdullah</dc:creator>
  <cp:lastModifiedBy>Abdulrahman Abdullah</cp:lastModifiedBy>
  <cp:revision>50</cp:revision>
  <dcterms:created xsi:type="dcterms:W3CDTF">2021-11-03T23:19:58Z</dcterms:created>
  <dcterms:modified xsi:type="dcterms:W3CDTF">2021-11-04T13:40:14Z</dcterms:modified>
</cp:coreProperties>
</file>