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84" r:id="rId3"/>
    <p:sldId id="258" r:id="rId4"/>
    <p:sldId id="260" r:id="rId5"/>
    <p:sldId id="257" r:id="rId6"/>
    <p:sldId id="262" r:id="rId7"/>
    <p:sldId id="263" r:id="rId8"/>
    <p:sldId id="264" r:id="rId9"/>
    <p:sldId id="283" r:id="rId10"/>
  </p:sldIdLst>
  <p:sldSz cx="9144000" cy="5143500" type="screen16x9"/>
  <p:notesSz cx="6858000" cy="9144000"/>
  <p:embeddedFontLst>
    <p:embeddedFont>
      <p:font typeface="ABeeZee" panose="02000000000000000000" pitchFamily="2" charset="0"/>
      <p:regular r:id="rId12"/>
      <p:italic r:id="rId13"/>
    </p:embeddedFont>
    <p:embeddedFont>
      <p:font typeface="Fira Sans Extra Condensed Medium" panose="020B0503050000020004" pitchFamily="34" charset="0"/>
      <p:regular r:id="rId14"/>
      <p:bold r:id="rId15"/>
      <p:italic r:id="rId16"/>
      <p:boldItalic r:id="rId17"/>
    </p:embeddedFont>
    <p:embeddedFont>
      <p:font typeface="Pathway Gothic One" panose="02000506050000020004" pitchFamily="2" charset="0"/>
      <p:regular r:id="rId18"/>
    </p:embeddedFont>
    <p:embeddedFont>
      <p:font typeface="PT Sans" panose="020B0503020203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12">
          <p15:clr>
            <a:srgbClr val="9AA0A6"/>
          </p15:clr>
        </p15:guide>
        <p15:guide id="2" pos="2880">
          <p15:clr>
            <a:srgbClr val="9AA0A6"/>
          </p15:clr>
        </p15:guide>
        <p15:guide id="3" pos="451">
          <p15:clr>
            <a:srgbClr val="9AA0A6"/>
          </p15:clr>
        </p15:guide>
        <p15:guide id="4" pos="5309">
          <p15:clr>
            <a:srgbClr val="9AA0A6"/>
          </p15:clr>
        </p15:guide>
        <p15:guide id="5" orient="horz" pos="340">
          <p15:clr>
            <a:srgbClr val="9AA0A6"/>
          </p15:clr>
        </p15:guide>
        <p15:guide id="6" orient="horz" pos="2900">
          <p15:clr>
            <a:srgbClr val="9AA0A6"/>
          </p15:clr>
        </p15:guide>
        <p15:guide id="7" orient="horz" pos="514">
          <p15:clr>
            <a:srgbClr val="9AA0A6"/>
          </p15:clr>
        </p15:guide>
        <p15:guide id="8" orient="horz" pos="170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C649CE-0D22-4CEF-8AAF-D234F42744C2}">
  <a:tblStyle styleId="{9AC649CE-0D22-4CEF-8AAF-D234F42744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1512"/>
        <p:guide pos="2880"/>
        <p:guide pos="451"/>
        <p:guide pos="5309"/>
        <p:guide orient="horz" pos="340"/>
        <p:guide orient="horz" pos="2900"/>
        <p:guide orient="horz" pos="514"/>
        <p:guide orient="horz" pos="17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09764f90f_0_2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09764f90f_0_2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495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09764f90f_0_2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09764f90f_0_2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09764f90f_0_3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09764f90f_0_3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09764f90f_0_2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09764f90f_0_2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40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09764f90f_0_3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09764f90f_0_3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09764f90f_0_4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09764f90f_0_4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09764f90f_0_4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09764f90f_0_4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909764f90f_0_10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909764f90f_0_10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4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2" hasCustomPrompt="1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3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5" hasCustomPrompt="1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6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7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8" hasCustomPrompt="1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9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3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4" hasCustomPrompt="1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5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6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7" hasCustomPrompt="1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 idx="1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2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ctrTitle" idx="4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 idx="6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7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01">
  <p:cSld name="CUSTOM_14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1">
  <p:cSld name="CUSTOM_16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5400000" flipH="1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CUSTOM_11_1_2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  <p:sldLayoutId id="2147483660" r:id="rId4"/>
    <p:sldLayoutId id="2147483661" r:id="rId5"/>
    <p:sldLayoutId id="2147483664" r:id="rId6"/>
    <p:sldLayoutId id="2147483665" r:id="rId7"/>
    <p:sldLayoutId id="2147483666" r:id="rId8"/>
    <p:sldLayoutId id="2147483674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/>
              <a:t>H</a:t>
            </a:r>
            <a:r>
              <a:rPr lang="en" sz="6000" dirty="0" err="1"/>
              <a:t>ouse</a:t>
            </a:r>
            <a:r>
              <a:rPr lang="en" sz="6000" dirty="0"/>
              <a:t> Prices Prediction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/>
            <a:r>
              <a:rPr lang="en-US" dirty="0"/>
              <a:t>Abdulrahman Almegren – </a:t>
            </a:r>
            <a:r>
              <a:rPr lang="en" dirty="0"/>
              <a:t>Yasir Albahlal</a:t>
            </a:r>
            <a:endParaRPr dirty="0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93447" y="49125"/>
            <a:ext cx="24067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/>
          <p:nvPr/>
        </p:nvSpPr>
        <p:spPr>
          <a:xfrm rot="-5400000">
            <a:off x="-109500" y="2467425"/>
            <a:ext cx="1305300" cy="3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ctrTitle" idx="6"/>
          </p:nvPr>
        </p:nvSpPr>
        <p:spPr>
          <a:xfrm>
            <a:off x="2557825" y="257175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EDA</a:t>
            </a:r>
            <a:endParaRPr dirty="0"/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 idx="8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198" name="Google Shape;198;p33"/>
          <p:cNvSpPr txBox="1">
            <a:spLocks noGrp="1"/>
          </p:cNvSpPr>
          <p:nvPr>
            <p:ph type="ctrTitle"/>
          </p:nvPr>
        </p:nvSpPr>
        <p:spPr>
          <a:xfrm>
            <a:off x="2557825" y="90007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Data</a:t>
            </a: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 idx="2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201" name="Google Shape;201;p33"/>
          <p:cNvSpPr txBox="1">
            <a:spLocks noGrp="1"/>
          </p:cNvSpPr>
          <p:nvPr>
            <p:ph type="ctrTitle" idx="3"/>
          </p:nvPr>
        </p:nvSpPr>
        <p:spPr>
          <a:xfrm>
            <a:off x="2557825" y="1735912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/>
              <a:t>Data Cleaning</a:t>
            </a:r>
            <a:endParaRPr sz="2400"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5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ctrTitle" idx="9"/>
          </p:nvPr>
        </p:nvSpPr>
        <p:spPr>
          <a:xfrm>
            <a:off x="2557825" y="34041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/>
              <a:t>Models comparison </a:t>
            </a:r>
            <a:endParaRPr b="1"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14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210" name="Google Shape;210;p33"/>
          <p:cNvSpPr txBox="1">
            <a:spLocks noGrp="1"/>
          </p:cNvSpPr>
          <p:nvPr>
            <p:ph type="ctrTitle" idx="18"/>
          </p:nvPr>
        </p:nvSpPr>
        <p:spPr>
          <a:xfrm>
            <a:off x="-130245" y="4777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content:  </a:t>
            </a:r>
            <a:endParaRPr dirty="0"/>
          </a:p>
        </p:txBody>
      </p:sp>
      <p:sp>
        <p:nvSpPr>
          <p:cNvPr id="13" name="Google Shape;235;p35">
            <a:extLst>
              <a:ext uri="{FF2B5EF4-FFF2-40B4-BE49-F238E27FC236}">
                <a16:creationId xmlns:a16="http://schemas.microsoft.com/office/drawing/2014/main" id="{98385A19-7ED2-F948-8054-5440A645263D}"/>
              </a:ext>
            </a:extLst>
          </p:cNvPr>
          <p:cNvSpPr/>
          <p:nvPr/>
        </p:nvSpPr>
        <p:spPr>
          <a:xfrm rot="-5400000">
            <a:off x="-333079" y="2126622"/>
            <a:ext cx="3045226" cy="3617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6;p33">
            <a:extLst>
              <a:ext uri="{FF2B5EF4-FFF2-40B4-BE49-F238E27FC236}">
                <a16:creationId xmlns:a16="http://schemas.microsoft.com/office/drawing/2014/main" id="{68905DE6-C8CC-7E43-AE93-CEB5298116F6}"/>
              </a:ext>
            </a:extLst>
          </p:cNvPr>
          <p:cNvSpPr txBox="1">
            <a:spLocks/>
          </p:cNvSpPr>
          <p:nvPr/>
        </p:nvSpPr>
        <p:spPr>
          <a:xfrm>
            <a:off x="1370400" y="4069725"/>
            <a:ext cx="94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-</a:t>
            </a:r>
          </a:p>
        </p:txBody>
      </p:sp>
      <p:sp>
        <p:nvSpPr>
          <p:cNvPr id="18" name="Google Shape;204;p33">
            <a:extLst>
              <a:ext uri="{FF2B5EF4-FFF2-40B4-BE49-F238E27FC236}">
                <a16:creationId xmlns:a16="http://schemas.microsoft.com/office/drawing/2014/main" id="{28C56267-270E-2448-9928-0B7569831BE9}"/>
              </a:ext>
            </a:extLst>
          </p:cNvPr>
          <p:cNvSpPr txBox="1">
            <a:spLocks/>
          </p:cNvSpPr>
          <p:nvPr/>
        </p:nvSpPr>
        <p:spPr>
          <a:xfrm>
            <a:off x="2557825" y="4236450"/>
            <a:ext cx="41853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21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1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1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1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1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1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1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1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1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sz="2000" b="1" dirty="0"/>
              <a:t>Final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784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subTitle" idx="7"/>
          </p:nvPr>
        </p:nvSpPr>
        <p:spPr>
          <a:xfrm>
            <a:off x="2559334" y="2810800"/>
            <a:ext cx="5215762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/>
            <a:r>
              <a:rPr lang="en" sz="1400" b="1" dirty="0"/>
              <a:t>The objective of this project is to predict Riyadh house prices.</a:t>
            </a:r>
          </a:p>
        </p:txBody>
      </p:sp>
      <p:sp>
        <p:nvSpPr>
          <p:cNvPr id="196" name="Google Shape;196;p33"/>
          <p:cNvSpPr txBox="1">
            <a:spLocks noGrp="1"/>
          </p:cNvSpPr>
          <p:nvPr>
            <p:ph type="ctrTitle" idx="6"/>
          </p:nvPr>
        </p:nvSpPr>
        <p:spPr>
          <a:xfrm>
            <a:off x="2559334" y="2540963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 idx="8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ctrTitle"/>
          </p:nvPr>
        </p:nvSpPr>
        <p:spPr>
          <a:xfrm>
            <a:off x="2559334" y="963206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About 30000 house  scraped from </a:t>
            </a:r>
            <a:r>
              <a:rPr lang="en" dirty="0" err="1"/>
              <a:t>Aqar</a:t>
            </a:r>
            <a:r>
              <a:rPr lang="en" dirty="0"/>
              <a:t> website</a:t>
            </a: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 idx="2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ctrTitle" idx="3"/>
          </p:nvPr>
        </p:nvSpPr>
        <p:spPr>
          <a:xfrm>
            <a:off x="2557825" y="1787416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 columns 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5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ctrTitle" idx="9"/>
          </p:nvPr>
        </p:nvSpPr>
        <p:spPr>
          <a:xfrm>
            <a:off x="2559334" y="34141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 Features and 1 predict (price)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14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ctrTitle" idx="18"/>
          </p:nvPr>
        </p:nvSpPr>
        <p:spPr>
          <a:xfrm>
            <a:off x="-130245" y="4777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Data:  </a:t>
            </a:r>
            <a:endParaRPr dirty="0"/>
          </a:p>
        </p:txBody>
      </p:sp>
      <p:sp>
        <p:nvSpPr>
          <p:cNvPr id="211" name="Google Shape;211;p33"/>
          <p:cNvSpPr/>
          <p:nvPr/>
        </p:nvSpPr>
        <p:spPr>
          <a:xfrm rot="5400000">
            <a:off x="-880550" y="2578275"/>
            <a:ext cx="3780000" cy="2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Cleaning: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 some nulls with 0 and drop others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3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7500 duplicated row</a:t>
            </a:r>
            <a:endParaRPr dirty="0"/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5"/>
          </p:nvPr>
        </p:nvSpPr>
        <p:spPr>
          <a:xfrm>
            <a:off x="2103475" y="3766468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Rename Arabic colu</a:t>
            </a:r>
            <a:r>
              <a:rPr lang="en" dirty="0"/>
              <a:t>mns and change objects to numerical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ctrTitle" idx="2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 duplicate rows</a:t>
            </a:r>
            <a:endParaRPr dirty="0"/>
          </a:p>
        </p:txBody>
      </p:sp>
      <p:sp>
        <p:nvSpPr>
          <p:cNvPr id="229" name="Google Shape;229;p35"/>
          <p:cNvSpPr txBox="1">
            <a:spLocks noGrp="1"/>
          </p:cNvSpPr>
          <p:nvPr>
            <p:ph type="ctrTitle" idx="4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Rename columns and change datatypes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Drop or fix nulls</a:t>
            </a:r>
            <a:endParaRPr dirty="0"/>
          </a:p>
        </p:txBody>
      </p:sp>
      <p:sp>
        <p:nvSpPr>
          <p:cNvPr id="231" name="Google Shape;231;p35"/>
          <p:cNvSpPr txBox="1">
            <a:spLocks noGrp="1"/>
          </p:cNvSpPr>
          <p:nvPr>
            <p:ph type="ctrTitle" idx="6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Drop outliers 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7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Limit prices, area , apartments and street width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3" name="Google Shape;233;p35"/>
          <p:cNvSpPr/>
          <p:nvPr/>
        </p:nvSpPr>
        <p:spPr>
          <a:xfrm rot="-5400000">
            <a:off x="1446100" y="1869400"/>
            <a:ext cx="920700" cy="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 rot="-5400000">
            <a:off x="1314793" y="3672557"/>
            <a:ext cx="1183314" cy="23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/>
          <p:nvPr/>
        </p:nvSpPr>
        <p:spPr>
          <a:xfrm rot="-5400000">
            <a:off x="4547900" y="1850219"/>
            <a:ext cx="920700" cy="23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 rot="-5400000">
            <a:off x="4454363" y="3632731"/>
            <a:ext cx="1107773" cy="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ctrTitle"/>
          </p:nvPr>
        </p:nvSpPr>
        <p:spPr>
          <a:xfrm>
            <a:off x="66225" y="2417188"/>
            <a:ext cx="7710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Features correlation</a:t>
            </a:r>
            <a:endParaRPr dirty="0"/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2DF0AD71-AE8C-6144-B3B7-EFB8E798B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53" y="634175"/>
            <a:ext cx="6026805" cy="4244967"/>
          </a:xfrm>
          <a:prstGeom prst="rect">
            <a:avLst/>
          </a:prstGeom>
        </p:spPr>
      </p:pic>
      <p:sp>
        <p:nvSpPr>
          <p:cNvPr id="6" name="Google Shape;189;p32">
            <a:extLst>
              <a:ext uri="{FF2B5EF4-FFF2-40B4-BE49-F238E27FC236}">
                <a16:creationId xmlns:a16="http://schemas.microsoft.com/office/drawing/2014/main" id="{AC097B4D-D544-8F4B-A453-83C171477D6D}"/>
              </a:ext>
            </a:extLst>
          </p:cNvPr>
          <p:cNvSpPr txBox="1">
            <a:spLocks/>
          </p:cNvSpPr>
          <p:nvPr/>
        </p:nvSpPr>
        <p:spPr>
          <a:xfrm>
            <a:off x="200042" y="2269158"/>
            <a:ext cx="7710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 lang="en-US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EE46BE4F-39A2-354A-B3C7-09CA5768E604}"/>
              </a:ext>
            </a:extLst>
          </p:cNvPr>
          <p:cNvSpPr txBox="1"/>
          <p:nvPr/>
        </p:nvSpPr>
        <p:spPr>
          <a:xfrm>
            <a:off x="299301" y="288845"/>
            <a:ext cx="4614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29173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1C41E928-F565-FB4E-A080-5B3CF6E7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206" y="973906"/>
            <a:ext cx="3866595" cy="3467976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7D477BE-73F3-B34E-B64F-6B739216B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4" y="1269694"/>
            <a:ext cx="4854272" cy="3056597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D347A86-D72D-9048-AF3C-498FA37A5B98}"/>
              </a:ext>
            </a:extLst>
          </p:cNvPr>
          <p:cNvSpPr txBox="1"/>
          <p:nvPr/>
        </p:nvSpPr>
        <p:spPr>
          <a:xfrm>
            <a:off x="299300" y="288845"/>
            <a:ext cx="6874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Price  VS Regions and area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/>
          <p:nvPr/>
        </p:nvSpPr>
        <p:spPr>
          <a:xfrm>
            <a:off x="0" y="4796400"/>
            <a:ext cx="1305300" cy="3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AD0F09CB-0972-7F4A-AD27-04CF133FEE1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495" y="104217"/>
            <a:ext cx="6042600" cy="517800"/>
          </a:xfrm>
        </p:spPr>
        <p:txBody>
          <a:bodyPr/>
          <a:lstStyle/>
          <a:p>
            <a:r>
              <a:rPr lang="en-US" sz="2400" dirty="0"/>
              <a:t>Comparing regression models:</a:t>
            </a:r>
          </a:p>
        </p:txBody>
      </p:sp>
      <p:graphicFrame>
        <p:nvGraphicFramePr>
          <p:cNvPr id="6" name="جدول 6">
            <a:extLst>
              <a:ext uri="{FF2B5EF4-FFF2-40B4-BE49-F238E27FC236}">
                <a16:creationId xmlns:a16="http://schemas.microsoft.com/office/drawing/2014/main" id="{72147913-E8D9-DF46-89F0-AF6ACEC93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55176"/>
              </p:ext>
            </p:extLst>
          </p:nvPr>
        </p:nvGraphicFramePr>
        <p:xfrm>
          <a:off x="2372414" y="900480"/>
          <a:ext cx="6096000" cy="4069470"/>
        </p:xfrm>
        <a:graphic>
          <a:graphicData uri="http://schemas.openxmlformats.org/drawingml/2006/table">
            <a:tbl>
              <a:tblPr rtl="1" firstRow="1" bandRow="1">
                <a:tableStyleId>{9AC649CE-0D22-4CEF-8AAF-D234F42744C2}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65408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07869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725732"/>
                    </a:ext>
                  </a:extLst>
                </a:gridCol>
              </a:tblGrid>
              <a:tr h="67824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/>
                        <a:t>  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Validation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/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Regression name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408504"/>
                  </a:ext>
                </a:extLst>
              </a:tr>
              <a:tr h="67824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0.761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0.745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/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40740"/>
                  </a:ext>
                </a:extLst>
              </a:tr>
              <a:tr h="67824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dirty="0"/>
                        <a:t>-</a:t>
                      </a:r>
                      <a:endParaRPr lang="en-US" dirty="0"/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0.778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0.800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Polynomial(D=2)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82908"/>
                  </a:ext>
                </a:extLst>
              </a:tr>
              <a:tr h="67824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0.761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Lasso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78535"/>
                  </a:ext>
                </a:extLst>
              </a:tr>
              <a:tr h="67824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0.761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0.745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Ridge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16841"/>
                  </a:ext>
                </a:extLst>
              </a:tr>
              <a:tr h="67824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0.785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0.792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LassoCV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with poly features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754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subTitle" idx="1"/>
          </p:nvPr>
        </p:nvSpPr>
        <p:spPr>
          <a:xfrm>
            <a:off x="2313690" y="435598"/>
            <a:ext cx="46863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Based on the train and validation score we choose </a:t>
            </a:r>
            <a:r>
              <a:rPr lang="en" dirty="0" err="1"/>
              <a:t>LassoCV</a:t>
            </a:r>
            <a:r>
              <a:rPr lang="en" dirty="0"/>
              <a:t>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dirty="0" err="1">
                <a:solidFill>
                  <a:schemeClr val="tx1"/>
                </a:solidFill>
              </a:rPr>
              <a:t>polyfeatures</a:t>
            </a:r>
            <a:r>
              <a:rPr lang="en" dirty="0"/>
              <a:t> and apply the test on this regression.</a:t>
            </a: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78773" y="587396"/>
            <a:ext cx="1686394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LassoCV</a:t>
            </a:r>
            <a:r>
              <a:rPr lang="en" dirty="0"/>
              <a:t> with </a:t>
            </a:r>
            <a:r>
              <a:rPr lang="en" dirty="0" err="1"/>
              <a:t>Polyfeatures</a:t>
            </a:r>
            <a:endParaRPr dirty="0"/>
          </a:p>
        </p:txBody>
      </p:sp>
      <p:sp>
        <p:nvSpPr>
          <p:cNvPr id="273" name="Google Shape;273;p39"/>
          <p:cNvSpPr/>
          <p:nvPr/>
        </p:nvSpPr>
        <p:spPr>
          <a:xfrm rot="-5400000">
            <a:off x="6769321" y="770848"/>
            <a:ext cx="870300" cy="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جدول 3">
            <a:extLst>
              <a:ext uri="{FF2B5EF4-FFF2-40B4-BE49-F238E27FC236}">
                <a16:creationId xmlns:a16="http://schemas.microsoft.com/office/drawing/2014/main" id="{BEDF463A-5419-164D-8F6F-F6D8C282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29566"/>
              </p:ext>
            </p:extLst>
          </p:nvPr>
        </p:nvGraphicFramePr>
        <p:xfrm>
          <a:off x="2313690" y="3427837"/>
          <a:ext cx="6096000" cy="1463040"/>
        </p:xfrm>
        <a:graphic>
          <a:graphicData uri="http://schemas.openxmlformats.org/drawingml/2006/table">
            <a:tbl>
              <a:tblPr rtl="1" firstRow="1" bandRow="1">
                <a:tableStyleId>{9AC649CE-0D22-4CEF-8AAF-D234F42744C2}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33865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32277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79716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411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Validation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Regression name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0.822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0.785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</a:rPr>
                        <a:t>0.792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LassoCV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with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polyfeatures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72708"/>
                  </a:ext>
                </a:extLst>
              </a:tr>
            </a:tbl>
          </a:graphicData>
        </a:graphic>
      </p:graphicFrame>
      <p:sp>
        <p:nvSpPr>
          <p:cNvPr id="8" name="Google Shape;279;p40">
            <a:extLst>
              <a:ext uri="{FF2B5EF4-FFF2-40B4-BE49-F238E27FC236}">
                <a16:creationId xmlns:a16="http://schemas.microsoft.com/office/drawing/2014/main" id="{5364B201-3FB9-F545-B169-A9C9B267373B}"/>
              </a:ext>
            </a:extLst>
          </p:cNvPr>
          <p:cNvSpPr txBox="1">
            <a:spLocks/>
          </p:cNvSpPr>
          <p:nvPr/>
        </p:nvSpPr>
        <p:spPr>
          <a:xfrm>
            <a:off x="78773" y="1325248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" dirty="0"/>
              <a:t>AND</a:t>
            </a:r>
          </a:p>
          <a:p>
            <a:r>
              <a:rPr lang="en" dirty="0"/>
              <a:t>Conclusion</a:t>
            </a:r>
          </a:p>
        </p:txBody>
      </p:sp>
      <p:sp>
        <p:nvSpPr>
          <p:cNvPr id="10" name="عنوان فرعي 2">
            <a:extLst>
              <a:ext uri="{FF2B5EF4-FFF2-40B4-BE49-F238E27FC236}">
                <a16:creationId xmlns:a16="http://schemas.microsoft.com/office/drawing/2014/main" id="{E9F49B9D-F80E-6B46-80E3-DD326E956F71}"/>
              </a:ext>
            </a:extLst>
          </p:cNvPr>
          <p:cNvSpPr txBox="1">
            <a:spLocks/>
          </p:cNvSpPr>
          <p:nvPr/>
        </p:nvSpPr>
        <p:spPr>
          <a:xfrm flipH="1">
            <a:off x="2244725" y="2043300"/>
            <a:ext cx="46482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dirty="0"/>
              <a:t>Best model is </a:t>
            </a:r>
            <a:r>
              <a:rPr lang="en-US" dirty="0" err="1"/>
              <a:t>LassoCV</a:t>
            </a:r>
            <a:r>
              <a:rPr lang="en-US" dirty="0"/>
              <a:t> with polynomial features. </a:t>
            </a:r>
            <a:endParaRPr lang="ar-SA" dirty="0"/>
          </a:p>
        </p:txBody>
      </p:sp>
      <p:sp>
        <p:nvSpPr>
          <p:cNvPr id="12" name="Google Shape;280;p40">
            <a:extLst>
              <a:ext uri="{FF2B5EF4-FFF2-40B4-BE49-F238E27FC236}">
                <a16:creationId xmlns:a16="http://schemas.microsoft.com/office/drawing/2014/main" id="{42839353-C91D-2A49-A0C4-E5575DDF5BA7}"/>
              </a:ext>
            </a:extLst>
          </p:cNvPr>
          <p:cNvSpPr/>
          <p:nvPr/>
        </p:nvSpPr>
        <p:spPr>
          <a:xfrm rot="-5400000">
            <a:off x="2167473" y="2452500"/>
            <a:ext cx="870300" cy="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8"/>
          <p:cNvSpPr txBox="1">
            <a:spLocks noGrp="1"/>
          </p:cNvSpPr>
          <p:nvPr>
            <p:ph type="subTitle" idx="1"/>
          </p:nvPr>
        </p:nvSpPr>
        <p:spPr>
          <a:xfrm>
            <a:off x="866527" y="1610099"/>
            <a:ext cx="3565800" cy="13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Does anyone have any questions?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38" name="Google Shape;838;p58"/>
          <p:cNvSpPr txBox="1">
            <a:spLocks noGrp="1"/>
          </p:cNvSpPr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851" name="Google Shape;851;p58"/>
          <p:cNvSpPr txBox="1"/>
          <p:nvPr/>
        </p:nvSpPr>
        <p:spPr>
          <a:xfrm>
            <a:off x="965700" y="4336275"/>
            <a:ext cx="34059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Please keep this slide for attribution</a:t>
            </a:r>
            <a:endParaRPr sz="1000" b="1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852" name="Google Shape;852;p58"/>
          <p:cNvSpPr/>
          <p:nvPr/>
        </p:nvSpPr>
        <p:spPr>
          <a:xfrm>
            <a:off x="0" y="0"/>
            <a:ext cx="1305300" cy="3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205</Words>
  <Application>Microsoft Macintosh PowerPoint</Application>
  <PresentationFormat>عرض على الشاشة (16:9)</PresentationFormat>
  <Paragraphs>86</Paragraphs>
  <Slides>9</Slides>
  <Notes>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7" baseType="lpstr">
      <vt:lpstr>Livvic</vt:lpstr>
      <vt:lpstr>PT Sans</vt:lpstr>
      <vt:lpstr>Roboto</vt:lpstr>
      <vt:lpstr>ABeeZee</vt:lpstr>
      <vt:lpstr>Pathway Gothic One</vt:lpstr>
      <vt:lpstr>Fira Sans Extra Condensed Medium</vt:lpstr>
      <vt:lpstr>Arial</vt:lpstr>
      <vt:lpstr>Town Planning</vt:lpstr>
      <vt:lpstr>House Prices Prediction</vt:lpstr>
      <vt:lpstr>EDA</vt:lpstr>
      <vt:lpstr>Data:  </vt:lpstr>
      <vt:lpstr>Data Cleaning:</vt:lpstr>
      <vt:lpstr>Features correlation</vt:lpstr>
      <vt:lpstr>عرض تقديمي في PowerPoint</vt:lpstr>
      <vt:lpstr>عرض تقديمي في PowerPoint</vt:lpstr>
      <vt:lpstr>LassoCV with Polyfeatures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cp:lastModifiedBy>371102443</cp:lastModifiedBy>
  <cp:revision>2</cp:revision>
  <dcterms:modified xsi:type="dcterms:W3CDTF">2021-10-24T14:27:28Z</dcterms:modified>
</cp:coreProperties>
</file>