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3D053-A893-4C05-8585-576530A8CE7E}">
  <a:tblStyle styleId="{1A23D053-A893-4C05-8585-576530A8C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3" autoAdjust="0"/>
  </p:normalViewPr>
  <p:slideViewPr>
    <p:cSldViewPr snapToGrid="0">
      <p:cViewPr varScale="1">
        <p:scale>
          <a:sx n="174" d="100"/>
          <a:sy n="174" d="100"/>
        </p:scale>
        <p:origin x="140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95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9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8e90631a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8e90631ac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8e90631ac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8e90631ac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d8e90631ac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d8e90631ac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d8e90631ac_0_3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d8e90631ac_0_3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d8e90631ac_0_3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d8e90631ac_0_3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term frequency-inverse document frequency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both are methods for converting text data into vectors as model can process only numerical data.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solidFill>
                  <a:srgbClr val="282829"/>
                </a:solidFill>
                <a:effectLst/>
                <a:latin typeface="-apple-system"/>
              </a:rPr>
              <a:t>CountVectorizer</a:t>
            </a: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we </a:t>
            </a: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only count the number of times a word appears in the document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solidFill>
                  <a:srgbClr val="282829"/>
                </a:solidFill>
                <a:effectLst/>
                <a:latin typeface="-apple-system"/>
              </a:rPr>
              <a:t>TfidfVectorizer</a:t>
            </a: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we consider </a:t>
            </a: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overall document weightage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 of a word. It helps us in dealing with most frequent words. Using it we can penalize them.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TfidfVectorizer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weights the word counts by a measure of how often they appear in the documents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d99cd8487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d99cd8487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library/get-started" TargetMode="External"/><Relationship Id="rId7" Type="http://schemas.openxmlformats.org/officeDocument/2006/relationships/hyperlink" Target="https://www.datacamp.com/tutorial/recommender-systems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quora.com/What-is-the-difference-between-TfidfVectorizer-and-CountVectorizer-1" TargetMode="External"/><Relationship Id="rId5" Type="http://schemas.openxmlformats.org/officeDocument/2006/relationships/hyperlink" Target="https://www.kaggle.com/datasets/norahalsharif/saudiarabia-restorations" TargetMode="External"/><Relationship Id="rId4" Type="http://schemas.openxmlformats.org/officeDocument/2006/relationships/hyperlink" Target="https://towardsdatascience.com/build-a-song-recommendation-system-using-streamlit-and-deploy-on-heroku-375a57ce5e8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94785" y="1000683"/>
            <a:ext cx="5174126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Restaurants and Cafe recommendation system</a:t>
            </a:r>
            <a:endParaRPr sz="32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405" y="-908049"/>
            <a:ext cx="4114905" cy="5640131"/>
            <a:chOff x="4572405" y="-908049"/>
            <a:chExt cx="4114905" cy="5640131"/>
          </a:xfrm>
        </p:grpSpPr>
        <p:sp>
          <p:nvSpPr>
            <p:cNvPr id="49" name="Google Shape;49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extrusionOk="0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fill="none" extrusionOk="0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759876" y="2227719"/>
              <a:ext cx="678052" cy="1514849"/>
            </a:xfrm>
            <a:custGeom>
              <a:avLst/>
              <a:gdLst/>
              <a:ahLst/>
              <a:cxnLst/>
              <a:rect l="l" t="t" r="r" b="b"/>
              <a:pathLst>
                <a:path w="22164" h="49517" extrusionOk="0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906261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32897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241677" y="3810330"/>
              <a:ext cx="230545" cy="770992"/>
            </a:xfrm>
            <a:custGeom>
              <a:avLst/>
              <a:gdLst/>
              <a:ahLst/>
              <a:cxnLst/>
              <a:rect l="l" t="t" r="r" b="b"/>
              <a:pathLst>
                <a:path w="7536" h="25202" extrusionOk="0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4708" y="3810330"/>
              <a:ext cx="142041" cy="770992"/>
            </a:xfrm>
            <a:custGeom>
              <a:avLst/>
              <a:gdLst/>
              <a:ahLst/>
              <a:cxnLst/>
              <a:rect l="l" t="t" r="r" b="b"/>
              <a:pathLst>
                <a:path w="4643" h="25202" extrusionOk="0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332996" y="3810330"/>
              <a:ext cx="796935" cy="61858"/>
            </a:xfrm>
            <a:custGeom>
              <a:avLst/>
              <a:gdLst/>
              <a:ahLst/>
              <a:cxnLst/>
              <a:rect l="l" t="t" r="r" b="b"/>
              <a:pathLst>
                <a:path w="26050" h="2022" extrusionOk="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735555" y="3510401"/>
              <a:ext cx="990340" cy="299959"/>
            </a:xfrm>
            <a:custGeom>
              <a:avLst/>
              <a:gdLst/>
              <a:ahLst/>
              <a:cxnLst/>
              <a:rect l="l" t="t" r="r" b="b"/>
              <a:pathLst>
                <a:path w="32372" h="9805" extrusionOk="0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572405" y="2227321"/>
              <a:ext cx="380938" cy="1587017"/>
            </a:xfrm>
            <a:custGeom>
              <a:avLst/>
              <a:gdLst/>
              <a:ahLst/>
              <a:cxnLst/>
              <a:rect l="l" t="t" r="r" b="b"/>
              <a:pathLst>
                <a:path w="12452" h="51876" extrusionOk="0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744702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487366" y="3810330"/>
              <a:ext cx="135249" cy="770992"/>
            </a:xfrm>
            <a:custGeom>
              <a:avLst/>
              <a:gdLst/>
              <a:ahLst/>
              <a:cxnLst/>
              <a:rect l="l" t="t" r="r" b="b"/>
              <a:pathLst>
                <a:path w="4421" h="25202" extrusionOk="0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835654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41123" y="3510799"/>
              <a:ext cx="189490" cy="288793"/>
            </a:xfrm>
            <a:custGeom>
              <a:avLst/>
              <a:gdLst/>
              <a:ahLst/>
              <a:cxnLst/>
              <a:rect l="l" t="t" r="r" b="b"/>
              <a:pathLst>
                <a:path w="6194" h="9440" fill="none" extrusionOk="0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821787" y="2227719"/>
              <a:ext cx="677685" cy="1514849"/>
            </a:xfrm>
            <a:custGeom>
              <a:avLst/>
              <a:gdLst/>
              <a:ahLst/>
              <a:cxnLst/>
              <a:rect l="l" t="t" r="r" b="b"/>
              <a:pathLst>
                <a:path w="22152" h="49517" extrusionOk="0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036080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036080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787493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32600" y="3810330"/>
              <a:ext cx="142010" cy="770992"/>
            </a:xfrm>
            <a:custGeom>
              <a:avLst/>
              <a:gdLst/>
              <a:ahLst/>
              <a:cxnLst/>
              <a:rect l="l" t="t" r="r" b="b"/>
              <a:pathLst>
                <a:path w="4642" h="25202" extrusionOk="0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29418" y="3810330"/>
              <a:ext cx="796904" cy="61858"/>
            </a:xfrm>
            <a:custGeom>
              <a:avLst/>
              <a:gdLst/>
              <a:ahLst/>
              <a:cxnLst/>
              <a:rect l="l" t="t" r="r" b="b"/>
              <a:pathLst>
                <a:path w="26049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533423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306006" y="2227321"/>
              <a:ext cx="381305" cy="1587017"/>
            </a:xfrm>
            <a:custGeom>
              <a:avLst/>
              <a:gdLst/>
              <a:ahLst/>
              <a:cxnLst/>
              <a:rect l="l" t="t" r="r" b="b"/>
              <a:pathLst>
                <a:path w="12464" h="51876" extrusionOk="0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284866" y="3810330"/>
              <a:ext cx="230147" cy="770992"/>
            </a:xfrm>
            <a:custGeom>
              <a:avLst/>
              <a:gdLst/>
              <a:ahLst/>
              <a:cxnLst/>
              <a:rect l="l" t="t" r="r" b="b"/>
              <a:pathLst>
                <a:path w="7523" h="25202" extrusionOk="0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637131" y="3810330"/>
              <a:ext cx="134852" cy="770992"/>
            </a:xfrm>
            <a:custGeom>
              <a:avLst/>
              <a:gdLst/>
              <a:ahLst/>
              <a:cxnLst/>
              <a:rect l="l" t="t" r="r" b="b"/>
              <a:pathLst>
                <a:path w="4408" h="25202" extrusionOk="0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629973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329133" y="3510799"/>
              <a:ext cx="189092" cy="288793"/>
            </a:xfrm>
            <a:custGeom>
              <a:avLst/>
              <a:gdLst/>
              <a:ahLst/>
              <a:cxnLst/>
              <a:rect l="l" t="t" r="r" b="b"/>
              <a:pathLst>
                <a:path w="6181" h="9440" fill="none" extrusionOk="0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77805" y="2909351"/>
              <a:ext cx="104137" cy="1637678"/>
            </a:xfrm>
            <a:custGeom>
              <a:avLst/>
              <a:gdLst/>
              <a:ahLst/>
              <a:cxnLst/>
              <a:rect l="l" t="t" r="r" b="b"/>
              <a:pathLst>
                <a:path w="3404" h="53532" extrusionOk="0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extrusionOk="0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fill="none" extrusionOk="0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941634" y="3078864"/>
              <a:ext cx="170737" cy="603070"/>
            </a:xfrm>
            <a:custGeom>
              <a:avLst/>
              <a:gdLst/>
              <a:ahLst/>
              <a:cxnLst/>
              <a:rect l="l" t="t" r="r" b="b"/>
              <a:pathLst>
                <a:path w="5581" h="19713" extrusionOk="0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15835" y="3078864"/>
              <a:ext cx="170339" cy="603070"/>
            </a:xfrm>
            <a:custGeom>
              <a:avLst/>
              <a:gdLst/>
              <a:ahLst/>
              <a:cxnLst/>
              <a:rect l="l" t="t" r="r" b="b"/>
              <a:pathLst>
                <a:path w="5568" h="19713" extrusionOk="0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extrusionOk="0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fill="none" extrusionOk="0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24046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39462" y="1681704"/>
              <a:ext cx="69414" cy="103311"/>
            </a:xfrm>
            <a:custGeom>
              <a:avLst/>
              <a:gdLst/>
              <a:ahLst/>
              <a:cxnLst/>
              <a:rect l="l" t="t" r="r" b="b"/>
              <a:pathLst>
                <a:path w="2269" h="3377" extrusionOk="0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04598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214060" y="4468039"/>
              <a:ext cx="831627" cy="113284"/>
            </a:xfrm>
            <a:custGeom>
              <a:avLst/>
              <a:gdLst/>
              <a:ahLst/>
              <a:cxnLst/>
              <a:rect l="l" t="t" r="r" b="b"/>
              <a:pathLst>
                <a:path w="27184" h="3703" extrusionOk="0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60472" y="1996379"/>
              <a:ext cx="230178" cy="737493"/>
            </a:xfrm>
            <a:custGeom>
              <a:avLst/>
              <a:gdLst/>
              <a:ahLst/>
              <a:cxnLst/>
              <a:rect l="l" t="t" r="r" b="b"/>
              <a:pathLst>
                <a:path w="7524" h="24107" extrusionOk="0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27470" y="1748304"/>
              <a:ext cx="96152" cy="262851"/>
            </a:xfrm>
            <a:custGeom>
              <a:avLst/>
              <a:gdLst/>
              <a:ahLst/>
              <a:cxnLst/>
              <a:rect l="l" t="t" r="r" b="b"/>
              <a:pathLst>
                <a:path w="3143" h="8592" extrusionOk="0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79623" y="2232492"/>
              <a:ext cx="211027" cy="277229"/>
            </a:xfrm>
            <a:custGeom>
              <a:avLst/>
              <a:gdLst/>
              <a:ahLst/>
              <a:cxnLst/>
              <a:rect l="l" t="t" r="r" b="b"/>
              <a:pathLst>
                <a:path w="6898" h="9062" extrusionOk="0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17099" y="1747509"/>
              <a:ext cx="114110" cy="29522"/>
            </a:xfrm>
            <a:custGeom>
              <a:avLst/>
              <a:gdLst/>
              <a:ahLst/>
              <a:cxnLst/>
              <a:rect l="l" t="t" r="r" b="b"/>
              <a:pathLst>
                <a:path w="3730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929" y="2273577"/>
              <a:ext cx="175907" cy="16398"/>
            </a:xfrm>
            <a:custGeom>
              <a:avLst/>
              <a:gdLst/>
              <a:ahLst/>
              <a:cxnLst/>
              <a:rect l="l" t="t" r="r" b="b"/>
              <a:pathLst>
                <a:path w="5750" h="536" extrusionOk="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44632" y="2444681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44632" y="2473010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5084" y="2328216"/>
              <a:ext cx="149597" cy="80611"/>
            </a:xfrm>
            <a:custGeom>
              <a:avLst/>
              <a:gdLst/>
              <a:ahLst/>
              <a:cxnLst/>
              <a:rect l="l" t="t" r="r" b="b"/>
              <a:pathLst>
                <a:path w="4890" h="2635" extrusionOk="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51097" y="1676952"/>
              <a:ext cx="86974" cy="1047395"/>
            </a:xfrm>
            <a:custGeom>
              <a:avLst/>
              <a:gdLst/>
              <a:ahLst/>
              <a:cxnLst/>
              <a:rect l="l" t="t" r="r" b="b"/>
              <a:pathLst>
                <a:path w="2843" h="34237" fill="none" extrusionOk="0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w="21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67831" y="1455932"/>
              <a:ext cx="151984" cy="232166"/>
            </a:xfrm>
            <a:custGeom>
              <a:avLst/>
              <a:gdLst/>
              <a:ahLst/>
              <a:cxnLst/>
              <a:rect l="l" t="t" r="r" b="b"/>
              <a:pathLst>
                <a:path w="4968" h="7589" extrusionOk="0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69025" y="1451159"/>
              <a:ext cx="151984" cy="237337"/>
            </a:xfrm>
            <a:custGeom>
              <a:avLst/>
              <a:gdLst/>
              <a:ahLst/>
              <a:cxnLst/>
              <a:rect l="l" t="t" r="r" b="b"/>
              <a:pathLst>
                <a:path w="4968" h="7758" extrusionOk="0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567831" y="1496620"/>
              <a:ext cx="214606" cy="191478"/>
            </a:xfrm>
            <a:custGeom>
              <a:avLst/>
              <a:gdLst/>
              <a:ahLst/>
              <a:cxnLst/>
              <a:rect l="l" t="t" r="r" b="b"/>
              <a:pathLst>
                <a:path w="7015" h="6259" extrusionOk="0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27143" y="1477866"/>
              <a:ext cx="188695" cy="210232"/>
            </a:xfrm>
            <a:custGeom>
              <a:avLst/>
              <a:gdLst/>
              <a:ahLst/>
              <a:cxnLst/>
              <a:rect l="l" t="t" r="r" b="b"/>
              <a:pathLst>
                <a:path w="6168" h="6872" extrusionOk="0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381982" y="1903041"/>
              <a:ext cx="213413" cy="339057"/>
            </a:xfrm>
            <a:custGeom>
              <a:avLst/>
              <a:gdLst/>
              <a:ahLst/>
              <a:cxnLst/>
              <a:rect l="l" t="t" r="r" b="b"/>
              <a:pathLst>
                <a:path w="6976" h="11083" extrusionOk="0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529530" y="2039055"/>
              <a:ext cx="128060" cy="694817"/>
            </a:xfrm>
            <a:custGeom>
              <a:avLst/>
              <a:gdLst/>
              <a:ahLst/>
              <a:cxnLst/>
              <a:rect l="l" t="t" r="r" b="b"/>
              <a:pathLst>
                <a:path w="4186" h="22712" extrusionOk="0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11303" y="1784189"/>
              <a:ext cx="92573" cy="228189"/>
            </a:xfrm>
            <a:custGeom>
              <a:avLst/>
              <a:gdLst/>
              <a:ahLst/>
              <a:cxnLst/>
              <a:rect l="l" t="t" r="r" b="b"/>
              <a:pathLst>
                <a:path w="3026" h="7459" extrusionOk="0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933282" y="2696366"/>
              <a:ext cx="360563" cy="37506"/>
            </a:xfrm>
            <a:custGeom>
              <a:avLst/>
              <a:gdLst/>
              <a:ahLst/>
              <a:cxnLst/>
              <a:rect l="l" t="t" r="r" b="b"/>
              <a:pathLst>
                <a:path w="11786" h="1226" extrusionOk="0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6463" y="2562738"/>
              <a:ext cx="298369" cy="133659"/>
            </a:xfrm>
            <a:custGeom>
              <a:avLst/>
              <a:gdLst/>
              <a:ahLst/>
              <a:cxnLst/>
              <a:rect l="l" t="t" r="r" b="b"/>
              <a:pathLst>
                <a:path w="9753" h="4369" extrusionOk="0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039377" y="2266786"/>
              <a:ext cx="78194" cy="268480"/>
            </a:xfrm>
            <a:custGeom>
              <a:avLst/>
              <a:gdLst/>
              <a:ahLst/>
              <a:cxnLst/>
              <a:rect l="l" t="t" r="r" b="b"/>
              <a:pathLst>
                <a:path w="2556" h="8776" extrusionOk="0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113166" y="2163505"/>
              <a:ext cx="59839" cy="237337"/>
            </a:xfrm>
            <a:custGeom>
              <a:avLst/>
              <a:gdLst/>
              <a:ahLst/>
              <a:cxnLst/>
              <a:rect l="l" t="t" r="r" b="b"/>
              <a:pathLst>
                <a:path w="1956" h="7758" extrusionOk="0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extrusionOk="0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fill="none" extrusionOk="0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89128" y="2333814"/>
              <a:ext cx="193865" cy="136014"/>
            </a:xfrm>
            <a:custGeom>
              <a:avLst/>
              <a:gdLst/>
              <a:ahLst/>
              <a:cxnLst/>
              <a:rect l="l" t="t" r="r" b="b"/>
              <a:pathLst>
                <a:path w="6337" h="4446" extrusionOk="0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106259" y="2367710"/>
              <a:ext cx="23189" cy="68221"/>
            </a:xfrm>
            <a:custGeom>
              <a:avLst/>
              <a:gdLst/>
              <a:ahLst/>
              <a:cxnLst/>
              <a:rect l="l" t="t" r="r" b="b"/>
              <a:pathLst>
                <a:path w="758" h="2230" extrusionOk="0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099665" y="-908049"/>
              <a:ext cx="1052475" cy="1795275"/>
            </a:xfrm>
            <a:custGeom>
              <a:avLst/>
              <a:gdLst/>
              <a:ahLst/>
              <a:cxnLst/>
              <a:rect l="l" t="t" r="r" b="b"/>
              <a:pathLst>
                <a:path w="42099" h="71811" extrusionOk="0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me - Misk Foundation">
            <a:extLst>
              <a:ext uri="{FF2B5EF4-FFF2-40B4-BE49-F238E27FC236}">
                <a16:creationId xmlns:a16="http://schemas.microsoft.com/office/drawing/2014/main" id="{34D2743C-4B6C-8A29-F85C-F3CF670F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1" y="0"/>
            <a:ext cx="1742547" cy="1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6;p15">
            <a:extLst>
              <a:ext uri="{FF2B5EF4-FFF2-40B4-BE49-F238E27FC236}">
                <a16:creationId xmlns:a16="http://schemas.microsoft.com/office/drawing/2014/main" id="{CBE58F26-D3C3-8E0B-7F0D-8D640CA4828D}"/>
              </a:ext>
            </a:extLst>
          </p:cNvPr>
          <p:cNvSpPr txBox="1">
            <a:spLocks/>
          </p:cNvSpPr>
          <p:nvPr/>
        </p:nvSpPr>
        <p:spPr>
          <a:xfrm>
            <a:off x="125401" y="3078864"/>
            <a:ext cx="5174126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000" b="0" dirty="0"/>
              <a:t>Abdulrahman </a:t>
            </a:r>
            <a:r>
              <a:rPr lang="en-US" sz="2000" b="0" dirty="0" err="1"/>
              <a:t>Almegren</a:t>
            </a:r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242889" y="411475"/>
            <a:ext cx="9952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dirty="0"/>
              <a:t>Conclusion,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Challenges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/>
              <a:t>&amp; Future work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0F1FECF-FAC7-8028-E655-E823E37C7E55}"/>
              </a:ext>
            </a:extLst>
          </p:cNvPr>
          <p:cNvSpPr txBox="1"/>
          <p:nvPr/>
        </p:nvSpPr>
        <p:spPr>
          <a:xfrm>
            <a:off x="857839" y="1125800"/>
            <a:ext cx="56325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 are less in the score comparing to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size is small, need to be updated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has a lot of missing values to deal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food type column has 93 unique type and reduced to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 lit app is simple and I want to improve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0F1FECF-FAC7-8028-E655-E823E37C7E55}"/>
              </a:ext>
            </a:extLst>
          </p:cNvPr>
          <p:cNvSpPr txBox="1"/>
          <p:nvPr/>
        </p:nvSpPr>
        <p:spPr>
          <a:xfrm>
            <a:off x="857839" y="1125800"/>
            <a:ext cx="56325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Get started - </a:t>
            </a:r>
            <a:r>
              <a:rPr lang="en-US" dirty="0" err="1">
                <a:hlinkClick r:id="rId3"/>
              </a:rPr>
              <a:t>Streamlit</a:t>
            </a:r>
            <a:r>
              <a:rPr lang="en-US" dirty="0">
                <a:hlinkClick r:id="rId3"/>
              </a:rPr>
              <a:t> Docs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err="1">
                <a:hlinkClick r:id="rId5"/>
              </a:rPr>
              <a:t>SaudiArabia</a:t>
            </a:r>
            <a:r>
              <a:rPr lang="en-US" dirty="0">
                <a:hlinkClick r:id="rId5"/>
              </a:rPr>
              <a:t>-Restoration's | Kaggle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Build a Song Recommendation System using </a:t>
            </a:r>
            <a:r>
              <a:rPr lang="en-US" dirty="0" err="1">
                <a:hlinkClick r:id="rId4"/>
              </a:rPr>
              <a:t>Streamlit</a:t>
            </a:r>
            <a:r>
              <a:rPr lang="en-US" dirty="0">
                <a:hlinkClick r:id="rId4"/>
              </a:rPr>
              <a:t> and Deploy on Heroku | by Raymond Cheng | Towards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What is the difference between </a:t>
            </a:r>
            <a:r>
              <a:rPr lang="en-US" dirty="0" err="1">
                <a:hlinkClick r:id="rId6"/>
              </a:rPr>
              <a:t>TfidfVectorizer</a:t>
            </a:r>
            <a:r>
              <a:rPr lang="en-US" dirty="0">
                <a:hlinkClick r:id="rId6"/>
              </a:rPr>
              <a:t> and </a:t>
            </a:r>
            <a:r>
              <a:rPr lang="en-US" dirty="0" err="1">
                <a:hlinkClick r:id="rId6"/>
              </a:rPr>
              <a:t>CountVectorizer</a:t>
            </a:r>
            <a:r>
              <a:rPr lang="en-US" dirty="0">
                <a:hlinkClick r:id="rId6"/>
              </a:rPr>
              <a:t>? – Quora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Python Recommender Systems: Content Based &amp; Collaborative Filtering Recommendation Engines | </a:t>
            </a:r>
            <a:r>
              <a:rPr lang="en-US" dirty="0" err="1">
                <a:hlinkClick r:id="rId7"/>
              </a:rPr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206587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</a:p>
        </p:txBody>
      </p:sp>
      <p:sp>
        <p:nvSpPr>
          <p:cNvPr id="2" name="Google Shape;1907;p25">
            <a:extLst>
              <a:ext uri="{FF2B5EF4-FFF2-40B4-BE49-F238E27FC236}">
                <a16:creationId xmlns:a16="http://schemas.microsoft.com/office/drawing/2014/main" id="{DFC2C15E-6B7A-2043-91F5-17D3EF59E5D9}"/>
              </a:ext>
            </a:extLst>
          </p:cNvPr>
          <p:cNvSpPr txBox="1">
            <a:spLocks/>
          </p:cNvSpPr>
          <p:nvPr/>
        </p:nvSpPr>
        <p:spPr>
          <a:xfrm>
            <a:off x="457200" y="243727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Any questions?</a:t>
            </a:r>
          </a:p>
        </p:txBody>
      </p:sp>
      <p:pic>
        <p:nvPicPr>
          <p:cNvPr id="3" name="Picture 2" descr="Home - Misk Foundation">
            <a:extLst>
              <a:ext uri="{FF2B5EF4-FFF2-40B4-BE49-F238E27FC236}">
                <a16:creationId xmlns:a16="http://schemas.microsoft.com/office/drawing/2014/main" id="{FD993496-D658-9B3B-A6A9-59E7188A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1" y="0"/>
            <a:ext cx="1742547" cy="1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907;p25">
            <a:extLst>
              <a:ext uri="{FF2B5EF4-FFF2-40B4-BE49-F238E27FC236}">
                <a16:creationId xmlns:a16="http://schemas.microsoft.com/office/drawing/2014/main" id="{921FA145-F7FD-DBA6-65F1-36CFA8D29A4E}"/>
              </a:ext>
            </a:extLst>
          </p:cNvPr>
          <p:cNvSpPr txBox="1">
            <a:spLocks/>
          </p:cNvSpPr>
          <p:nvPr/>
        </p:nvSpPr>
        <p:spPr>
          <a:xfrm>
            <a:off x="457200" y="3184284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000" dirty="0"/>
              <a:t>Special thanks to </a:t>
            </a:r>
            <a:r>
              <a:rPr lang="en-US" sz="2000" dirty="0" err="1"/>
              <a:t>Dr.Rick</a:t>
            </a:r>
            <a:r>
              <a:rPr lang="en-US" sz="2000" dirty="0"/>
              <a:t> and </a:t>
            </a:r>
            <a:r>
              <a:rPr lang="en-US" sz="2000" dirty="0" err="1"/>
              <a:t>Ms.Lujain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0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16" name="Google Shape;116;p16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Introduction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Dataset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Data Cleaning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EDA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Recommender building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Simple app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Conclusion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References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2428541" y="1256610"/>
              <a:ext cx="1141359" cy="1141840"/>
              <a:chOff x="2428541" y="1256610"/>
              <a:chExt cx="1141359" cy="1141840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6"/>
              <p:cNvCxnSpPr>
                <a:cxnSpLocks/>
              </p:cNvCxnSpPr>
              <p:nvPr/>
            </p:nvCxnSpPr>
            <p:spPr>
              <a:xfrm>
                <a:off x="2428541" y="1256610"/>
                <a:ext cx="996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1" name="Google Shape;121;p16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22" name="Google Shape;122;p16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5696275" y="1256610"/>
              <a:ext cx="1017500" cy="1141840"/>
              <a:chOff x="5696275" y="1256610"/>
              <a:chExt cx="1017500" cy="114184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" name="Google Shape;126;p16"/>
              <p:cNvCxnSpPr>
                <a:cxnSpLocks/>
              </p:cNvCxnSpPr>
              <p:nvPr/>
            </p:nvCxnSpPr>
            <p:spPr>
              <a:xfrm flipH="1">
                <a:off x="5839875" y="1256610"/>
                <a:ext cx="873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2485625" y="2164900"/>
            <a:ext cx="214073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Table of contents</a:t>
            </a:r>
            <a:endParaRPr sz="2000" dirty="0"/>
          </a:p>
        </p:txBody>
      </p:sp>
      <p:sp>
        <p:nvSpPr>
          <p:cNvPr id="2" name="Google Shape;127;p16">
            <a:extLst>
              <a:ext uri="{FF2B5EF4-FFF2-40B4-BE49-F238E27FC236}">
                <a16:creationId xmlns:a16="http://schemas.microsoft.com/office/drawing/2014/main" id="{9C4ABA07-1DF9-74C9-E190-B183F9D7DC1E}"/>
              </a:ext>
            </a:extLst>
          </p:cNvPr>
          <p:cNvSpPr txBox="1">
            <a:spLocks/>
          </p:cNvSpPr>
          <p:nvPr/>
        </p:nvSpPr>
        <p:spPr>
          <a:xfrm>
            <a:off x="5512044" y="2164900"/>
            <a:ext cx="214073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000" dirty="0"/>
              <a:t>Tools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110037-8D20-ACA1-DCB5-890196FB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5" y="1259540"/>
            <a:ext cx="1321405" cy="5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6AFD2D-F7B0-1E99-4BFB-891C0733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04" y="1793837"/>
            <a:ext cx="1216705" cy="4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nd • Streamlit">
            <a:extLst>
              <a:ext uri="{FF2B5EF4-FFF2-40B4-BE49-F238E27FC236}">
                <a16:creationId xmlns:a16="http://schemas.microsoft.com/office/drawing/2014/main" id="{8A9A1FA2-1488-16E2-2192-A256D5DE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41" y="2882655"/>
            <a:ext cx="1260194" cy="7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scikit-learn/scikit-learn: scikit-learn: machine learning in Python">
            <a:extLst>
              <a:ext uri="{FF2B5EF4-FFF2-40B4-BE49-F238E27FC236}">
                <a16:creationId xmlns:a16="http://schemas.microsoft.com/office/drawing/2014/main" id="{65C84E0E-7D38-2ED8-0903-1F9B5849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86" y="3712985"/>
            <a:ext cx="1454975" cy="9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plotlib logo — Matplotlib 3.1.0 documentation">
            <a:extLst>
              <a:ext uri="{FF2B5EF4-FFF2-40B4-BE49-F238E27FC236}">
                <a16:creationId xmlns:a16="http://schemas.microsoft.com/office/drawing/2014/main" id="{9935A2DB-D367-64DA-E915-17E67771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18" y="2470159"/>
            <a:ext cx="1916439" cy="3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634" name="Google Shape;634;p17"/>
          <p:cNvGrpSpPr/>
          <p:nvPr/>
        </p:nvGrpSpPr>
        <p:grpSpPr>
          <a:xfrm>
            <a:off x="2996600" y="2571037"/>
            <a:ext cx="331388" cy="580375"/>
            <a:chOff x="3410650" y="1300050"/>
            <a:chExt cx="404675" cy="708725"/>
          </a:xfrm>
        </p:grpSpPr>
        <p:sp>
          <p:nvSpPr>
            <p:cNvPr id="635" name="Google Shape;635;p17"/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extrusionOk="0">
                  <a:moveTo>
                    <a:pt x="1" y="1"/>
                  </a:moveTo>
                  <a:lnTo>
                    <a:pt x="1" y="8583"/>
                  </a:lnTo>
                  <a:lnTo>
                    <a:pt x="19" y="8952"/>
                  </a:lnTo>
                  <a:lnTo>
                    <a:pt x="74" y="9302"/>
                  </a:lnTo>
                  <a:lnTo>
                    <a:pt x="148" y="9634"/>
                  </a:lnTo>
                  <a:lnTo>
                    <a:pt x="259" y="9967"/>
                  </a:lnTo>
                  <a:lnTo>
                    <a:pt x="388" y="10280"/>
                  </a:lnTo>
                  <a:lnTo>
                    <a:pt x="554" y="10576"/>
                  </a:lnTo>
                  <a:lnTo>
                    <a:pt x="739" y="10853"/>
                  </a:lnTo>
                  <a:lnTo>
                    <a:pt x="960" y="11129"/>
                  </a:lnTo>
                  <a:lnTo>
                    <a:pt x="1182" y="11369"/>
                  </a:lnTo>
                  <a:lnTo>
                    <a:pt x="1440" y="11591"/>
                  </a:lnTo>
                  <a:lnTo>
                    <a:pt x="1717" y="11794"/>
                  </a:lnTo>
                  <a:lnTo>
                    <a:pt x="1994" y="11978"/>
                  </a:lnTo>
                  <a:lnTo>
                    <a:pt x="2308" y="12126"/>
                  </a:lnTo>
                  <a:lnTo>
                    <a:pt x="2621" y="12255"/>
                  </a:lnTo>
                  <a:lnTo>
                    <a:pt x="2953" y="12347"/>
                  </a:lnTo>
                  <a:lnTo>
                    <a:pt x="3304" y="12421"/>
                  </a:lnTo>
                  <a:lnTo>
                    <a:pt x="3304" y="15134"/>
                  </a:lnTo>
                  <a:lnTo>
                    <a:pt x="5150" y="15134"/>
                  </a:lnTo>
                  <a:lnTo>
                    <a:pt x="5150" y="12421"/>
                  </a:lnTo>
                  <a:lnTo>
                    <a:pt x="5500" y="12347"/>
                  </a:lnTo>
                  <a:lnTo>
                    <a:pt x="5833" y="12255"/>
                  </a:lnTo>
                  <a:lnTo>
                    <a:pt x="6146" y="12126"/>
                  </a:lnTo>
                  <a:lnTo>
                    <a:pt x="6460" y="11978"/>
                  </a:lnTo>
                  <a:lnTo>
                    <a:pt x="6755" y="11794"/>
                  </a:lnTo>
                  <a:lnTo>
                    <a:pt x="7014" y="11591"/>
                  </a:lnTo>
                  <a:lnTo>
                    <a:pt x="7272" y="11369"/>
                  </a:lnTo>
                  <a:lnTo>
                    <a:pt x="7512" y="11129"/>
                  </a:lnTo>
                  <a:lnTo>
                    <a:pt x="7715" y="10871"/>
                  </a:lnTo>
                  <a:lnTo>
                    <a:pt x="7900" y="10576"/>
                  </a:lnTo>
                  <a:lnTo>
                    <a:pt x="8066" y="10280"/>
                  </a:lnTo>
                  <a:lnTo>
                    <a:pt x="8195" y="9967"/>
                  </a:lnTo>
                  <a:lnTo>
                    <a:pt x="8306" y="9634"/>
                  </a:lnTo>
                  <a:lnTo>
                    <a:pt x="8379" y="9302"/>
                  </a:lnTo>
                  <a:lnTo>
                    <a:pt x="8435" y="8952"/>
                  </a:lnTo>
                  <a:lnTo>
                    <a:pt x="8453" y="8583"/>
                  </a:lnTo>
                  <a:lnTo>
                    <a:pt x="8453" y="1"/>
                  </a:lnTo>
                  <a:lnTo>
                    <a:pt x="6792" y="1"/>
                  </a:lnTo>
                  <a:lnTo>
                    <a:pt x="6792" y="5261"/>
                  </a:lnTo>
                  <a:lnTo>
                    <a:pt x="5057" y="5261"/>
                  </a:lnTo>
                  <a:lnTo>
                    <a:pt x="5057" y="1"/>
                  </a:lnTo>
                  <a:lnTo>
                    <a:pt x="3396" y="1"/>
                  </a:lnTo>
                  <a:lnTo>
                    <a:pt x="3396" y="5261"/>
                  </a:lnTo>
                  <a:lnTo>
                    <a:pt x="1662" y="526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fill="none" extrusionOk="0">
                  <a:moveTo>
                    <a:pt x="8453" y="1"/>
                  </a:moveTo>
                  <a:lnTo>
                    <a:pt x="8453" y="8583"/>
                  </a:lnTo>
                  <a:lnTo>
                    <a:pt x="8453" y="8583"/>
                  </a:lnTo>
                  <a:lnTo>
                    <a:pt x="8435" y="8952"/>
                  </a:lnTo>
                  <a:lnTo>
                    <a:pt x="8379" y="9302"/>
                  </a:lnTo>
                  <a:lnTo>
                    <a:pt x="8306" y="9634"/>
                  </a:lnTo>
                  <a:lnTo>
                    <a:pt x="8195" y="9967"/>
                  </a:lnTo>
                  <a:lnTo>
                    <a:pt x="8066" y="10280"/>
                  </a:lnTo>
                  <a:lnTo>
                    <a:pt x="7900" y="10576"/>
                  </a:lnTo>
                  <a:lnTo>
                    <a:pt x="7715" y="10871"/>
                  </a:lnTo>
                  <a:lnTo>
                    <a:pt x="7512" y="11129"/>
                  </a:lnTo>
                  <a:lnTo>
                    <a:pt x="7272" y="11369"/>
                  </a:lnTo>
                  <a:lnTo>
                    <a:pt x="7014" y="11591"/>
                  </a:lnTo>
                  <a:lnTo>
                    <a:pt x="6755" y="11794"/>
                  </a:lnTo>
                  <a:lnTo>
                    <a:pt x="6460" y="11978"/>
                  </a:lnTo>
                  <a:lnTo>
                    <a:pt x="6146" y="12126"/>
                  </a:lnTo>
                  <a:lnTo>
                    <a:pt x="5833" y="12255"/>
                  </a:lnTo>
                  <a:lnTo>
                    <a:pt x="5500" y="12347"/>
                  </a:lnTo>
                  <a:lnTo>
                    <a:pt x="5150" y="12421"/>
                  </a:lnTo>
                  <a:lnTo>
                    <a:pt x="5150" y="15134"/>
                  </a:lnTo>
                  <a:lnTo>
                    <a:pt x="3304" y="15134"/>
                  </a:lnTo>
                  <a:lnTo>
                    <a:pt x="3304" y="12421"/>
                  </a:lnTo>
                  <a:lnTo>
                    <a:pt x="3304" y="12421"/>
                  </a:lnTo>
                  <a:lnTo>
                    <a:pt x="2953" y="12347"/>
                  </a:lnTo>
                  <a:lnTo>
                    <a:pt x="2621" y="12255"/>
                  </a:lnTo>
                  <a:lnTo>
                    <a:pt x="2308" y="12126"/>
                  </a:lnTo>
                  <a:lnTo>
                    <a:pt x="1994" y="11978"/>
                  </a:lnTo>
                  <a:lnTo>
                    <a:pt x="1717" y="11794"/>
                  </a:lnTo>
                  <a:lnTo>
                    <a:pt x="1440" y="11591"/>
                  </a:lnTo>
                  <a:lnTo>
                    <a:pt x="1182" y="11369"/>
                  </a:lnTo>
                  <a:lnTo>
                    <a:pt x="960" y="11129"/>
                  </a:lnTo>
                  <a:lnTo>
                    <a:pt x="739" y="10853"/>
                  </a:lnTo>
                  <a:lnTo>
                    <a:pt x="554" y="10576"/>
                  </a:lnTo>
                  <a:lnTo>
                    <a:pt x="388" y="10280"/>
                  </a:lnTo>
                  <a:lnTo>
                    <a:pt x="259" y="9967"/>
                  </a:lnTo>
                  <a:lnTo>
                    <a:pt x="148" y="9634"/>
                  </a:lnTo>
                  <a:lnTo>
                    <a:pt x="74" y="9302"/>
                  </a:lnTo>
                  <a:lnTo>
                    <a:pt x="19" y="8952"/>
                  </a:lnTo>
                  <a:lnTo>
                    <a:pt x="1" y="8583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5261"/>
                  </a:lnTo>
                  <a:lnTo>
                    <a:pt x="3396" y="5261"/>
                  </a:lnTo>
                  <a:lnTo>
                    <a:pt x="3396" y="1"/>
                  </a:lnTo>
                  <a:lnTo>
                    <a:pt x="5057" y="1"/>
                  </a:lnTo>
                  <a:lnTo>
                    <a:pt x="5057" y="5261"/>
                  </a:lnTo>
                  <a:lnTo>
                    <a:pt x="6792" y="5261"/>
                  </a:lnTo>
                  <a:lnTo>
                    <a:pt x="6792" y="1"/>
                  </a:lnTo>
                  <a:lnTo>
                    <a:pt x="845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621975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extrusionOk="0">
                  <a:moveTo>
                    <a:pt x="5334" y="1"/>
                  </a:moveTo>
                  <a:lnTo>
                    <a:pt x="4817" y="19"/>
                  </a:lnTo>
                  <a:lnTo>
                    <a:pt x="4319" y="74"/>
                  </a:lnTo>
                  <a:lnTo>
                    <a:pt x="3821" y="167"/>
                  </a:lnTo>
                  <a:lnTo>
                    <a:pt x="3581" y="222"/>
                  </a:lnTo>
                  <a:lnTo>
                    <a:pt x="3341" y="296"/>
                  </a:lnTo>
                  <a:lnTo>
                    <a:pt x="3101" y="388"/>
                  </a:lnTo>
                  <a:lnTo>
                    <a:pt x="2880" y="481"/>
                  </a:lnTo>
                  <a:lnTo>
                    <a:pt x="2658" y="591"/>
                  </a:lnTo>
                  <a:lnTo>
                    <a:pt x="2437" y="720"/>
                  </a:lnTo>
                  <a:lnTo>
                    <a:pt x="2215" y="850"/>
                  </a:lnTo>
                  <a:lnTo>
                    <a:pt x="2012" y="997"/>
                  </a:lnTo>
                  <a:lnTo>
                    <a:pt x="1809" y="1145"/>
                  </a:lnTo>
                  <a:lnTo>
                    <a:pt x="1606" y="1329"/>
                  </a:lnTo>
                  <a:lnTo>
                    <a:pt x="1422" y="1514"/>
                  </a:lnTo>
                  <a:lnTo>
                    <a:pt x="1237" y="1699"/>
                  </a:lnTo>
                  <a:lnTo>
                    <a:pt x="1089" y="1902"/>
                  </a:lnTo>
                  <a:lnTo>
                    <a:pt x="923" y="2105"/>
                  </a:lnTo>
                  <a:lnTo>
                    <a:pt x="776" y="2308"/>
                  </a:lnTo>
                  <a:lnTo>
                    <a:pt x="646" y="2529"/>
                  </a:lnTo>
                  <a:lnTo>
                    <a:pt x="536" y="2769"/>
                  </a:lnTo>
                  <a:lnTo>
                    <a:pt x="425" y="2990"/>
                  </a:lnTo>
                  <a:lnTo>
                    <a:pt x="333" y="3230"/>
                  </a:lnTo>
                  <a:lnTo>
                    <a:pt x="240" y="3470"/>
                  </a:lnTo>
                  <a:lnTo>
                    <a:pt x="167" y="3729"/>
                  </a:lnTo>
                  <a:lnTo>
                    <a:pt x="111" y="3969"/>
                  </a:lnTo>
                  <a:lnTo>
                    <a:pt x="56" y="4227"/>
                  </a:lnTo>
                  <a:lnTo>
                    <a:pt x="19" y="4485"/>
                  </a:lnTo>
                  <a:lnTo>
                    <a:pt x="1" y="4744"/>
                  </a:lnTo>
                  <a:lnTo>
                    <a:pt x="1" y="5002"/>
                  </a:lnTo>
                  <a:lnTo>
                    <a:pt x="1" y="12403"/>
                  </a:lnTo>
                  <a:lnTo>
                    <a:pt x="3323" y="12403"/>
                  </a:lnTo>
                  <a:lnTo>
                    <a:pt x="3323" y="15060"/>
                  </a:lnTo>
                  <a:lnTo>
                    <a:pt x="5334" y="15060"/>
                  </a:lnTo>
                  <a:lnTo>
                    <a:pt x="5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fill="none" extrusionOk="0">
                  <a:moveTo>
                    <a:pt x="5334" y="1"/>
                  </a:moveTo>
                  <a:lnTo>
                    <a:pt x="5334" y="15060"/>
                  </a:lnTo>
                  <a:lnTo>
                    <a:pt x="3323" y="15060"/>
                  </a:lnTo>
                  <a:lnTo>
                    <a:pt x="3323" y="12403"/>
                  </a:lnTo>
                  <a:lnTo>
                    <a:pt x="1" y="12403"/>
                  </a:lnTo>
                  <a:lnTo>
                    <a:pt x="1" y="5002"/>
                  </a:lnTo>
                  <a:lnTo>
                    <a:pt x="1" y="5002"/>
                  </a:lnTo>
                  <a:lnTo>
                    <a:pt x="1" y="4744"/>
                  </a:lnTo>
                  <a:lnTo>
                    <a:pt x="19" y="4485"/>
                  </a:lnTo>
                  <a:lnTo>
                    <a:pt x="56" y="4227"/>
                  </a:lnTo>
                  <a:lnTo>
                    <a:pt x="111" y="3969"/>
                  </a:lnTo>
                  <a:lnTo>
                    <a:pt x="167" y="3729"/>
                  </a:lnTo>
                  <a:lnTo>
                    <a:pt x="240" y="3470"/>
                  </a:lnTo>
                  <a:lnTo>
                    <a:pt x="333" y="3230"/>
                  </a:lnTo>
                  <a:lnTo>
                    <a:pt x="425" y="2990"/>
                  </a:lnTo>
                  <a:lnTo>
                    <a:pt x="536" y="2769"/>
                  </a:lnTo>
                  <a:lnTo>
                    <a:pt x="646" y="2529"/>
                  </a:lnTo>
                  <a:lnTo>
                    <a:pt x="776" y="2308"/>
                  </a:lnTo>
                  <a:lnTo>
                    <a:pt x="923" y="2105"/>
                  </a:lnTo>
                  <a:lnTo>
                    <a:pt x="1089" y="1902"/>
                  </a:lnTo>
                  <a:lnTo>
                    <a:pt x="1237" y="1699"/>
                  </a:lnTo>
                  <a:lnTo>
                    <a:pt x="1422" y="1514"/>
                  </a:lnTo>
                  <a:lnTo>
                    <a:pt x="1606" y="1329"/>
                  </a:lnTo>
                  <a:lnTo>
                    <a:pt x="1606" y="1329"/>
                  </a:lnTo>
                  <a:lnTo>
                    <a:pt x="1809" y="1145"/>
                  </a:lnTo>
                  <a:lnTo>
                    <a:pt x="2012" y="997"/>
                  </a:lnTo>
                  <a:lnTo>
                    <a:pt x="2215" y="850"/>
                  </a:lnTo>
                  <a:lnTo>
                    <a:pt x="2437" y="720"/>
                  </a:lnTo>
                  <a:lnTo>
                    <a:pt x="2658" y="591"/>
                  </a:lnTo>
                  <a:lnTo>
                    <a:pt x="2880" y="481"/>
                  </a:lnTo>
                  <a:lnTo>
                    <a:pt x="3101" y="388"/>
                  </a:lnTo>
                  <a:lnTo>
                    <a:pt x="3341" y="296"/>
                  </a:lnTo>
                  <a:lnTo>
                    <a:pt x="3581" y="222"/>
                  </a:lnTo>
                  <a:lnTo>
                    <a:pt x="3821" y="167"/>
                  </a:lnTo>
                  <a:lnTo>
                    <a:pt x="4319" y="74"/>
                  </a:lnTo>
                  <a:lnTo>
                    <a:pt x="4817" y="19"/>
                  </a:lnTo>
                  <a:lnTo>
                    <a:pt x="5334" y="1"/>
                  </a:lnTo>
                  <a:lnTo>
                    <a:pt x="533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3815300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3466025" y="1719925"/>
              <a:ext cx="100600" cy="288850"/>
            </a:xfrm>
            <a:custGeom>
              <a:avLst/>
              <a:gdLst/>
              <a:ahLst/>
              <a:cxnLst/>
              <a:rect l="l" t="t" r="r" b="b"/>
              <a:pathLst>
                <a:path w="4024" h="11554" extrusionOk="0">
                  <a:moveTo>
                    <a:pt x="0" y="0"/>
                  </a:moveTo>
                  <a:lnTo>
                    <a:pt x="0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714700" y="1719925"/>
              <a:ext cx="100625" cy="288850"/>
            </a:xfrm>
            <a:custGeom>
              <a:avLst/>
              <a:gdLst/>
              <a:ahLst/>
              <a:cxnLst/>
              <a:rect l="l" t="t" r="r" b="b"/>
              <a:pathLst>
                <a:path w="4025" h="11554" extrusionOk="0">
                  <a:moveTo>
                    <a:pt x="1" y="0"/>
                  </a:moveTo>
                  <a:lnTo>
                    <a:pt x="1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17"/>
          <p:cNvSpPr txBox="1"/>
          <p:nvPr/>
        </p:nvSpPr>
        <p:spPr>
          <a:xfrm>
            <a:off x="937683" y="1173184"/>
            <a:ext cx="6113566" cy="322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 restaurant is a business formation which prepares and serves food and drink to customers in return for money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Restaurants are essential sites where food, family, and friends interact, in favorite and good restaurants people can feel comfortable and rest and spend a lot of time enjoying a good restaurant.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 users to make a choice.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963" name="Google Shape;963;p18"/>
          <p:cNvSpPr txBox="1"/>
          <p:nvPr/>
        </p:nvSpPr>
        <p:spPr>
          <a:xfrm>
            <a:off x="457200" y="1095751"/>
            <a:ext cx="7114807" cy="335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Dataset about Restaurants in Riyadh , Jeddah And Eastern Province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zeitung"/>
              </a:rPr>
              <a:t>Kaggle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zeitung"/>
              </a:rPr>
              <a:t>1830 rows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13 columns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Name : the name of the restaurant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type : type of food that it represents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location : the full location of the restaurant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review score : how many points did he get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review number: how many people give their feedback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City: where is </a:t>
            </a:r>
            <a:r>
              <a:rPr lang="en-US" dirty="0">
                <a:solidFill>
                  <a:srgbClr val="202124"/>
                </a:solidFill>
                <a:latin typeface="zeitung"/>
              </a:rPr>
              <a:t>the restaurant</a:t>
            </a:r>
            <a:endParaRPr lang="en-US" i="0" dirty="0">
              <a:solidFill>
                <a:srgbClr val="202124"/>
              </a:solidFill>
              <a:effectLst/>
              <a:latin typeface="zeitung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opening hours : when he opens and when he close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price range: start from - until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Out of : his place out of the other restaurants represent the same type of food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Addressline1</a:t>
            </a:r>
            <a:r>
              <a:rPr lang="en-US" dirty="0">
                <a:solidFill>
                  <a:srgbClr val="202124"/>
                </a:solidFill>
                <a:latin typeface="zeitung"/>
              </a:rPr>
              <a:t>: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 extracted from location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address_line2:extracted from location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type 2 : extracted from type</a:t>
            </a:r>
          </a:p>
          <a:p>
            <a:pPr algn="l" fontAlgn="base"/>
            <a:endParaRPr lang="en-US" i="0" dirty="0">
              <a:solidFill>
                <a:srgbClr val="202124"/>
              </a:solidFill>
              <a:effectLst/>
              <a:latin typeface="zeitung"/>
            </a:endParaRPr>
          </a:p>
          <a:p>
            <a:br>
              <a:rPr lang="en-US" dirty="0"/>
            </a:b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0"/>
          <p:cNvGrpSpPr/>
          <p:nvPr/>
        </p:nvGrpSpPr>
        <p:grpSpPr>
          <a:xfrm>
            <a:off x="1063800" y="1978375"/>
            <a:ext cx="7016400" cy="847800"/>
            <a:chOff x="1063800" y="1978375"/>
            <a:chExt cx="7016400" cy="847800"/>
          </a:xfrm>
        </p:grpSpPr>
        <p:sp>
          <p:nvSpPr>
            <p:cNvPr id="1150" name="Google Shape;1150;p20"/>
            <p:cNvSpPr/>
            <p:nvPr/>
          </p:nvSpPr>
          <p:spPr>
            <a:xfrm>
              <a:off x="7232400" y="1978375"/>
              <a:ext cx="847800" cy="84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148100" y="1978375"/>
              <a:ext cx="847800" cy="8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063800" y="1978375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53" name="Google Shape;1153;p20"/>
            <p:cNvCxnSpPr/>
            <p:nvPr/>
          </p:nvCxnSpPr>
          <p:spPr>
            <a:xfrm>
              <a:off x="2053950" y="2402275"/>
              <a:ext cx="1951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4" name="Google Shape;1154;p20"/>
            <p:cNvCxnSpPr/>
            <p:nvPr/>
          </p:nvCxnSpPr>
          <p:spPr>
            <a:xfrm>
              <a:off x="5138250" y="2402275"/>
              <a:ext cx="1951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grpSp>
        <p:nvGrpSpPr>
          <p:cNvPr id="1156" name="Google Shape;1156;p20"/>
          <p:cNvGrpSpPr/>
          <p:nvPr/>
        </p:nvGrpSpPr>
        <p:grpSpPr>
          <a:xfrm>
            <a:off x="1305885" y="2219522"/>
            <a:ext cx="363634" cy="365541"/>
            <a:chOff x="6673175" y="1350800"/>
            <a:chExt cx="708700" cy="708275"/>
          </a:xfrm>
        </p:grpSpPr>
        <p:sp>
          <p:nvSpPr>
            <p:cNvPr id="1157" name="Google Shape;1157;p20"/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fill="none" extrusionOk="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7172400" y="200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extrusionOk="0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fill="none" extrusionOk="0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7374475" y="149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extrusionOk="0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fill="none" extrusionOk="0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7017350" y="156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6673175" y="1687625"/>
              <a:ext cx="708700" cy="88600"/>
            </a:xfrm>
            <a:custGeom>
              <a:avLst/>
              <a:gdLst/>
              <a:ahLst/>
              <a:cxnLst/>
              <a:rect l="l" t="t" r="r" b="b"/>
              <a:pathLst>
                <a:path w="28348" h="3544" extrusionOk="0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extrusionOk="0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fill="none" extrusionOk="0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7370800" y="181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extrusionOk="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fill="none" extrusionOk="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7211600" y="1646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extrusionOk="0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fill="none" extrusionOk="0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7202375" y="143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0"/>
          <p:cNvGrpSpPr/>
          <p:nvPr/>
        </p:nvGrpSpPr>
        <p:grpSpPr>
          <a:xfrm>
            <a:off x="7539721" y="2219423"/>
            <a:ext cx="233204" cy="365773"/>
            <a:chOff x="4002625" y="2622850"/>
            <a:chExt cx="454500" cy="708725"/>
          </a:xfrm>
        </p:grpSpPr>
        <p:sp>
          <p:nvSpPr>
            <p:cNvPr id="1177" name="Google Shape;1177;p20"/>
            <p:cNvSpPr/>
            <p:nvPr/>
          </p:nvSpPr>
          <p:spPr>
            <a:xfrm>
              <a:off x="4002625" y="2688825"/>
              <a:ext cx="130125" cy="133850"/>
            </a:xfrm>
            <a:custGeom>
              <a:avLst/>
              <a:gdLst/>
              <a:ahLst/>
              <a:cxnLst/>
              <a:rect l="l" t="t" r="r" b="b"/>
              <a:pathLst>
                <a:path w="5205" h="5354" extrusionOk="0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4002625" y="2688825"/>
              <a:ext cx="130125" cy="133850"/>
            </a:xfrm>
            <a:custGeom>
              <a:avLst/>
              <a:gdLst/>
              <a:ahLst/>
              <a:cxnLst/>
              <a:rect l="l" t="t" r="r" b="b"/>
              <a:pathLst>
                <a:path w="5205" h="5354" fill="none" extrusionOk="0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4132725" y="273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4343600" y="2622850"/>
              <a:ext cx="113525" cy="113075"/>
            </a:xfrm>
            <a:custGeom>
              <a:avLst/>
              <a:gdLst/>
              <a:ahLst/>
              <a:cxnLst/>
              <a:rect l="l" t="t" r="r" b="b"/>
              <a:pathLst>
                <a:path w="4541" h="4523" extrusionOk="0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4343600" y="2622850"/>
              <a:ext cx="113525" cy="113075"/>
            </a:xfrm>
            <a:custGeom>
              <a:avLst/>
              <a:gdLst/>
              <a:ahLst/>
              <a:cxnLst/>
              <a:rect l="l" t="t" r="r" b="b"/>
              <a:pathLst>
                <a:path w="4541" h="4523" fill="none" extrusionOk="0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4457100" y="264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4060300" y="2905700"/>
              <a:ext cx="377900" cy="311000"/>
            </a:xfrm>
            <a:custGeom>
              <a:avLst/>
              <a:gdLst/>
              <a:ahLst/>
              <a:cxnLst/>
              <a:rect l="l" t="t" r="r" b="b"/>
              <a:pathLst>
                <a:path w="15116" h="12440" extrusionOk="0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4060300" y="2905700"/>
              <a:ext cx="377900" cy="311000"/>
            </a:xfrm>
            <a:custGeom>
              <a:avLst/>
              <a:gdLst/>
              <a:ahLst/>
              <a:cxnLst/>
              <a:rect l="l" t="t" r="r" b="b"/>
              <a:pathLst>
                <a:path w="15116" h="12440" fill="none" extrusionOk="0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4331600" y="290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4091675" y="2760350"/>
              <a:ext cx="314700" cy="103850"/>
            </a:xfrm>
            <a:custGeom>
              <a:avLst/>
              <a:gdLst/>
              <a:ahLst/>
              <a:cxnLst/>
              <a:rect l="l" t="t" r="r" b="b"/>
              <a:pathLst>
                <a:path w="12588" h="4154" extrusionOk="0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4091675" y="2760350"/>
              <a:ext cx="314700" cy="103850"/>
            </a:xfrm>
            <a:custGeom>
              <a:avLst/>
              <a:gdLst/>
              <a:ahLst/>
              <a:cxnLst/>
              <a:rect l="l" t="t" r="r" b="b"/>
              <a:pathLst>
                <a:path w="12588" h="4154" fill="none" extrusionOk="0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4406350" y="281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4117050" y="3252650"/>
              <a:ext cx="264400" cy="78925"/>
            </a:xfrm>
            <a:custGeom>
              <a:avLst/>
              <a:gdLst/>
              <a:ahLst/>
              <a:cxnLst/>
              <a:rect l="l" t="t" r="r" b="b"/>
              <a:pathLst>
                <a:path w="10576" h="3157" extrusionOk="0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4117050" y="3252650"/>
              <a:ext cx="264400" cy="78925"/>
            </a:xfrm>
            <a:custGeom>
              <a:avLst/>
              <a:gdLst/>
              <a:ahLst/>
              <a:cxnLst/>
              <a:rect l="l" t="t" r="r" b="b"/>
              <a:pathLst>
                <a:path w="10576" h="3157" fill="none" extrusionOk="0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4381425" y="333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4188100" y="2622850"/>
              <a:ext cx="121825" cy="121850"/>
            </a:xfrm>
            <a:custGeom>
              <a:avLst/>
              <a:gdLst/>
              <a:ahLst/>
              <a:cxnLst/>
              <a:rect l="l" t="t" r="r" b="b"/>
              <a:pathLst>
                <a:path w="4873" h="4874" extrusionOk="0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4188100" y="2622850"/>
              <a:ext cx="121825" cy="121850"/>
            </a:xfrm>
            <a:custGeom>
              <a:avLst/>
              <a:gdLst/>
              <a:ahLst/>
              <a:cxnLst/>
              <a:rect l="l" t="t" r="r" b="b"/>
              <a:pathLst>
                <a:path w="4873" h="4874" fill="none" extrusionOk="0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4309900" y="268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4390179" y="2219411"/>
            <a:ext cx="363647" cy="365773"/>
            <a:chOff x="5021825" y="2668525"/>
            <a:chExt cx="708725" cy="708725"/>
          </a:xfrm>
        </p:grpSpPr>
        <p:sp>
          <p:nvSpPr>
            <p:cNvPr id="1196" name="Google Shape;1196;p20"/>
            <p:cNvSpPr/>
            <p:nvPr/>
          </p:nvSpPr>
          <p:spPr>
            <a:xfrm>
              <a:off x="5021825" y="3283575"/>
              <a:ext cx="708725" cy="93675"/>
            </a:xfrm>
            <a:custGeom>
              <a:avLst/>
              <a:gdLst/>
              <a:ahLst/>
              <a:cxnLst/>
              <a:rect l="l" t="t" r="r" b="b"/>
              <a:pathLst>
                <a:path w="28349" h="3747" extrusionOk="0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5139500" y="2668525"/>
              <a:ext cx="131525" cy="78475"/>
            </a:xfrm>
            <a:custGeom>
              <a:avLst/>
              <a:gdLst/>
              <a:ahLst/>
              <a:cxnLst/>
              <a:rect l="l" t="t" r="r" b="b"/>
              <a:pathLst>
                <a:path w="5261" h="3139" extrusionOk="0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5139500" y="2668525"/>
              <a:ext cx="131525" cy="78475"/>
            </a:xfrm>
            <a:custGeom>
              <a:avLst/>
              <a:gdLst/>
              <a:ahLst/>
              <a:cxnLst/>
              <a:rect l="l" t="t" r="r" b="b"/>
              <a:pathLst>
                <a:path w="5261" h="3139" fill="none" extrusionOk="0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5219325" y="26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5042600" y="2918150"/>
              <a:ext cx="292075" cy="327150"/>
            </a:xfrm>
            <a:custGeom>
              <a:avLst/>
              <a:gdLst/>
              <a:ahLst/>
              <a:cxnLst/>
              <a:rect l="l" t="t" r="r" b="b"/>
              <a:pathLst>
                <a:path w="11683" h="13086" extrusionOk="0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5042600" y="2918150"/>
              <a:ext cx="292075" cy="327150"/>
            </a:xfrm>
            <a:custGeom>
              <a:avLst/>
              <a:gdLst/>
              <a:ahLst/>
              <a:cxnLst/>
              <a:rect l="l" t="t" r="r" b="b"/>
              <a:pathLst>
                <a:path w="11683" h="13086" fill="none" extrusionOk="0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5247450" y="3218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5076750" y="2784350"/>
              <a:ext cx="257025" cy="92300"/>
            </a:xfrm>
            <a:custGeom>
              <a:avLst/>
              <a:gdLst/>
              <a:ahLst/>
              <a:cxnLst/>
              <a:rect l="l" t="t" r="r" b="b"/>
              <a:pathLst>
                <a:path w="10281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5289900" y="2920450"/>
              <a:ext cx="417125" cy="144900"/>
            </a:xfrm>
            <a:custGeom>
              <a:avLst/>
              <a:gdLst/>
              <a:ahLst/>
              <a:cxnLst/>
              <a:rect l="l" t="t" r="r" b="b"/>
              <a:pathLst>
                <a:path w="16685" h="5796" extrusionOk="0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5289900" y="2920450"/>
              <a:ext cx="417125" cy="144900"/>
            </a:xfrm>
            <a:custGeom>
              <a:avLst/>
              <a:gdLst/>
              <a:ahLst/>
              <a:cxnLst/>
              <a:rect l="l" t="t" r="r" b="b"/>
              <a:pathLst>
                <a:path w="16685" h="5796" fill="none" extrusionOk="0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5289900" y="3065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52899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extrusionOk="0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52899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fill="none" extrusionOk="0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5289900" y="32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55206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extrusionOk="0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55206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fill="none" extrusionOk="0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5707000" y="32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5329125" y="3106400"/>
              <a:ext cx="89075" cy="46625"/>
            </a:xfrm>
            <a:custGeom>
              <a:avLst/>
              <a:gdLst/>
              <a:ahLst/>
              <a:cxnLst/>
              <a:rect l="l" t="t" r="r" b="b"/>
              <a:pathLst>
                <a:path w="3563" h="1865" extrusionOk="0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5329125" y="3106400"/>
              <a:ext cx="89075" cy="46625"/>
            </a:xfrm>
            <a:custGeom>
              <a:avLst/>
              <a:gdLst/>
              <a:ahLst/>
              <a:cxnLst/>
              <a:rect l="l" t="t" r="r" b="b"/>
              <a:pathLst>
                <a:path w="3563" h="1865" fill="none" extrusionOk="0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5329125" y="310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5578750" y="3106400"/>
              <a:ext cx="89050" cy="46625"/>
            </a:xfrm>
            <a:custGeom>
              <a:avLst/>
              <a:gdLst/>
              <a:ahLst/>
              <a:cxnLst/>
              <a:rect l="l" t="t" r="r" b="b"/>
              <a:pathLst>
                <a:path w="3562" h="1865" extrusionOk="0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5578750" y="3106400"/>
              <a:ext cx="89050" cy="46625"/>
            </a:xfrm>
            <a:custGeom>
              <a:avLst/>
              <a:gdLst/>
              <a:ahLst/>
              <a:cxnLst/>
              <a:rect l="l" t="t" r="r" b="b"/>
              <a:pathLst>
                <a:path w="3562" h="1865" fill="none" extrusionOk="0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5607800" y="310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5438925" y="3107775"/>
              <a:ext cx="119075" cy="94625"/>
            </a:xfrm>
            <a:custGeom>
              <a:avLst/>
              <a:gdLst/>
              <a:ahLst/>
              <a:cxnLst/>
              <a:rect l="l" t="t" r="r" b="b"/>
              <a:pathLst>
                <a:path w="4763" h="3785" extrusionOk="0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5438925" y="3107775"/>
              <a:ext cx="119075" cy="94625"/>
            </a:xfrm>
            <a:custGeom>
              <a:avLst/>
              <a:gdLst/>
              <a:ahLst/>
              <a:cxnLst/>
              <a:rect l="l" t="t" r="r" b="b"/>
              <a:pathLst>
                <a:path w="4763" h="3785" fill="none" extrusionOk="0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5557975" y="3107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0"/>
          <p:cNvGrpSpPr/>
          <p:nvPr/>
        </p:nvGrpSpPr>
        <p:grpSpPr>
          <a:xfrm>
            <a:off x="6516842" y="1131977"/>
            <a:ext cx="2298600" cy="3859410"/>
            <a:chOff x="6518049" y="1140950"/>
            <a:chExt cx="2298600" cy="3859410"/>
          </a:xfrm>
        </p:grpSpPr>
        <p:sp>
          <p:nvSpPr>
            <p:cNvPr id="1223" name="Google Shape;1223;p20"/>
            <p:cNvSpPr txBox="1"/>
            <p:nvPr/>
          </p:nvSpPr>
          <p:spPr>
            <a:xfrm>
              <a:off x="6625816" y="3117654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and drop duplicate.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4" name="Google Shape;1224;p20"/>
            <p:cNvSpPr txBox="1"/>
            <p:nvPr/>
          </p:nvSpPr>
          <p:spPr>
            <a:xfrm>
              <a:off x="6518049" y="3731960"/>
              <a:ext cx="22986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1600 rows after cleaning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20"/>
            <p:cNvSpPr txBox="1"/>
            <p:nvPr/>
          </p:nvSpPr>
          <p:spPr>
            <a:xfrm>
              <a:off x="6625825" y="1140950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03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26" name="Google Shape;1226;p20"/>
          <p:cNvGrpSpPr/>
          <p:nvPr/>
        </p:nvGrpSpPr>
        <p:grpSpPr>
          <a:xfrm>
            <a:off x="457203" y="1196415"/>
            <a:ext cx="2186939" cy="3788170"/>
            <a:chOff x="457203" y="1196415"/>
            <a:chExt cx="2186939" cy="3788170"/>
          </a:xfrm>
        </p:grpSpPr>
        <p:sp>
          <p:nvSpPr>
            <p:cNvPr id="1227" name="Google Shape;1227;p20"/>
            <p:cNvSpPr txBox="1"/>
            <p:nvPr/>
          </p:nvSpPr>
          <p:spPr>
            <a:xfrm>
              <a:off x="4572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for </a:t>
              </a: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</a:t>
              </a: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and deal with them.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8" name="Google Shape;1228;p20"/>
            <p:cNvSpPr txBox="1"/>
            <p:nvPr/>
          </p:nvSpPr>
          <p:spPr>
            <a:xfrm>
              <a:off x="583142" y="3716185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Food type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Food type1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Out of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20"/>
            <p:cNvSpPr txBox="1"/>
            <p:nvPr/>
          </p:nvSpPr>
          <p:spPr>
            <a:xfrm>
              <a:off x="457225" y="119641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01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30" name="Google Shape;1230;p20"/>
          <p:cNvGrpSpPr/>
          <p:nvPr/>
        </p:nvGrpSpPr>
        <p:grpSpPr>
          <a:xfrm>
            <a:off x="3541513" y="1143865"/>
            <a:ext cx="2294548" cy="3859238"/>
            <a:chOff x="3541503" y="1143865"/>
            <a:chExt cx="2294548" cy="3859238"/>
          </a:xfrm>
        </p:grpSpPr>
        <p:sp>
          <p:nvSpPr>
            <p:cNvPr id="1231" name="Google Shape;1231;p20"/>
            <p:cNvSpPr txBox="1"/>
            <p:nvPr/>
          </p:nvSpPr>
          <p:spPr>
            <a:xfrm>
              <a:off x="35415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Drop unwanted columns. </a:t>
              </a:r>
            </a:p>
          </p:txBody>
        </p:sp>
        <p:sp>
          <p:nvSpPr>
            <p:cNvPr id="1232" name="Google Shape;1232;p20"/>
            <p:cNvSpPr txBox="1"/>
            <p:nvPr/>
          </p:nvSpPr>
          <p:spPr>
            <a:xfrm>
              <a:off x="3775051" y="3734703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Phone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price range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20"/>
            <p:cNvSpPr txBox="1"/>
            <p:nvPr/>
          </p:nvSpPr>
          <p:spPr>
            <a:xfrm>
              <a:off x="3541513" y="114386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02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distribution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82AE053-CD1F-9D62-144A-B78F700B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6" y="1758100"/>
            <a:ext cx="2958702" cy="2534154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40F7B2E8-926C-4A85-0F4D-CC7A9223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59" y="1381027"/>
            <a:ext cx="5449867" cy="3506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BE4289C0-1A13-37FC-3A54-3ED9D86C67FC}"/>
              </a:ext>
            </a:extLst>
          </p:cNvPr>
          <p:cNvSpPr txBox="1"/>
          <p:nvPr/>
        </p:nvSpPr>
        <p:spPr>
          <a:xfrm>
            <a:off x="3026004" y="3087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EDA - top category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45216615-ED87-B30E-1976-209F8AFF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46" y="945542"/>
            <a:ext cx="58102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Recommender building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B8A9F83-72E9-D47A-1496-F47D27891712}"/>
              </a:ext>
            </a:extLst>
          </p:cNvPr>
          <p:cNvSpPr txBox="1"/>
          <p:nvPr/>
        </p:nvSpPr>
        <p:spPr>
          <a:xfrm>
            <a:off x="527901" y="1259183"/>
            <a:ext cx="49255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Content Based Filtering:</a:t>
            </a:r>
            <a:endParaRPr lang="en-US" sz="1400" b="1" i="0" dirty="0"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tries to guess the features or behavior of a user given the item’s features, he/she reacts positively to.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Feature used :  review score, out of, city, food type, food type1, location, number of reviews, opening hour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Cosine similarity is a metric used to measure how similar the documents are irrespective of their size</a:t>
            </a:r>
          </a:p>
          <a:p>
            <a:pPr algn="l" rtl="0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TF-IDF and count vectorizer.</a:t>
            </a:r>
          </a:p>
          <a:p>
            <a:pPr algn="l" rtl="0"/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</a:endParaRPr>
          </a:p>
          <a:p>
            <a:pPr algn="l" rtl="0"/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TF-IDF and Count Vectorizer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16F1154-B46E-4019-A965-75A08474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33" y="1942653"/>
            <a:ext cx="3996813" cy="1974183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97EF3E2E-61C2-20DA-1BC5-6AFE506F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4" y="1942653"/>
            <a:ext cx="4069647" cy="19741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532</Words>
  <Application>Microsoft Office PowerPoint</Application>
  <PresentationFormat>عرض على الشاشة (16:9)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0" baseType="lpstr">
      <vt:lpstr>Open Sans</vt:lpstr>
      <vt:lpstr>zeitung</vt:lpstr>
      <vt:lpstr>Helvetica Neue</vt:lpstr>
      <vt:lpstr>Fira Sans Extra Condensed</vt:lpstr>
      <vt:lpstr>Arial</vt:lpstr>
      <vt:lpstr>Roboto</vt:lpstr>
      <vt:lpstr>-apple-system</vt:lpstr>
      <vt:lpstr>Restaurant Infographics by Slidesgo</vt:lpstr>
      <vt:lpstr>Restaurants and Cafe recommendation system</vt:lpstr>
      <vt:lpstr>Table of contents</vt:lpstr>
      <vt:lpstr>Introduction</vt:lpstr>
      <vt:lpstr>Dataset</vt:lpstr>
      <vt:lpstr>Data Cleaning</vt:lpstr>
      <vt:lpstr>EDA - distribution</vt:lpstr>
      <vt:lpstr>عرض تقديمي في PowerPoint</vt:lpstr>
      <vt:lpstr>Recommender building</vt:lpstr>
      <vt:lpstr>TF-IDF and Count Vectorizer</vt:lpstr>
      <vt:lpstr>Conclusion, Challenges &amp;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and Caffe recommendation system</dc:title>
  <cp:lastModifiedBy>371102443</cp:lastModifiedBy>
  <cp:revision>3</cp:revision>
  <dcterms:modified xsi:type="dcterms:W3CDTF">2022-12-14T11:19:03Z</dcterms:modified>
</cp:coreProperties>
</file>