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8" r:id="rId3"/>
    <p:sldId id="290" r:id="rId4"/>
    <p:sldId id="291" r:id="rId5"/>
    <p:sldId id="260" r:id="rId6"/>
    <p:sldId id="259" r:id="rId7"/>
    <p:sldId id="273" r:id="rId8"/>
    <p:sldId id="277" r:id="rId9"/>
    <p:sldId id="278" r:id="rId10"/>
    <p:sldId id="274" r:id="rId11"/>
    <p:sldId id="269" r:id="rId12"/>
    <p:sldId id="280" r:id="rId13"/>
    <p:sldId id="279" r:id="rId14"/>
    <p:sldId id="272" r:id="rId15"/>
    <p:sldId id="261" r:id="rId16"/>
    <p:sldId id="262" r:id="rId17"/>
    <p:sldId id="281" r:id="rId18"/>
    <p:sldId id="282" r:id="rId19"/>
    <p:sldId id="283" r:id="rId20"/>
    <p:sldId id="292" r:id="rId21"/>
    <p:sldId id="284" r:id="rId22"/>
    <p:sldId id="293" r:id="rId23"/>
    <p:sldId id="285" r:id="rId24"/>
    <p:sldId id="263" r:id="rId25"/>
    <p:sldId id="286" r:id="rId26"/>
    <p:sldId id="287" r:id="rId27"/>
    <p:sldId id="265" r:id="rId28"/>
    <p:sldId id="288" r:id="rId29"/>
    <p:sldId id="266" r:id="rId30"/>
    <p:sldId id="289" r:id="rId31"/>
    <p:sldId id="26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slam elassal" initials="" lastIdx="1" clrIdx="0"/>
  <p:cmAuthor id="1" name="A Omara" initials="" lastIdx="2" clrIdx="1"/>
  <p:cmAuthor id="2" name="Anonymous" initials="" lastIdx="2" clrIdx="2"/>
  <p:cmAuthor id="3" name="Abdelrahman Omran"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94B6A-6DFC-41CA-AA70-59695FB75422}" v="2" dt="2022-08-09T03:42:20.166"/>
  </p1510:revLst>
</p1510:revInfo>
</file>

<file path=ppt/tableStyles.xml><?xml version="1.0" encoding="utf-8"?>
<a:tblStyleLst xmlns:a="http://schemas.openxmlformats.org/drawingml/2006/main" def="{03898B6E-A75B-49AB-97B9-4A8B666D822F}">
  <a:tblStyle styleId="{03898B6E-A75B-49AB-97B9-4A8B666D822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4T17:37:55.587" idx="1">
    <p:pos x="6000" y="0"/>
    <p:text>just identify the outliers and don't delete them. If you have deleted them already then just continue with that since there is not time to start over.</p:text>
  </p:cm>
  <p:cm authorId="2" dt="2022-08-07T20:18:51.058" idx="1">
    <p:pos x="6000" y="0"/>
    <p:text>_Marked as resolved_</p:text>
  </p:cm>
  <p:cm authorId="0" dt="2022-08-07T20:19:06.069" idx="1">
    <p:pos x="6000" y="0"/>
    <p:text>I have a question about the outliers in the data, should we handle it by deleting it , or keep it as it is but just showing it ?</p:text>
  </p:cm>
  <p:cm authorId="2" dt="2022-08-07T20:19:06.069" idx="2">
    <p:pos x="6000" y="0"/>
    <p:text>_Re-opened_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cd86aa5b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cd86aa5b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8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cd86aa5b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cd86aa5b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cd86aa5b3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cd86aa5b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cd86aa5b3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cd86aa5b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9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cc7599a8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cc7599a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cc7599a8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cc7599a8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cc7599a8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cc7599a8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cc7599a8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cc7599a8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cd86aa5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cd86aa5b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52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cd86aa5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cd86aa5b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cd86aa5b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cd86aa5b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cd86aa5b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cd86aa5b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cd86aa5b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cd86aa5b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84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Term Project template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marR="0" algn="ctr">
              <a:spcBef>
                <a:spcPts val="0"/>
              </a:spcBef>
              <a:spcAft>
                <a:spcPts val="0"/>
              </a:spcAft>
            </a:pP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GROUP:19</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ctr">
              <a:spcBef>
                <a:spcPts val="0"/>
              </a:spcBef>
              <a:spcAft>
                <a:spcPts val="0"/>
              </a:spcAft>
            </a:pP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Name: Abdulrahman Muhammad </a:t>
            </a:r>
            <a:r>
              <a:rPr lang="en-US" sz="1800" dirty="0" err="1">
                <a:solidFill>
                  <a:srgbClr val="4F81BD"/>
                </a:solidFill>
                <a:effectLst/>
                <a:latin typeface="Calibri" panose="020F0502020204030204" pitchFamily="34" charset="0"/>
                <a:ea typeface="Times New Roman" panose="02020603050405020304" pitchFamily="18" charset="0"/>
                <a:cs typeface="Arial" panose="020B0604020202020204" pitchFamily="34" charset="0"/>
              </a:rPr>
              <a:t>AbdulSalam</a:t>
            </a: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 Ahmed                           Student ID: 300327218</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Name: Amir </a:t>
            </a:r>
            <a:r>
              <a:rPr lang="en-US" sz="1800" dirty="0" err="1">
                <a:solidFill>
                  <a:srgbClr val="4F81BD"/>
                </a:solidFill>
                <a:effectLst/>
                <a:latin typeface="Calibri" panose="020F0502020204030204" pitchFamily="34" charset="0"/>
                <a:ea typeface="Times New Roman" panose="02020603050405020304" pitchFamily="18" charset="0"/>
                <a:cs typeface="Arial" panose="020B0604020202020204" pitchFamily="34" charset="0"/>
              </a:rPr>
              <a:t>Safwat</a:t>
            </a: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 Halim Youssef                                                               Student ID: 300327305</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Name: Mohamed Khaled Ramadan </a:t>
            </a:r>
            <a:r>
              <a:rPr lang="en-US" sz="1800" dirty="0" err="1">
                <a:solidFill>
                  <a:srgbClr val="4F81BD"/>
                </a:solidFill>
                <a:effectLst/>
                <a:latin typeface="Calibri" panose="020F0502020204030204" pitchFamily="34" charset="0"/>
                <a:ea typeface="Times New Roman" panose="02020603050405020304" pitchFamily="18" charset="0"/>
                <a:cs typeface="Arial" panose="020B0604020202020204" pitchFamily="34" charset="0"/>
              </a:rPr>
              <a:t>Aoad</a:t>
            </a:r>
            <a:r>
              <a:rPr lang="en-US" sz="1800" dirty="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solidFill>
                  <a:srgbClr val="4F81BD"/>
                </a:solidFill>
                <a:effectLst/>
                <a:latin typeface="Calibri" panose="020F0502020204030204" pitchFamily="34" charset="0"/>
                <a:ea typeface="Times New Roman" panose="02020603050405020304" pitchFamily="18" charset="0"/>
                <a:cs typeface="Arial" panose="020B0604020202020204" pitchFamily="34" charset="0"/>
              </a:rPr>
              <a:t>Elesawy</a:t>
            </a:r>
            <a:r>
              <a:rPr lang="en-US" sz="1800">
                <a:solidFill>
                  <a:srgbClr val="4F81BD"/>
                </a:solidFill>
                <a:effectLst/>
                <a:latin typeface="Calibri" panose="020F0502020204030204" pitchFamily="34" charset="0"/>
                <a:ea typeface="Times New Roman" panose="02020603050405020304" pitchFamily="18" charset="0"/>
                <a:cs typeface="Arial" panose="020B0604020202020204" pitchFamily="34" charset="0"/>
              </a:rPr>
              <a:t>                                    Student ID: 300327237</a:t>
            </a:r>
            <a:endParaRPr lang="en-US" sz="1800">
              <a:effectLst/>
              <a:latin typeface="Calibri" panose="020F050202020403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C4F4-C906-94AE-60F9-64B99D65721F}"/>
              </a:ext>
            </a:extLst>
          </p:cNvPr>
          <p:cNvSpPr>
            <a:spLocks noGrp="1"/>
          </p:cNvSpPr>
          <p:nvPr>
            <p:ph type="title"/>
          </p:nvPr>
        </p:nvSpPr>
        <p:spPr/>
        <p:txBody>
          <a:bodyPr>
            <a:normAutofit fontScale="90000"/>
          </a:bodyPr>
          <a:lstStyle/>
          <a:p>
            <a:r>
              <a:rPr lang="en-US" dirty="0"/>
              <a:t>EDA 1 cont.</a:t>
            </a:r>
          </a:p>
        </p:txBody>
      </p:sp>
      <p:sp>
        <p:nvSpPr>
          <p:cNvPr id="3" name="Text Placeholder 2">
            <a:extLst>
              <a:ext uri="{FF2B5EF4-FFF2-40B4-BE49-F238E27FC236}">
                <a16:creationId xmlns:a16="http://schemas.microsoft.com/office/drawing/2014/main" id="{D2C4B983-3951-9B7D-EE95-A97DB10D42E9}"/>
              </a:ext>
            </a:extLst>
          </p:cNvPr>
          <p:cNvSpPr>
            <a:spLocks noGrp="1"/>
          </p:cNvSpPr>
          <p:nvPr>
            <p:ph type="body" idx="1"/>
          </p:nvPr>
        </p:nvSpPr>
        <p:spPr/>
        <p:txBody>
          <a:bodyPr/>
          <a:lstStyle/>
          <a:p>
            <a:pPr marL="114300" indent="0">
              <a:buNone/>
            </a:pPr>
            <a:endParaRPr lang="en-US" dirty="0"/>
          </a:p>
        </p:txBody>
      </p:sp>
      <p:pic>
        <p:nvPicPr>
          <p:cNvPr id="4" name="Picture 3">
            <a:extLst>
              <a:ext uri="{FF2B5EF4-FFF2-40B4-BE49-F238E27FC236}">
                <a16:creationId xmlns:a16="http://schemas.microsoft.com/office/drawing/2014/main" id="{C92AC671-F714-4526-9199-8E56059356CB}"/>
              </a:ext>
            </a:extLst>
          </p:cNvPr>
          <p:cNvPicPr>
            <a:picLocks noChangeAspect="1"/>
          </p:cNvPicPr>
          <p:nvPr/>
        </p:nvPicPr>
        <p:blipFill>
          <a:blip r:embed="rId2"/>
          <a:stretch>
            <a:fillRect/>
          </a:stretch>
        </p:blipFill>
        <p:spPr>
          <a:xfrm>
            <a:off x="563046" y="1719470"/>
            <a:ext cx="8131362" cy="2849405"/>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044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C3E5-2309-320A-D93C-FDFC1E714CC1}"/>
              </a:ext>
            </a:extLst>
          </p:cNvPr>
          <p:cNvSpPr>
            <a:spLocks noGrp="1"/>
          </p:cNvSpPr>
          <p:nvPr>
            <p:ph type="title"/>
          </p:nvPr>
        </p:nvSpPr>
        <p:spPr>
          <a:xfrm>
            <a:off x="311700" y="216428"/>
            <a:ext cx="8520600" cy="572700"/>
          </a:xfrm>
        </p:spPr>
        <p:txBody>
          <a:bodyPr>
            <a:normAutofit fontScale="90000"/>
          </a:bodyPr>
          <a:lstStyle/>
          <a:p>
            <a:r>
              <a:rPr lang="en-US" dirty="0"/>
              <a:t>Q1.1</a:t>
            </a:r>
          </a:p>
        </p:txBody>
      </p:sp>
      <p:sp>
        <p:nvSpPr>
          <p:cNvPr id="3" name="Text Placeholder 2">
            <a:extLst>
              <a:ext uri="{FF2B5EF4-FFF2-40B4-BE49-F238E27FC236}">
                <a16:creationId xmlns:a16="http://schemas.microsoft.com/office/drawing/2014/main" id="{62511243-417C-830B-461A-A8406075F485}"/>
              </a:ext>
            </a:extLst>
          </p:cNvPr>
          <p:cNvSpPr>
            <a:spLocks noGrp="1"/>
          </p:cNvSpPr>
          <p:nvPr>
            <p:ph type="body" idx="1"/>
          </p:nvPr>
        </p:nvSpPr>
        <p:spPr>
          <a:xfrm>
            <a:off x="311700" y="898180"/>
            <a:ext cx="8520600" cy="3541487"/>
          </a:xfrm>
        </p:spPr>
        <p:txBody>
          <a:bodyPr/>
          <a:lstStyle/>
          <a:p>
            <a:pPr algn="ctr"/>
            <a:r>
              <a:rPr lang="en-US" dirty="0"/>
              <a:t>Build MLP Classifier</a:t>
            </a:r>
          </a:p>
          <a:p>
            <a:pPr marL="114300" indent="0">
              <a:buNone/>
            </a:pPr>
            <a:endParaRPr lang="en-US" dirty="0"/>
          </a:p>
        </p:txBody>
      </p:sp>
      <p:pic>
        <p:nvPicPr>
          <p:cNvPr id="5" name="Picture 4" descr="Diagram&#10;&#10;Description automatically generated">
            <a:extLst>
              <a:ext uri="{FF2B5EF4-FFF2-40B4-BE49-F238E27FC236}">
                <a16:creationId xmlns:a16="http://schemas.microsoft.com/office/drawing/2014/main" id="{52078776-50E5-6E77-4DDE-F85E477B1C14}"/>
              </a:ext>
            </a:extLst>
          </p:cNvPr>
          <p:cNvPicPr>
            <a:picLocks noChangeAspect="1"/>
          </p:cNvPicPr>
          <p:nvPr/>
        </p:nvPicPr>
        <p:blipFill>
          <a:blip r:embed="rId2"/>
          <a:stretch>
            <a:fillRect/>
          </a:stretch>
        </p:blipFill>
        <p:spPr>
          <a:xfrm>
            <a:off x="4095313" y="1385586"/>
            <a:ext cx="1612512" cy="3541486"/>
          </a:xfrm>
          <a:prstGeom prst="rect">
            <a:avLst/>
          </a:prstGeom>
        </p:spPr>
      </p:pic>
    </p:spTree>
    <p:extLst>
      <p:ext uri="{BB962C8B-B14F-4D97-AF65-F5344CB8AC3E}">
        <p14:creationId xmlns:p14="http://schemas.microsoft.com/office/powerpoint/2010/main" val="46099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C3E5-2309-320A-D93C-FDFC1E714CC1}"/>
              </a:ext>
            </a:extLst>
          </p:cNvPr>
          <p:cNvSpPr>
            <a:spLocks noGrp="1"/>
          </p:cNvSpPr>
          <p:nvPr>
            <p:ph type="title"/>
          </p:nvPr>
        </p:nvSpPr>
        <p:spPr>
          <a:xfrm>
            <a:off x="311700" y="216428"/>
            <a:ext cx="8520600" cy="572700"/>
          </a:xfrm>
        </p:spPr>
        <p:txBody>
          <a:bodyPr>
            <a:normAutofit fontScale="90000"/>
          </a:bodyPr>
          <a:lstStyle/>
          <a:p>
            <a:r>
              <a:rPr lang="en-US" dirty="0"/>
              <a:t>Q1.2</a:t>
            </a:r>
          </a:p>
        </p:txBody>
      </p:sp>
      <p:pic>
        <p:nvPicPr>
          <p:cNvPr id="7" name="Picture 6">
            <a:extLst>
              <a:ext uri="{FF2B5EF4-FFF2-40B4-BE49-F238E27FC236}">
                <a16:creationId xmlns:a16="http://schemas.microsoft.com/office/drawing/2014/main" id="{630E9B63-BD47-4DF8-A2C9-603BCBE8433B}"/>
              </a:ext>
            </a:extLst>
          </p:cNvPr>
          <p:cNvPicPr>
            <a:picLocks noChangeAspect="1"/>
          </p:cNvPicPr>
          <p:nvPr/>
        </p:nvPicPr>
        <p:blipFill>
          <a:blip r:embed="rId2"/>
          <a:stretch>
            <a:fillRect/>
          </a:stretch>
        </p:blipFill>
        <p:spPr>
          <a:xfrm>
            <a:off x="0" y="1252330"/>
            <a:ext cx="9074426" cy="3031435"/>
          </a:xfrm>
          <a:prstGeom prst="rect">
            <a:avLst/>
          </a:prstGeom>
          <a:ln>
            <a:noFill/>
          </a:ln>
          <a:effectLst>
            <a:softEdge rad="112500"/>
          </a:effectLst>
        </p:spPr>
      </p:pic>
    </p:spTree>
    <p:extLst>
      <p:ext uri="{BB962C8B-B14F-4D97-AF65-F5344CB8AC3E}">
        <p14:creationId xmlns:p14="http://schemas.microsoft.com/office/powerpoint/2010/main" val="348969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02371" y="136912"/>
            <a:ext cx="8520600" cy="572700"/>
          </a:xfrm>
          <a:prstGeom prst="rect">
            <a:avLst/>
          </a:prstGeom>
        </p:spPr>
        <p:txBody>
          <a:bodyPr spcFirstLastPara="1" wrap="square" lIns="91425" tIns="91425" rIns="91425" bIns="91425" anchor="t" anchorCtr="0">
            <a:normAutofit fontScale="90000"/>
          </a:bodyPr>
          <a:lstStyle/>
          <a:p>
            <a:pPr lvl="0"/>
            <a:r>
              <a:rPr lang="en-GB" dirty="0"/>
              <a:t>Q1.3</a:t>
            </a:r>
            <a:endParaRPr dirty="0"/>
          </a:p>
        </p:txBody>
      </p:sp>
      <p:graphicFrame>
        <p:nvGraphicFramePr>
          <p:cNvPr id="86" name="Google Shape;86;p18"/>
          <p:cNvGraphicFramePr/>
          <p:nvPr>
            <p:extLst>
              <p:ext uri="{D42A27DB-BD31-4B8C-83A1-F6EECF244321}">
                <p14:modId xmlns:p14="http://schemas.microsoft.com/office/powerpoint/2010/main" val="2351277822"/>
              </p:ext>
            </p:extLst>
          </p:nvPr>
        </p:nvGraphicFramePr>
        <p:xfrm>
          <a:off x="159024" y="824959"/>
          <a:ext cx="8656981" cy="775252"/>
        </p:xfrm>
        <a:graphic>
          <a:graphicData uri="http://schemas.openxmlformats.org/drawingml/2006/table">
            <a:tbl>
              <a:tblPr>
                <a:noFill/>
                <a:tableStyleId>{03898B6E-A75B-49AB-97B9-4A8B666D822F}</a:tableStyleId>
              </a:tblPr>
              <a:tblGrid>
                <a:gridCol w="1500809">
                  <a:extLst>
                    <a:ext uri="{9D8B030D-6E8A-4147-A177-3AD203B41FA5}">
                      <a16:colId xmlns:a16="http://schemas.microsoft.com/office/drawing/2014/main" val="20000"/>
                    </a:ext>
                  </a:extLst>
                </a:gridCol>
                <a:gridCol w="1252330">
                  <a:extLst>
                    <a:ext uri="{9D8B030D-6E8A-4147-A177-3AD203B41FA5}">
                      <a16:colId xmlns:a16="http://schemas.microsoft.com/office/drawing/2014/main" val="20001"/>
                    </a:ext>
                  </a:extLst>
                </a:gridCol>
                <a:gridCol w="1351722">
                  <a:extLst>
                    <a:ext uri="{9D8B030D-6E8A-4147-A177-3AD203B41FA5}">
                      <a16:colId xmlns:a16="http://schemas.microsoft.com/office/drawing/2014/main" val="20002"/>
                    </a:ext>
                  </a:extLst>
                </a:gridCol>
                <a:gridCol w="1441174">
                  <a:extLst>
                    <a:ext uri="{9D8B030D-6E8A-4147-A177-3AD203B41FA5}">
                      <a16:colId xmlns:a16="http://schemas.microsoft.com/office/drawing/2014/main" val="20003"/>
                    </a:ext>
                  </a:extLst>
                </a:gridCol>
                <a:gridCol w="1630017">
                  <a:extLst>
                    <a:ext uri="{9D8B030D-6E8A-4147-A177-3AD203B41FA5}">
                      <a16:colId xmlns:a16="http://schemas.microsoft.com/office/drawing/2014/main" val="20004"/>
                    </a:ext>
                  </a:extLst>
                </a:gridCol>
                <a:gridCol w="1480929">
                  <a:extLst>
                    <a:ext uri="{9D8B030D-6E8A-4147-A177-3AD203B41FA5}">
                      <a16:colId xmlns:a16="http://schemas.microsoft.com/office/drawing/2014/main" val="20005"/>
                    </a:ext>
                  </a:extLst>
                </a:gridCol>
              </a:tblGrid>
              <a:tr h="348038">
                <a:tc>
                  <a:txBody>
                    <a:bodyPr/>
                    <a:lstStyle/>
                    <a:p>
                      <a:pPr marL="0" lvl="0" indent="0" algn="ctr" rtl="0">
                        <a:spcBef>
                          <a:spcPts val="0"/>
                        </a:spcBef>
                        <a:spcAft>
                          <a:spcPts val="0"/>
                        </a:spcAft>
                        <a:buNone/>
                      </a:pPr>
                      <a:r>
                        <a:rPr lang="en-GB" sz="900" dirty="0">
                          <a:highlight>
                            <a:srgbClr val="FFFFFF"/>
                          </a:highlight>
                        </a:rPr>
                        <a:t>Max training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a:highlight>
                            <a:srgbClr val="FFFFFF"/>
                          </a:highlight>
                        </a:rPr>
                        <a:t>Max test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a:highlight>
                            <a:srgbClr val="FFFFFF"/>
                          </a:highlight>
                        </a:rPr>
                        <a:t>Min training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a:highlight>
                            <a:srgbClr val="FFFFFF"/>
                          </a:highlight>
                        </a:rPr>
                        <a:t>Min test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err="1">
                          <a:solidFill>
                            <a:schemeClr val="dk1"/>
                          </a:solidFill>
                          <a:highlight>
                            <a:schemeClr val="lt1"/>
                          </a:highlight>
                        </a:rPr>
                        <a:t>Avg</a:t>
                      </a:r>
                      <a:r>
                        <a:rPr lang="en-GB" sz="900" dirty="0">
                          <a:solidFill>
                            <a:schemeClr val="dk1"/>
                          </a:solidFill>
                          <a:highlight>
                            <a:schemeClr val="lt1"/>
                          </a:highlight>
                        </a:rPr>
                        <a:t> training </a:t>
                      </a:r>
                      <a:r>
                        <a:rPr lang="en-GB" sz="900" dirty="0" err="1">
                          <a:solidFill>
                            <a:schemeClr val="dk1"/>
                          </a:solidFill>
                          <a:highlight>
                            <a:schemeClr val="lt1"/>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900">
                          <a:highlight>
                            <a:srgbClr val="FFFFFF"/>
                          </a:highlight>
                        </a:rPr>
                        <a:t>Avg test acc</a:t>
                      </a:r>
                      <a:endParaRPr sz="900">
                        <a:highlight>
                          <a:srgbClr val="FFFFFF"/>
                        </a:highlight>
                      </a:endParaRPr>
                    </a:p>
                  </a:txBody>
                  <a:tcPr marL="63500" marR="63500" marT="63500" marB="63500">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0"/>
                  </a:ext>
                </a:extLst>
              </a:tr>
              <a:tr h="427214">
                <a:tc>
                  <a:txBody>
                    <a:bodyPr/>
                    <a:lstStyle/>
                    <a:p>
                      <a:pPr marL="0" lvl="0" indent="0" algn="ctr" rtl="0">
                        <a:spcBef>
                          <a:spcPts val="0"/>
                        </a:spcBef>
                        <a:spcAft>
                          <a:spcPts val="0"/>
                        </a:spcAft>
                        <a:buNone/>
                      </a:pPr>
                      <a:r>
                        <a:rPr lang="en-US" sz="1050" dirty="0">
                          <a:highlight>
                            <a:srgbClr val="FFFFFF"/>
                          </a:highlight>
                        </a:rPr>
                        <a:t>0.7384498119354248</a:t>
                      </a:r>
                      <a:endParaRPr sz="105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0.7522281408309937</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0.4940817058086395</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highlight>
                            <a:srgbClr val="FFFFFF"/>
                          </a:highlight>
                        </a:rPr>
                        <a:t>0.698752224445343</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0.7246883550286293</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highlight>
                            <a:srgbClr val="FFFFFF"/>
                          </a:highlight>
                        </a:rPr>
                        <a:t>0.7290552496910095</a:t>
                      </a:r>
                    </a:p>
                  </a:txBody>
                  <a:tcPr marL="63500" marR="63500" marT="63500" marB="63500">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3B788D31-6EC9-426D-997B-1DB91E356A13}"/>
              </a:ext>
            </a:extLst>
          </p:cNvPr>
          <p:cNvPicPr>
            <a:picLocks noChangeAspect="1"/>
          </p:cNvPicPr>
          <p:nvPr/>
        </p:nvPicPr>
        <p:blipFill>
          <a:blip r:embed="rId3"/>
          <a:stretch>
            <a:fillRect/>
          </a:stretch>
        </p:blipFill>
        <p:spPr>
          <a:xfrm>
            <a:off x="2087216" y="1715558"/>
            <a:ext cx="4267169" cy="3168293"/>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6713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BB13-EA60-72FB-500F-62E611D7E983}"/>
              </a:ext>
            </a:extLst>
          </p:cNvPr>
          <p:cNvSpPr>
            <a:spLocks noGrp="1"/>
          </p:cNvSpPr>
          <p:nvPr>
            <p:ph type="title"/>
          </p:nvPr>
        </p:nvSpPr>
        <p:spPr/>
        <p:txBody>
          <a:bodyPr>
            <a:normAutofit fontScale="90000"/>
          </a:bodyPr>
          <a:lstStyle/>
          <a:p>
            <a:r>
              <a:rPr lang="en-US" dirty="0"/>
              <a:t>Q1.4</a:t>
            </a:r>
          </a:p>
        </p:txBody>
      </p:sp>
      <p:sp>
        <p:nvSpPr>
          <p:cNvPr id="6" name="TextBox 5">
            <a:extLst>
              <a:ext uri="{FF2B5EF4-FFF2-40B4-BE49-F238E27FC236}">
                <a16:creationId xmlns:a16="http://schemas.microsoft.com/office/drawing/2014/main" id="{00490905-ACD9-4756-8357-F5846520A736}"/>
              </a:ext>
            </a:extLst>
          </p:cNvPr>
          <p:cNvSpPr txBox="1"/>
          <p:nvPr/>
        </p:nvSpPr>
        <p:spPr>
          <a:xfrm>
            <a:off x="311700" y="1381536"/>
            <a:ext cx="8520600" cy="307777"/>
          </a:xfrm>
          <a:prstGeom prst="rect">
            <a:avLst/>
          </a:prstGeom>
          <a:noFill/>
        </p:spPr>
        <p:txBody>
          <a:bodyPr wrap="square" rtlCol="0">
            <a:spAutoFit/>
          </a:bodyPr>
          <a:lstStyle/>
          <a:p>
            <a:r>
              <a:rPr lang="en-US" dirty="0"/>
              <a:t>      Training dataset                                  testing dataset                                       validation dataset</a:t>
            </a:r>
          </a:p>
        </p:txBody>
      </p:sp>
      <p:pic>
        <p:nvPicPr>
          <p:cNvPr id="8" name="Picture 7">
            <a:extLst>
              <a:ext uri="{FF2B5EF4-FFF2-40B4-BE49-F238E27FC236}">
                <a16:creationId xmlns:a16="http://schemas.microsoft.com/office/drawing/2014/main" id="{7A7FAB9F-7852-4835-8484-5839455DFF5A}"/>
              </a:ext>
            </a:extLst>
          </p:cNvPr>
          <p:cNvPicPr>
            <a:picLocks noChangeAspect="1"/>
          </p:cNvPicPr>
          <p:nvPr/>
        </p:nvPicPr>
        <p:blipFill>
          <a:blip r:embed="rId2"/>
          <a:stretch>
            <a:fillRect/>
          </a:stretch>
        </p:blipFill>
        <p:spPr>
          <a:xfrm>
            <a:off x="232188" y="2053123"/>
            <a:ext cx="2491133" cy="2246663"/>
          </a:xfrm>
          <a:prstGeom prst="rect">
            <a:avLst/>
          </a:prstGeom>
          <a:ln w="3175"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B32EBCED-A546-4F94-A5A6-589B0F0432BE}"/>
              </a:ext>
            </a:extLst>
          </p:cNvPr>
          <p:cNvPicPr>
            <a:picLocks noChangeAspect="1"/>
          </p:cNvPicPr>
          <p:nvPr/>
        </p:nvPicPr>
        <p:blipFill>
          <a:blip r:embed="rId3"/>
          <a:stretch>
            <a:fillRect/>
          </a:stretch>
        </p:blipFill>
        <p:spPr>
          <a:xfrm>
            <a:off x="3036698" y="2049055"/>
            <a:ext cx="2828061" cy="2246664"/>
          </a:xfrm>
          <a:prstGeom prst="rect">
            <a:avLst/>
          </a:prstGeom>
          <a:ln w="3175"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F4520C25-8A71-43F4-AAFF-71F2FE7ABE2E}"/>
              </a:ext>
            </a:extLst>
          </p:cNvPr>
          <p:cNvPicPr>
            <a:picLocks noChangeAspect="1"/>
          </p:cNvPicPr>
          <p:nvPr/>
        </p:nvPicPr>
        <p:blipFill>
          <a:blip r:embed="rId4"/>
          <a:stretch>
            <a:fillRect/>
          </a:stretch>
        </p:blipFill>
        <p:spPr>
          <a:xfrm>
            <a:off x="6178136" y="2049054"/>
            <a:ext cx="2828061" cy="2246663"/>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6935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Q1) Obtain a baseline performance                  (10 marks)</a:t>
            </a:r>
            <a:endParaRPr dirty="0"/>
          </a:p>
          <a:p>
            <a:pPr marL="0" lvl="0" indent="0" algn="l" rtl="0">
              <a:spcBef>
                <a:spcPts val="0"/>
              </a:spcBef>
              <a:spcAft>
                <a:spcPts val="0"/>
              </a:spcAft>
              <a:buNone/>
            </a:pP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l" rtl="0">
              <a:lnSpc>
                <a:spcPct val="100000"/>
              </a:lnSpc>
              <a:spcBef>
                <a:spcPts val="300"/>
              </a:spcBef>
              <a:spcAft>
                <a:spcPts val="0"/>
              </a:spcAft>
              <a:buClr>
                <a:schemeClr val="dk1"/>
              </a:buClr>
              <a:buSzPts val="1150"/>
              <a:buChar char="●"/>
            </a:pPr>
            <a:r>
              <a:rPr lang="en-GB" sz="1150" dirty="0">
                <a:solidFill>
                  <a:schemeClr val="dk1"/>
                </a:solidFill>
                <a:highlight>
                  <a:srgbClr val="FFFFFF"/>
                </a:highlight>
              </a:rPr>
              <a:t>Build an MLP classifier using the provided dataset and the following parameters: 				(4 marks)</a:t>
            </a:r>
            <a:endParaRPr sz="1150" dirty="0">
              <a:solidFill>
                <a:schemeClr val="dk1"/>
              </a:solidFill>
              <a:highlight>
                <a:srgbClr val="FFFFFF"/>
              </a:highlight>
            </a:endParaRPr>
          </a:p>
          <a:p>
            <a:pPr marL="914400" lvl="1"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1 hidden layers with 10 neurons</a:t>
            </a:r>
            <a:endParaRPr sz="1150" dirty="0">
              <a:solidFill>
                <a:schemeClr val="dk1"/>
              </a:solidFill>
              <a:highlight>
                <a:srgbClr val="FFFFFF"/>
              </a:highlight>
            </a:endParaRPr>
          </a:p>
          <a:p>
            <a:pPr marL="914400" lvl="1" indent="-301625" algn="l" rtl="0">
              <a:lnSpc>
                <a:spcPct val="100000"/>
              </a:lnSpc>
              <a:spcBef>
                <a:spcPts val="0"/>
              </a:spcBef>
              <a:spcAft>
                <a:spcPts val="0"/>
              </a:spcAft>
              <a:buClr>
                <a:schemeClr val="dk1"/>
              </a:buClr>
              <a:buSzPts val="1150"/>
              <a:buChar char="○"/>
            </a:pPr>
            <a:r>
              <a:rPr lang="en-GB" sz="1150" dirty="0" err="1">
                <a:solidFill>
                  <a:schemeClr val="dk1"/>
                </a:solidFill>
                <a:highlight>
                  <a:srgbClr val="FFFFFF"/>
                </a:highlight>
              </a:rPr>
              <a:t>Relu</a:t>
            </a:r>
            <a:r>
              <a:rPr lang="en-GB" sz="1150" dirty="0">
                <a:solidFill>
                  <a:schemeClr val="dk1"/>
                </a:solidFill>
                <a:highlight>
                  <a:srgbClr val="FFFFFF"/>
                </a:highlight>
              </a:rPr>
              <a:t> activation function </a:t>
            </a:r>
            <a:endParaRPr sz="1150" dirty="0">
              <a:solidFill>
                <a:schemeClr val="dk1"/>
              </a:solidFill>
              <a:highlight>
                <a:srgbClr val="FFFFFF"/>
              </a:highlight>
            </a:endParaRPr>
          </a:p>
          <a:p>
            <a:pPr marL="914400" lvl="1" indent="-301625" algn="l" rtl="0">
              <a:lnSpc>
                <a:spcPct val="100000"/>
              </a:lnSpc>
              <a:spcBef>
                <a:spcPts val="0"/>
              </a:spcBef>
              <a:spcAft>
                <a:spcPts val="0"/>
              </a:spcAft>
              <a:buClr>
                <a:srgbClr val="202124"/>
              </a:buClr>
              <a:buSzPts val="1150"/>
              <a:buChar char="○"/>
            </a:pPr>
            <a:r>
              <a:rPr lang="en-GB" sz="1150" dirty="0">
                <a:solidFill>
                  <a:srgbClr val="202124"/>
                </a:solidFill>
                <a:highlight>
                  <a:srgbClr val="FFFFFF"/>
                </a:highlight>
              </a:rPr>
              <a:t>Use </a:t>
            </a:r>
            <a:r>
              <a:rPr lang="en-GB" sz="1150" dirty="0" err="1">
                <a:solidFill>
                  <a:srgbClr val="202124"/>
                </a:solidFill>
                <a:highlight>
                  <a:srgbClr val="FFFFFF"/>
                </a:highlight>
              </a:rPr>
              <a:t>AdamW</a:t>
            </a:r>
            <a:r>
              <a:rPr lang="en-GB" sz="1150" dirty="0">
                <a:solidFill>
                  <a:srgbClr val="202124"/>
                </a:solidFill>
                <a:highlight>
                  <a:srgbClr val="FFFFFF"/>
                </a:highlight>
              </a:rPr>
              <a:t> optimizer and set the learning rate as 0.001</a:t>
            </a:r>
            <a:endParaRPr sz="1150" dirty="0">
              <a:solidFill>
                <a:srgbClr val="202124"/>
              </a:solidFill>
              <a:highlight>
                <a:srgbClr val="FFFFFF"/>
              </a:highlight>
            </a:endParaRPr>
          </a:p>
          <a:p>
            <a:pPr marL="914400" lvl="1"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 # of epochs=500</a:t>
            </a:r>
            <a:endParaRPr sz="1150" dirty="0">
              <a:solidFill>
                <a:schemeClr val="dk1"/>
              </a:solidFill>
              <a:highlight>
                <a:srgbClr val="FFFFFF"/>
              </a:highlight>
            </a:endParaRPr>
          </a:p>
          <a:p>
            <a:pPr marL="914400" lvl="1"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Batch size =</a:t>
            </a:r>
            <a:r>
              <a:rPr lang="en-GB" sz="1150" dirty="0">
                <a:solidFill>
                  <a:srgbClr val="202124"/>
                </a:solidFill>
                <a:highlight>
                  <a:srgbClr val="FFFFFF"/>
                </a:highlight>
              </a:rPr>
              <a:t>1</a:t>
            </a:r>
            <a:endParaRPr sz="1150" dirty="0">
              <a:solidFill>
                <a:srgbClr val="202124"/>
              </a:solidFill>
              <a:highlight>
                <a:srgbClr val="FFFFFF"/>
              </a:highlight>
            </a:endParaRPr>
          </a:p>
          <a:p>
            <a:pPr marL="457200" lvl="0"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Plot the training and testing losses vs. the number of epochs							(2 marks)</a:t>
            </a:r>
            <a:endParaRPr sz="1150" dirty="0">
              <a:solidFill>
                <a:schemeClr val="dk1"/>
              </a:solidFill>
              <a:highlight>
                <a:srgbClr val="FFFFFF"/>
              </a:highlight>
            </a:endParaRPr>
          </a:p>
          <a:p>
            <a:pPr marL="457200" lvl="0"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Complete the table below, and provide the confusion matrix based on the </a:t>
            </a:r>
            <a:r>
              <a:rPr lang="en-GB" sz="1150" dirty="0">
                <a:solidFill>
                  <a:schemeClr val="dk1"/>
                </a:solidFill>
                <a:highlight>
                  <a:srgbClr val="FCE5CD"/>
                </a:highlight>
              </a:rPr>
              <a:t>average test accuracy</a:t>
            </a:r>
            <a:r>
              <a:rPr lang="en-GB" sz="1150" dirty="0">
                <a:solidFill>
                  <a:schemeClr val="dk1"/>
                </a:solidFill>
                <a:highlight>
                  <a:srgbClr val="FFFFFF"/>
                </a:highlight>
              </a:rPr>
              <a:t>   		(2 marks)</a:t>
            </a:r>
            <a:endParaRPr sz="1150" dirty="0">
              <a:solidFill>
                <a:schemeClr val="dk1"/>
              </a:solidFill>
              <a:highlight>
                <a:srgbClr val="FFFFFF"/>
              </a:highlight>
            </a:endParaRPr>
          </a:p>
          <a:p>
            <a:pPr marL="457200" lvl="0" indent="-295275" algn="l" rtl="0">
              <a:lnSpc>
                <a:spcPct val="100000"/>
              </a:lnSpc>
              <a:spcBef>
                <a:spcPts val="0"/>
              </a:spcBef>
              <a:spcAft>
                <a:spcPts val="0"/>
              </a:spcAft>
              <a:buClr>
                <a:schemeClr val="dk1"/>
              </a:buClr>
              <a:buSzPts val="1050"/>
              <a:buChar char="●"/>
            </a:pPr>
            <a:r>
              <a:rPr lang="en-GB" sz="1150" dirty="0">
                <a:solidFill>
                  <a:schemeClr val="dk1"/>
                </a:solidFill>
                <a:highlight>
                  <a:srgbClr val="FFFFFF"/>
                </a:highlight>
              </a:rPr>
              <a:t>Provide 2D TSNE plots, one for the training set, one for the test set, and one for the validation		(2 marks)</a:t>
            </a:r>
            <a:endParaRPr sz="1150" dirty="0">
              <a:solidFill>
                <a:schemeClr val="dk1"/>
              </a:solidFill>
              <a:highlight>
                <a:srgbClr val="FFFFFF"/>
              </a:highlight>
            </a:endParaRPr>
          </a:p>
          <a:p>
            <a:pPr marL="0" lvl="0" indent="0" algn="l" rtl="0">
              <a:spcBef>
                <a:spcPts val="2700"/>
              </a:spcBef>
              <a:spcAft>
                <a:spcPts val="0"/>
              </a:spcAft>
              <a:buNone/>
            </a:pPr>
            <a:endParaRPr dirty="0"/>
          </a:p>
          <a:p>
            <a:pPr marL="0" lvl="0" indent="0" algn="l" rtl="0">
              <a:spcBef>
                <a:spcPts val="1200"/>
              </a:spcBef>
              <a:spcAft>
                <a:spcPts val="1200"/>
              </a:spcAft>
              <a:buNone/>
            </a:pPr>
            <a:endParaRPr dirty="0"/>
          </a:p>
        </p:txBody>
      </p:sp>
      <p:graphicFrame>
        <p:nvGraphicFramePr>
          <p:cNvPr id="86" name="Google Shape;86;p18"/>
          <p:cNvGraphicFramePr/>
          <p:nvPr>
            <p:extLst>
              <p:ext uri="{D42A27DB-BD31-4B8C-83A1-F6EECF244321}">
                <p14:modId xmlns:p14="http://schemas.microsoft.com/office/powerpoint/2010/main" val="2171183858"/>
              </p:ext>
            </p:extLst>
          </p:nvPr>
        </p:nvGraphicFramePr>
        <p:xfrm>
          <a:off x="1222838" y="3593306"/>
          <a:ext cx="6063550" cy="756712"/>
        </p:xfrm>
        <a:graphic>
          <a:graphicData uri="http://schemas.openxmlformats.org/drawingml/2006/table">
            <a:tbl>
              <a:tblPr>
                <a:noFill/>
                <a:tableStyleId>{03898B6E-A75B-49AB-97B9-4A8B666D822F}</a:tableStyleId>
              </a:tblPr>
              <a:tblGrid>
                <a:gridCol w="1005300">
                  <a:extLst>
                    <a:ext uri="{9D8B030D-6E8A-4147-A177-3AD203B41FA5}">
                      <a16:colId xmlns:a16="http://schemas.microsoft.com/office/drawing/2014/main" val="20000"/>
                    </a:ext>
                  </a:extLst>
                </a:gridCol>
                <a:gridCol w="1079475">
                  <a:extLst>
                    <a:ext uri="{9D8B030D-6E8A-4147-A177-3AD203B41FA5}">
                      <a16:colId xmlns:a16="http://schemas.microsoft.com/office/drawing/2014/main" val="20001"/>
                    </a:ext>
                  </a:extLst>
                </a:gridCol>
                <a:gridCol w="943825">
                  <a:extLst>
                    <a:ext uri="{9D8B030D-6E8A-4147-A177-3AD203B41FA5}">
                      <a16:colId xmlns:a16="http://schemas.microsoft.com/office/drawing/2014/main" val="20002"/>
                    </a:ext>
                  </a:extLst>
                </a:gridCol>
                <a:gridCol w="1011650">
                  <a:extLst>
                    <a:ext uri="{9D8B030D-6E8A-4147-A177-3AD203B41FA5}">
                      <a16:colId xmlns:a16="http://schemas.microsoft.com/office/drawing/2014/main" val="20003"/>
                    </a:ext>
                  </a:extLst>
                </a:gridCol>
                <a:gridCol w="1011650">
                  <a:extLst>
                    <a:ext uri="{9D8B030D-6E8A-4147-A177-3AD203B41FA5}">
                      <a16:colId xmlns:a16="http://schemas.microsoft.com/office/drawing/2014/main" val="20004"/>
                    </a:ext>
                  </a:extLst>
                </a:gridCol>
                <a:gridCol w="1011650">
                  <a:extLst>
                    <a:ext uri="{9D8B030D-6E8A-4147-A177-3AD203B41FA5}">
                      <a16:colId xmlns:a16="http://schemas.microsoft.com/office/drawing/2014/main" val="20005"/>
                    </a:ext>
                  </a:extLst>
                </a:gridCol>
              </a:tblGrid>
              <a:tr h="355392">
                <a:tc>
                  <a:txBody>
                    <a:bodyPr/>
                    <a:lstStyle/>
                    <a:p>
                      <a:pPr marL="0" lvl="0" indent="0" algn="ctr" rtl="0">
                        <a:spcBef>
                          <a:spcPts val="0"/>
                        </a:spcBef>
                        <a:spcAft>
                          <a:spcPts val="0"/>
                        </a:spcAft>
                        <a:buNone/>
                      </a:pPr>
                      <a:r>
                        <a:rPr lang="en-GB" sz="900">
                          <a:highlight>
                            <a:srgbClr val="FFFFFF"/>
                          </a:highlight>
                        </a:rPr>
                        <a:t>Max training acc</a:t>
                      </a:r>
                      <a:endParaRPr sz="9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a:highlight>
                            <a:srgbClr val="FFFFFF"/>
                          </a:highlight>
                        </a:rPr>
                        <a:t>Max test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dirty="0">
                          <a:highlight>
                            <a:srgbClr val="FFFFFF"/>
                          </a:highlight>
                        </a:rPr>
                        <a:t>Min training </a:t>
                      </a:r>
                      <a:r>
                        <a:rPr lang="en-GB" sz="900" dirty="0" err="1">
                          <a:highlight>
                            <a:srgbClr val="FFFFFF"/>
                          </a:highlight>
                        </a:rPr>
                        <a:t>acc</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a:highlight>
                            <a:srgbClr val="FFFFFF"/>
                          </a:highlight>
                        </a:rPr>
                        <a:t>Min test acc</a:t>
                      </a:r>
                      <a:endParaRPr sz="9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900">
                          <a:solidFill>
                            <a:schemeClr val="dk1"/>
                          </a:solidFill>
                          <a:highlight>
                            <a:schemeClr val="lt1"/>
                          </a:highlight>
                        </a:rPr>
                        <a:t>Avg training acc</a:t>
                      </a:r>
                      <a:endParaRPr sz="90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900">
                          <a:highlight>
                            <a:srgbClr val="FFFFFF"/>
                          </a:highlight>
                        </a:rPr>
                        <a:t>Avg test acc</a:t>
                      </a:r>
                      <a:endParaRPr sz="900">
                        <a:highlight>
                          <a:srgbClr val="FFFFFF"/>
                        </a:highlight>
                      </a:endParaRPr>
                    </a:p>
                  </a:txBody>
                  <a:tcPr marL="63500" marR="63500" marT="63500" marB="63500">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0"/>
                  </a:ext>
                </a:extLst>
              </a:tr>
              <a:tr h="294690">
                <a:tc>
                  <a:txBody>
                    <a:bodyPr/>
                    <a:lstStyle/>
                    <a:p>
                      <a:pPr marL="0" lvl="0" indent="0" algn="ctr" rtl="0">
                        <a:spcBef>
                          <a:spcPts val="0"/>
                        </a:spcBef>
                        <a:spcAft>
                          <a:spcPts val="0"/>
                        </a:spcAft>
                        <a:buNone/>
                      </a:pPr>
                      <a:r>
                        <a:rPr lang="en-US" sz="900" dirty="0">
                          <a:highlight>
                            <a:srgbClr val="FFFFFF"/>
                          </a:highlight>
                        </a:rPr>
                        <a:t>0.3627338707447052</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0.22638146579265594</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0.2149675488471985</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highlight>
                            <a:srgbClr val="FFFFFF"/>
                          </a:highlight>
                        </a:rPr>
                        <a:t>0.22638146579265594</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highlight>
                            <a:srgbClr val="FFFFFF"/>
                          </a:highlight>
                        </a:rPr>
                        <a:t>0.24953738101124764</a:t>
                      </a:r>
                      <a:endParaRPr sz="900" dirty="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highlight>
                            <a:srgbClr val="FFFFFF"/>
                          </a:highlight>
                        </a:rPr>
                        <a:t>0.22638146579265594</a:t>
                      </a:r>
                    </a:p>
                  </a:txBody>
                  <a:tcPr marL="63500" marR="63500" marT="63500" marB="63500">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Q2) Compre dimensionality reduction to feature selection </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300"/>
              </a:spcBef>
              <a:spcAft>
                <a:spcPts val="0"/>
              </a:spcAft>
              <a:buClr>
                <a:schemeClr val="dk1"/>
              </a:buClr>
              <a:buSzPts val="1100"/>
              <a:buFont typeface="Arial"/>
              <a:buNone/>
            </a:pPr>
            <a:r>
              <a:rPr lang="en-GB" sz="1350" b="1" dirty="0">
                <a:solidFill>
                  <a:schemeClr val="dk1"/>
                </a:solidFill>
                <a:highlight>
                  <a:srgbClr val="FFFFFF"/>
                </a:highlight>
              </a:rPr>
              <a:t>Q2.1) Dimensionality reduction  											(6 marks)</a:t>
            </a:r>
            <a:endParaRPr sz="1350" b="1" dirty="0">
              <a:solidFill>
                <a:schemeClr val="dk1"/>
              </a:solidFill>
              <a:highlight>
                <a:srgbClr val="FFFFFF"/>
              </a:highlight>
            </a:endParaRPr>
          </a:p>
          <a:p>
            <a:pPr marL="457200" lvl="0" indent="-301625" algn="l" rtl="0">
              <a:lnSpc>
                <a:spcPct val="100000"/>
              </a:lnSpc>
              <a:spcBef>
                <a:spcPts val="300"/>
              </a:spcBef>
              <a:spcAft>
                <a:spcPts val="0"/>
              </a:spcAft>
              <a:buClr>
                <a:schemeClr val="dk1"/>
              </a:buClr>
              <a:buSzPts val="1150"/>
              <a:buChar char="●"/>
            </a:pPr>
            <a:r>
              <a:rPr lang="en-GB" sz="1150" dirty="0">
                <a:solidFill>
                  <a:schemeClr val="dk1"/>
                </a:solidFill>
                <a:highlight>
                  <a:srgbClr val="FFFFFF"/>
                </a:highlight>
              </a:rPr>
              <a:t>Find the best value for </a:t>
            </a:r>
            <a:r>
              <a:rPr lang="en-GB" sz="1150" dirty="0" err="1">
                <a:solidFill>
                  <a:schemeClr val="dk1"/>
                </a:solidFill>
                <a:highlight>
                  <a:srgbClr val="FFFFFF"/>
                </a:highlight>
              </a:rPr>
              <a:t>n_components</a:t>
            </a:r>
            <a:r>
              <a:rPr lang="en-GB" sz="1150" dirty="0">
                <a:solidFill>
                  <a:schemeClr val="dk1"/>
                </a:solidFill>
                <a:highlight>
                  <a:srgbClr val="FFFFFF"/>
                </a:highlight>
              </a:rPr>
              <a:t> based on the test accuracy of the MLP classifier, using Principal Component Analysis, </a:t>
            </a:r>
            <a:endParaRPr sz="1150" dirty="0">
              <a:solidFill>
                <a:schemeClr val="dk1"/>
              </a:solidFill>
              <a:highlight>
                <a:srgbClr val="FFFFFF"/>
              </a:highlight>
            </a:endParaRPr>
          </a:p>
          <a:p>
            <a:pPr marL="914400" lvl="1"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PCA(</a:t>
            </a:r>
            <a:r>
              <a:rPr lang="en-GB" sz="1150" dirty="0" err="1">
                <a:solidFill>
                  <a:schemeClr val="dk1"/>
                </a:solidFill>
                <a:highlight>
                  <a:srgbClr val="FFFFFF"/>
                </a:highlight>
              </a:rPr>
              <a:t>n_components</a:t>
            </a:r>
            <a:r>
              <a:rPr lang="en-GB" sz="1150" dirty="0">
                <a:solidFill>
                  <a:schemeClr val="dk1"/>
                </a:solidFill>
                <a:highlight>
                  <a:srgbClr val="FFFFFF"/>
                </a:highlight>
              </a:rPr>
              <a:t>=n, </a:t>
            </a:r>
            <a:r>
              <a:rPr lang="en-GB" sz="1150" dirty="0" err="1">
                <a:solidFill>
                  <a:schemeClr val="dk1"/>
                </a:solidFill>
                <a:highlight>
                  <a:srgbClr val="FFFFFF"/>
                </a:highlight>
              </a:rPr>
              <a:t>random_state</a:t>
            </a:r>
            <a:r>
              <a:rPr lang="en-GB" sz="1150" dirty="0">
                <a:solidFill>
                  <a:schemeClr val="dk1"/>
                </a:solidFill>
                <a:highlight>
                  <a:srgbClr val="FFFFFF"/>
                </a:highlight>
              </a:rPr>
              <a:t>=0)</a:t>
            </a:r>
            <a:endParaRPr sz="1150" dirty="0">
              <a:solidFill>
                <a:schemeClr val="dk1"/>
              </a:solidFill>
              <a:highlight>
                <a:srgbClr val="FFFFFF"/>
              </a:highlight>
            </a:endParaRPr>
          </a:p>
          <a:p>
            <a:pPr marL="457200" lvl="0"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Plot the (number of component-test accuracy) graph with the baseline performance. </a:t>
            </a:r>
            <a:endParaRPr sz="1150" dirty="0">
              <a:solidFill>
                <a:schemeClr val="dk1"/>
              </a:solidFill>
              <a:highlight>
                <a:srgbClr val="FFFFFF"/>
              </a:highlight>
            </a:endParaRPr>
          </a:p>
          <a:p>
            <a:pPr marL="457200" lvl="0"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Apply TSNE(</a:t>
            </a:r>
            <a:r>
              <a:rPr lang="en-GB" sz="1150" dirty="0" err="1">
                <a:solidFill>
                  <a:schemeClr val="dk1"/>
                </a:solidFill>
                <a:highlight>
                  <a:srgbClr val="FFFFFF"/>
                </a:highlight>
              </a:rPr>
              <a:t>n_components</a:t>
            </a:r>
            <a:r>
              <a:rPr lang="en-GB" sz="1150" dirty="0">
                <a:solidFill>
                  <a:schemeClr val="dk1"/>
                </a:solidFill>
                <a:highlight>
                  <a:srgbClr val="FFFFFF"/>
                </a:highlight>
              </a:rPr>
              <a:t>=2, </a:t>
            </a:r>
            <a:r>
              <a:rPr lang="en-GB" sz="1150" dirty="0" err="1">
                <a:solidFill>
                  <a:schemeClr val="dk1"/>
                </a:solidFill>
                <a:highlight>
                  <a:srgbClr val="FFFFFF"/>
                </a:highlight>
              </a:rPr>
              <a:t>random_state</a:t>
            </a:r>
            <a:r>
              <a:rPr lang="en-GB" sz="1150" dirty="0">
                <a:solidFill>
                  <a:schemeClr val="dk1"/>
                </a:solidFill>
                <a:highlight>
                  <a:srgbClr val="FFFFFF"/>
                </a:highlight>
              </a:rPr>
              <a:t>=0) to visualise the training and test datasets after DR</a:t>
            </a:r>
            <a:endParaRPr sz="1150" dirty="0">
              <a:solidFill>
                <a:schemeClr val="dk1"/>
              </a:solidFill>
              <a:highlight>
                <a:srgbClr val="FFFFFF"/>
              </a:highlight>
            </a:endParaRPr>
          </a:p>
          <a:p>
            <a:pPr marL="0" lvl="0" indent="0" algn="l" rtl="0">
              <a:lnSpc>
                <a:spcPct val="100000"/>
              </a:lnSpc>
              <a:spcBef>
                <a:spcPts val="300"/>
              </a:spcBef>
              <a:spcAft>
                <a:spcPts val="0"/>
              </a:spcAft>
              <a:buNone/>
            </a:pPr>
            <a:r>
              <a:rPr lang="en-GB" sz="1350" b="1" dirty="0">
                <a:solidFill>
                  <a:schemeClr val="dk1"/>
                </a:solidFill>
                <a:highlight>
                  <a:srgbClr val="FFFFFF"/>
                </a:highlight>
              </a:rPr>
              <a:t>  </a:t>
            </a:r>
            <a:endParaRPr sz="1350" b="1" dirty="0">
              <a:solidFill>
                <a:schemeClr val="dk1"/>
              </a:solidFill>
              <a:highlight>
                <a:srgbClr val="FFFFFF"/>
              </a:highlight>
            </a:endParaRPr>
          </a:p>
          <a:p>
            <a:pPr marL="0" lvl="0" indent="0" algn="l" rtl="0">
              <a:lnSpc>
                <a:spcPct val="100000"/>
              </a:lnSpc>
              <a:spcBef>
                <a:spcPts val="300"/>
              </a:spcBef>
              <a:spcAft>
                <a:spcPts val="0"/>
              </a:spcAft>
              <a:buClr>
                <a:schemeClr val="dk1"/>
              </a:buClr>
              <a:buSzPts val="1100"/>
              <a:buFont typeface="Arial"/>
              <a:buNone/>
            </a:pPr>
            <a:r>
              <a:rPr lang="en-GB" sz="1350" b="1" dirty="0">
                <a:solidFill>
                  <a:schemeClr val="dk1"/>
                </a:solidFill>
                <a:highlight>
                  <a:srgbClr val="FFFFFF"/>
                </a:highlight>
              </a:rPr>
              <a:t>Q2.2) Feature selection 												(6 marks)</a:t>
            </a:r>
            <a:endParaRPr sz="1350" b="1" dirty="0">
              <a:solidFill>
                <a:schemeClr val="dk1"/>
              </a:solidFill>
              <a:highlight>
                <a:srgbClr val="FFFFFF"/>
              </a:highlight>
            </a:endParaRPr>
          </a:p>
          <a:p>
            <a:pPr marL="457200" lvl="0" indent="-301625" algn="l" rtl="0">
              <a:lnSpc>
                <a:spcPct val="100000"/>
              </a:lnSpc>
              <a:spcBef>
                <a:spcPts val="300"/>
              </a:spcBef>
              <a:spcAft>
                <a:spcPts val="0"/>
              </a:spcAft>
              <a:buClr>
                <a:schemeClr val="dk1"/>
              </a:buClr>
              <a:buSzPts val="1150"/>
              <a:buChar char="●"/>
            </a:pPr>
            <a:r>
              <a:rPr lang="en-GB" sz="1150" dirty="0">
                <a:solidFill>
                  <a:schemeClr val="dk1"/>
                </a:solidFill>
                <a:highlight>
                  <a:srgbClr val="FFFFFF"/>
                </a:highlight>
              </a:rPr>
              <a:t>Find the best number of features based on the MLP test accuracy, using the feature selection methods:</a:t>
            </a:r>
            <a:endParaRPr sz="1150" dirty="0">
              <a:solidFill>
                <a:schemeClr val="dk1"/>
              </a:solidFill>
              <a:highlight>
                <a:srgbClr val="FFFFFF"/>
              </a:highlight>
            </a:endParaRPr>
          </a:p>
          <a:p>
            <a:pPr marL="914400" lvl="1" indent="-301625" algn="l" rtl="0">
              <a:lnSpc>
                <a:spcPct val="100000"/>
              </a:lnSpc>
              <a:spcBef>
                <a:spcPts val="0"/>
              </a:spcBef>
              <a:spcAft>
                <a:spcPts val="0"/>
              </a:spcAft>
              <a:buClr>
                <a:srgbClr val="202124"/>
              </a:buClr>
              <a:buSzPts val="1150"/>
              <a:buChar char="○"/>
            </a:pPr>
            <a:r>
              <a:rPr lang="en-GB" sz="1200" dirty="0">
                <a:solidFill>
                  <a:srgbClr val="202124"/>
                </a:solidFill>
                <a:highlight>
                  <a:srgbClr val="FFFFFF"/>
                </a:highlight>
              </a:rPr>
              <a:t>ANOVA</a:t>
            </a:r>
            <a:endParaRPr sz="1150" dirty="0">
              <a:solidFill>
                <a:srgbClr val="202124"/>
              </a:solidFill>
              <a:highlight>
                <a:srgbClr val="FFFFFF"/>
              </a:highlight>
            </a:endParaRPr>
          </a:p>
          <a:p>
            <a:pPr marL="914400" lvl="1" indent="-301625" algn="l" rtl="0">
              <a:lnSpc>
                <a:spcPct val="100000"/>
              </a:lnSpc>
              <a:spcBef>
                <a:spcPts val="0"/>
              </a:spcBef>
              <a:spcAft>
                <a:spcPts val="0"/>
              </a:spcAft>
              <a:buClr>
                <a:srgbClr val="202124"/>
              </a:buClr>
              <a:buSzPts val="1150"/>
              <a:buChar char="○"/>
            </a:pPr>
            <a:r>
              <a:rPr lang="en-GB" sz="1150" dirty="0">
                <a:solidFill>
                  <a:srgbClr val="202124"/>
                </a:solidFill>
                <a:highlight>
                  <a:srgbClr val="FFFFFF"/>
                </a:highlight>
              </a:rPr>
              <a:t>Mutual Information </a:t>
            </a:r>
            <a:endParaRPr sz="1150" dirty="0">
              <a:solidFill>
                <a:srgbClr val="202124"/>
              </a:solidFill>
              <a:highlight>
                <a:srgbClr val="FFFFFF"/>
              </a:highlight>
            </a:endParaRPr>
          </a:p>
          <a:p>
            <a:pPr marL="457200" lvl="0" indent="-301625" algn="l" rtl="0">
              <a:lnSpc>
                <a:spcPct val="100000"/>
              </a:lnSpc>
              <a:spcBef>
                <a:spcPts val="0"/>
              </a:spcBef>
              <a:spcAft>
                <a:spcPts val="0"/>
              </a:spcAft>
              <a:buClr>
                <a:schemeClr val="dk1"/>
              </a:buClr>
              <a:buSzPts val="1150"/>
              <a:buChar char="●"/>
            </a:pPr>
            <a:r>
              <a:rPr lang="en-GB" sz="1150" dirty="0">
                <a:solidFill>
                  <a:schemeClr val="dk1"/>
                </a:solidFill>
                <a:highlight>
                  <a:srgbClr val="FFFFFF"/>
                </a:highlight>
              </a:rPr>
              <a:t>Choose the method that achieves the best test accuracy results </a:t>
            </a:r>
            <a:r>
              <a:rPr lang="en-GB" sz="1150" dirty="0">
                <a:solidFill>
                  <a:schemeClr val="dk1"/>
                </a:solidFill>
                <a:highlight>
                  <a:srgbClr val="FCE5CD"/>
                </a:highlight>
              </a:rPr>
              <a:t>(either the ANOVA or mutual information)</a:t>
            </a:r>
            <a:r>
              <a:rPr lang="en-GB" sz="1150" dirty="0">
                <a:solidFill>
                  <a:schemeClr val="dk1"/>
                </a:solidFill>
                <a:highlight>
                  <a:srgbClr val="FFFFFF"/>
                </a:highlight>
              </a:rPr>
              <a:t>, and provide 2D TSNE plots, one for the training set and one for the test set.</a:t>
            </a:r>
            <a:endParaRPr sz="1150" dirty="0">
              <a:solidFill>
                <a:schemeClr val="dk1"/>
              </a:solidFill>
              <a:highlight>
                <a:srgbClr val="FFFFFF"/>
              </a:highlight>
            </a:endParaRPr>
          </a:p>
          <a:p>
            <a:pPr marL="0" lvl="0" indent="0" algn="l" rtl="0">
              <a:lnSpc>
                <a:spcPct val="100000"/>
              </a:lnSpc>
              <a:spcBef>
                <a:spcPts val="300"/>
              </a:spcBef>
              <a:spcAft>
                <a:spcPts val="0"/>
              </a:spcAft>
              <a:buNone/>
            </a:pPr>
            <a:endParaRPr sz="1150" dirty="0">
              <a:solidFill>
                <a:schemeClr val="dk1"/>
              </a:solidFill>
              <a:highlight>
                <a:srgbClr val="FFFFFF"/>
              </a:highlight>
            </a:endParaRPr>
          </a:p>
          <a:p>
            <a:pPr marL="0" lvl="0" indent="0" algn="l" rtl="0">
              <a:lnSpc>
                <a:spcPct val="100000"/>
              </a:lnSpc>
              <a:spcBef>
                <a:spcPts val="300"/>
              </a:spcBef>
              <a:spcAft>
                <a:spcPts val="0"/>
              </a:spcAft>
              <a:buClr>
                <a:schemeClr val="dk1"/>
              </a:buClr>
              <a:buSzPts val="1100"/>
              <a:buFont typeface="Arial"/>
              <a:buNone/>
            </a:pPr>
            <a:r>
              <a:rPr lang="en-GB" sz="1150" dirty="0">
                <a:solidFill>
                  <a:schemeClr val="dk1"/>
                </a:solidFill>
                <a:highlight>
                  <a:srgbClr val="FFFFFF"/>
                </a:highlight>
              </a:rPr>
              <a:t>Update your dataset, </a:t>
            </a:r>
            <a:r>
              <a:rPr lang="en-GB" sz="1150" b="1" dirty="0">
                <a:solidFill>
                  <a:schemeClr val="dk1"/>
                </a:solidFill>
                <a:highlight>
                  <a:srgbClr val="FFFFFF"/>
                </a:highlight>
              </a:rPr>
              <a:t>to be used in the next steps</a:t>
            </a:r>
            <a:r>
              <a:rPr lang="en-GB" sz="1150" dirty="0">
                <a:solidFill>
                  <a:schemeClr val="dk1"/>
                </a:solidFill>
                <a:highlight>
                  <a:srgbClr val="FFFFFF"/>
                </a:highlight>
              </a:rPr>
              <a:t>, based on the technique that provides you with </a:t>
            </a:r>
            <a:r>
              <a:rPr lang="en-GB" sz="1150" dirty="0">
                <a:solidFill>
                  <a:schemeClr val="dk1"/>
                </a:solidFill>
                <a:highlight>
                  <a:srgbClr val="FCE5CD"/>
                </a:highlight>
              </a:rPr>
              <a:t>highest validation accuracy</a:t>
            </a:r>
            <a:r>
              <a:rPr lang="en-GB" sz="1150" dirty="0">
                <a:solidFill>
                  <a:schemeClr val="dk1"/>
                </a:solidFill>
                <a:highlight>
                  <a:srgbClr val="FFFFFF"/>
                </a:highlight>
              </a:rPr>
              <a:t> (either dimensionality reduction or feature selection), </a:t>
            </a:r>
            <a:r>
              <a:rPr lang="en-GB" sz="1150" b="1" dirty="0">
                <a:solidFill>
                  <a:schemeClr val="dk1"/>
                </a:solidFill>
                <a:highlight>
                  <a:srgbClr val="FFFFFF"/>
                </a:highlight>
              </a:rPr>
              <a:t>and provide the confusion matrix</a:t>
            </a:r>
            <a:r>
              <a:rPr lang="en-GB" sz="1150" dirty="0">
                <a:solidFill>
                  <a:schemeClr val="dk1"/>
                </a:solidFill>
                <a:highlight>
                  <a:srgbClr val="FFFFFF"/>
                </a:highlight>
              </a:rPr>
              <a:t>. 				</a:t>
            </a:r>
            <a:r>
              <a:rPr lang="en-GB" sz="1150" b="1" dirty="0">
                <a:solidFill>
                  <a:schemeClr val="dk1"/>
                </a:solidFill>
                <a:highlight>
                  <a:srgbClr val="FFFFFF"/>
                </a:highlight>
              </a:rPr>
              <a:t>(3 marks)</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87C5-2DE5-EC35-DE97-A2DC00414717}"/>
              </a:ext>
            </a:extLst>
          </p:cNvPr>
          <p:cNvSpPr>
            <a:spLocks noGrp="1"/>
          </p:cNvSpPr>
          <p:nvPr>
            <p:ph type="title"/>
          </p:nvPr>
        </p:nvSpPr>
        <p:spPr>
          <a:xfrm>
            <a:off x="0" y="349161"/>
            <a:ext cx="8520600" cy="572700"/>
          </a:xfrm>
        </p:spPr>
        <p:txBody>
          <a:bodyPr>
            <a:normAutofit fontScale="90000"/>
          </a:bodyPr>
          <a:lstStyle/>
          <a:p>
            <a:r>
              <a:rPr lang="en-US" dirty="0"/>
              <a:t>Q2.1</a:t>
            </a:r>
          </a:p>
        </p:txBody>
      </p:sp>
      <p:sp>
        <p:nvSpPr>
          <p:cNvPr id="3" name="Text Placeholder 2">
            <a:extLst>
              <a:ext uri="{FF2B5EF4-FFF2-40B4-BE49-F238E27FC236}">
                <a16:creationId xmlns:a16="http://schemas.microsoft.com/office/drawing/2014/main" id="{94ACFFAC-47A1-B0FA-DBFF-9714106ADBD2}"/>
              </a:ext>
            </a:extLst>
          </p:cNvPr>
          <p:cNvSpPr>
            <a:spLocks noGrp="1"/>
          </p:cNvSpPr>
          <p:nvPr>
            <p:ph type="body" idx="1"/>
          </p:nvPr>
        </p:nvSpPr>
        <p:spPr>
          <a:xfrm>
            <a:off x="184731" y="1119224"/>
            <a:ext cx="2963278" cy="2883938"/>
          </a:xfrm>
        </p:spPr>
        <p:txBody>
          <a:bodyPr>
            <a:normAutofit fontScale="85000" lnSpcReduction="10000"/>
          </a:bodyPr>
          <a:lstStyle/>
          <a:p>
            <a:r>
              <a:rPr lang="en-US" dirty="0"/>
              <a:t>Dimensionality Reduction</a:t>
            </a:r>
          </a:p>
          <a:p>
            <a:pPr marL="114300" indent="0">
              <a:buNone/>
            </a:pPr>
            <a:r>
              <a:rPr kumimoji="0" lang="en-US" altLang="en-US" sz="1800" b="0" i="0" u="none" strike="noStrike" cap="none" normalizeH="0" baseline="0" dirty="0">
                <a:ln>
                  <a:noFill/>
                </a:ln>
                <a:solidFill>
                  <a:schemeClr val="tx1"/>
                </a:solidFill>
                <a:effectLst/>
                <a:latin typeface="Arial Unicode MS"/>
              </a:rPr>
              <a:t>the best </a:t>
            </a:r>
            <a:r>
              <a:rPr kumimoji="0" lang="en-US" altLang="en-US" sz="1800" b="0" i="0" u="none" strike="noStrike" cap="none" normalizeH="0" baseline="0" dirty="0" err="1">
                <a:ln>
                  <a:noFill/>
                </a:ln>
                <a:solidFill>
                  <a:schemeClr val="tx1"/>
                </a:solidFill>
                <a:effectLst/>
                <a:latin typeface="Arial Unicode MS"/>
              </a:rPr>
              <a:t>pca</a:t>
            </a:r>
            <a:r>
              <a:rPr kumimoji="0" lang="en-US" altLang="en-US" sz="1800" b="0" i="0" u="none" strike="noStrike" cap="none" normalizeH="0" baseline="0" dirty="0">
                <a:ln>
                  <a:noFill/>
                </a:ln>
                <a:solidFill>
                  <a:schemeClr val="tx1"/>
                </a:solidFill>
                <a:effectLst/>
                <a:latin typeface="Arial Unicode MS"/>
              </a:rPr>
              <a:t> accuracy  = 0.7736185193061829 and the best value for </a:t>
            </a:r>
            <a:r>
              <a:rPr kumimoji="0" lang="en-US" altLang="en-US" sz="1800" b="0" i="0" u="none" strike="noStrike" cap="none" normalizeH="0" baseline="0" dirty="0" err="1">
                <a:ln>
                  <a:noFill/>
                </a:ln>
                <a:solidFill>
                  <a:schemeClr val="tx1"/>
                </a:solidFill>
                <a:effectLst/>
                <a:latin typeface="Arial Unicode MS"/>
              </a:rPr>
              <a:t>n_components</a:t>
            </a:r>
            <a:r>
              <a:rPr kumimoji="0" lang="en-US" altLang="en-US" sz="1800" b="0" i="0" u="none" strike="noStrike" cap="none" normalizeH="0" baseline="0" dirty="0">
                <a:ln>
                  <a:noFill/>
                </a:ln>
                <a:solidFill>
                  <a:schemeClr val="tx1"/>
                </a:solidFill>
                <a:effectLst/>
                <a:latin typeface="Arial Unicode MS"/>
              </a:rPr>
              <a:t> based on the test accuracy is 19</a:t>
            </a:r>
            <a:r>
              <a:rPr kumimoji="0" lang="en-US" altLang="en-US" sz="800" b="0" i="0" u="none" strike="noStrike" cap="none" normalizeH="0" baseline="0" dirty="0">
                <a:ln>
                  <a:noFill/>
                </a:ln>
                <a:solidFill>
                  <a:schemeClr val="tx1"/>
                </a:solidFill>
                <a:effectLst/>
              </a:rPr>
              <a:t> </a:t>
            </a:r>
          </a:p>
          <a:p>
            <a:pPr marL="114300" indent="0">
              <a:buNone/>
            </a:pPr>
            <a:endParaRPr lang="en-US" altLang="en-US" sz="800" dirty="0">
              <a:solidFill>
                <a:schemeClr val="tx1"/>
              </a:solidFill>
            </a:endParaRPr>
          </a:p>
          <a:p>
            <a:pPr marL="114300" indent="0">
              <a:buNone/>
            </a:pPr>
            <a:r>
              <a:rPr kumimoji="0" lang="en-US" altLang="en-US" b="0" i="0" u="none" strike="noStrike" cap="none" normalizeH="0" baseline="0" dirty="0">
                <a:ln>
                  <a:noFill/>
                </a:ln>
                <a:solidFill>
                  <a:schemeClr val="tx1"/>
                </a:solidFill>
                <a:effectLst/>
                <a:latin typeface="Arial Unicode MS"/>
              </a:rPr>
              <a:t>the best </a:t>
            </a:r>
            <a:r>
              <a:rPr kumimoji="0" lang="en-US" altLang="en-US" b="0" i="0" u="none" strike="noStrike" cap="none" normalizeH="0" baseline="0" dirty="0" err="1">
                <a:ln>
                  <a:noFill/>
                </a:ln>
                <a:solidFill>
                  <a:schemeClr val="tx1"/>
                </a:solidFill>
                <a:effectLst/>
                <a:latin typeface="Arial Unicode MS"/>
              </a:rPr>
              <a:t>Pca</a:t>
            </a:r>
            <a:r>
              <a:rPr kumimoji="0" lang="en-US" altLang="en-US" b="0" i="0" u="none" strike="noStrike" cap="none" normalizeH="0" baseline="0" dirty="0">
                <a:ln>
                  <a:noFill/>
                </a:ln>
                <a:solidFill>
                  <a:schemeClr val="tx1"/>
                </a:solidFill>
                <a:effectLst/>
                <a:latin typeface="Arial Unicode MS"/>
              </a:rPr>
              <a:t> index =0.782531201839447 best value for </a:t>
            </a:r>
            <a:r>
              <a:rPr kumimoji="0" lang="en-US" altLang="en-US" b="0" i="0" u="none" strike="noStrike" cap="none" normalizeH="0" baseline="0" dirty="0" err="1">
                <a:ln>
                  <a:noFill/>
                </a:ln>
                <a:solidFill>
                  <a:schemeClr val="tx1"/>
                </a:solidFill>
                <a:effectLst/>
                <a:latin typeface="Arial Unicode MS"/>
              </a:rPr>
              <a:t>n_components</a:t>
            </a:r>
            <a:r>
              <a:rPr kumimoji="0" lang="en-US" altLang="en-US" b="0" i="0" u="none" strike="noStrike" cap="none" normalizeH="0" baseline="0" dirty="0">
                <a:ln>
                  <a:noFill/>
                </a:ln>
                <a:solidFill>
                  <a:schemeClr val="tx1"/>
                </a:solidFill>
                <a:effectLst/>
                <a:latin typeface="Arial Unicode MS"/>
              </a:rPr>
              <a:t> 19</a:t>
            </a:r>
          </a:p>
          <a:p>
            <a:pPr marL="114300" indent="0">
              <a:buNone/>
            </a:pPr>
            <a:r>
              <a:rPr kumimoji="0" lang="en-US" altLang="en-US" b="0" i="0" u="none" strike="noStrike" cap="none" normalizeH="0" baseline="0" dirty="0">
                <a:ln>
                  <a:noFill/>
                </a:ln>
                <a:solidFill>
                  <a:schemeClr val="tx1"/>
                </a:solidFill>
                <a:effectLst/>
              </a:rPr>
              <a:t>On validation dataset.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lang="en-US" altLang="en-US" sz="800" dirty="0">
              <a:solidFill>
                <a:schemeClr val="tx1"/>
              </a:solidFill>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lang="en-US" altLang="en-US" sz="800" dirty="0">
              <a:solidFill>
                <a:schemeClr val="tx1"/>
              </a:solidFill>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114300" indent="0">
              <a:buNone/>
            </a:pPr>
            <a:endParaRPr lang="en-US" dirty="0"/>
          </a:p>
        </p:txBody>
      </p:sp>
      <p:pic>
        <p:nvPicPr>
          <p:cNvPr id="1027" name="Picture 3">
            <a:extLst>
              <a:ext uri="{FF2B5EF4-FFF2-40B4-BE49-F238E27FC236}">
                <a16:creationId xmlns:a16="http://schemas.microsoft.com/office/drawing/2014/main" id="{C18A5379-CC1D-F46D-17BD-D41F5E9D7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903" y="999954"/>
            <a:ext cx="5013743" cy="3293750"/>
          </a:xfrm>
          <a:prstGeom prst="rect">
            <a:avLst/>
          </a:prstGeom>
          <a:ln w="3175"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9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016C-CF45-3FB0-C87F-F9236DBB8E61}"/>
              </a:ext>
            </a:extLst>
          </p:cNvPr>
          <p:cNvSpPr>
            <a:spLocks noGrp="1"/>
          </p:cNvSpPr>
          <p:nvPr>
            <p:ph type="title"/>
          </p:nvPr>
        </p:nvSpPr>
        <p:spPr/>
        <p:txBody>
          <a:bodyPr>
            <a:normAutofit fontScale="90000"/>
          </a:bodyPr>
          <a:lstStyle/>
          <a:p>
            <a:r>
              <a:rPr lang="en-US" dirty="0"/>
              <a:t>Q 2.1 </a:t>
            </a:r>
            <a:r>
              <a:rPr lang="en-US" dirty="0" err="1"/>
              <a:t>cont</a:t>
            </a:r>
            <a:r>
              <a:rPr lang="en-US" dirty="0"/>
              <a:t> </a:t>
            </a:r>
          </a:p>
        </p:txBody>
      </p:sp>
      <p:sp>
        <p:nvSpPr>
          <p:cNvPr id="3" name="Text Placeholder 2">
            <a:extLst>
              <a:ext uri="{FF2B5EF4-FFF2-40B4-BE49-F238E27FC236}">
                <a16:creationId xmlns:a16="http://schemas.microsoft.com/office/drawing/2014/main" id="{522F59FA-B673-445B-57AF-ED67B1360716}"/>
              </a:ext>
            </a:extLst>
          </p:cNvPr>
          <p:cNvSpPr>
            <a:spLocks noGrp="1"/>
          </p:cNvSpPr>
          <p:nvPr>
            <p:ph type="body" idx="1"/>
          </p:nvPr>
        </p:nvSpPr>
        <p:spPr/>
        <p:txBody>
          <a:bodyPr/>
          <a:lstStyle/>
          <a:p>
            <a:pPr algn="ctr"/>
            <a:r>
              <a:rPr lang="en-US" dirty="0"/>
              <a:t>TSNE for Both Training and Testing data</a:t>
            </a:r>
          </a:p>
          <a:p>
            <a:pPr marL="114300" indent="0" algn="ctr">
              <a:buNone/>
            </a:pPr>
            <a:endParaRPr lang="en-US" dirty="0"/>
          </a:p>
        </p:txBody>
      </p:sp>
      <p:pic>
        <p:nvPicPr>
          <p:cNvPr id="5" name="Picture 4" descr="Chart, scatter chart, bubble chart&#10;&#10;Description automatically generated">
            <a:extLst>
              <a:ext uri="{FF2B5EF4-FFF2-40B4-BE49-F238E27FC236}">
                <a16:creationId xmlns:a16="http://schemas.microsoft.com/office/drawing/2014/main" id="{53DBD154-951D-112B-C22E-38A46A5258F1}"/>
              </a:ext>
            </a:extLst>
          </p:cNvPr>
          <p:cNvPicPr>
            <a:picLocks noChangeAspect="1"/>
          </p:cNvPicPr>
          <p:nvPr/>
        </p:nvPicPr>
        <p:blipFill>
          <a:blip r:embed="rId2"/>
          <a:stretch>
            <a:fillRect/>
          </a:stretch>
        </p:blipFill>
        <p:spPr>
          <a:xfrm>
            <a:off x="201759" y="1732933"/>
            <a:ext cx="4067900" cy="3192593"/>
          </a:xfrm>
          <a:prstGeom prst="rect">
            <a:avLst/>
          </a:prstGeom>
        </p:spPr>
      </p:pic>
      <p:pic>
        <p:nvPicPr>
          <p:cNvPr id="7" name="Picture 6" descr="Chart, scatter chart&#10;&#10;Description automatically generated">
            <a:extLst>
              <a:ext uri="{FF2B5EF4-FFF2-40B4-BE49-F238E27FC236}">
                <a16:creationId xmlns:a16="http://schemas.microsoft.com/office/drawing/2014/main" id="{4AF2A20F-5480-C9E7-4E10-4A6BB940587E}"/>
              </a:ext>
            </a:extLst>
          </p:cNvPr>
          <p:cNvPicPr>
            <a:picLocks noChangeAspect="1"/>
          </p:cNvPicPr>
          <p:nvPr/>
        </p:nvPicPr>
        <p:blipFill>
          <a:blip r:embed="rId3"/>
          <a:stretch>
            <a:fillRect/>
          </a:stretch>
        </p:blipFill>
        <p:spPr>
          <a:xfrm>
            <a:off x="4478268" y="1732932"/>
            <a:ext cx="4354032" cy="3192593"/>
          </a:xfrm>
          <a:prstGeom prst="rect">
            <a:avLst/>
          </a:prstGeom>
        </p:spPr>
      </p:pic>
    </p:spTree>
    <p:extLst>
      <p:ext uri="{BB962C8B-B14F-4D97-AF65-F5344CB8AC3E}">
        <p14:creationId xmlns:p14="http://schemas.microsoft.com/office/powerpoint/2010/main" val="233953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4AA7-ED53-304D-8C6D-86097831269D}"/>
              </a:ext>
            </a:extLst>
          </p:cNvPr>
          <p:cNvSpPr>
            <a:spLocks noGrp="1"/>
          </p:cNvSpPr>
          <p:nvPr>
            <p:ph type="title"/>
          </p:nvPr>
        </p:nvSpPr>
        <p:spPr/>
        <p:txBody>
          <a:bodyPr>
            <a:normAutofit fontScale="90000"/>
          </a:bodyPr>
          <a:lstStyle/>
          <a:p>
            <a:r>
              <a:rPr lang="en-US" dirty="0"/>
              <a:t>Q 2.2</a:t>
            </a:r>
          </a:p>
        </p:txBody>
      </p:sp>
      <p:sp>
        <p:nvSpPr>
          <p:cNvPr id="3" name="Text Placeholder 2">
            <a:extLst>
              <a:ext uri="{FF2B5EF4-FFF2-40B4-BE49-F238E27FC236}">
                <a16:creationId xmlns:a16="http://schemas.microsoft.com/office/drawing/2014/main" id="{605F4D2A-7A99-EBF0-083C-7FA328D43CC0}"/>
              </a:ext>
            </a:extLst>
          </p:cNvPr>
          <p:cNvSpPr>
            <a:spLocks noGrp="1"/>
          </p:cNvSpPr>
          <p:nvPr>
            <p:ph type="body" idx="1"/>
          </p:nvPr>
        </p:nvSpPr>
        <p:spPr/>
        <p:txBody>
          <a:bodyPr>
            <a:normAutofit fontScale="92500"/>
          </a:bodyPr>
          <a:lstStyle/>
          <a:p>
            <a:r>
              <a:rPr lang="en-US" dirty="0"/>
              <a:t>Feature Selection</a:t>
            </a:r>
          </a:p>
          <a:p>
            <a:pPr marL="114300" indent="0">
              <a:buNone/>
            </a:pPr>
            <a:r>
              <a:rPr lang="en-US" altLang="en-US" dirty="0">
                <a:solidFill>
                  <a:schemeClr val="tx1"/>
                </a:solidFill>
                <a:latin typeface="Arial Unicode MS"/>
              </a:rPr>
              <a:t>1- </a:t>
            </a:r>
          </a:p>
          <a:p>
            <a:pPr marL="114300" indent="0">
              <a:buNone/>
            </a:pPr>
            <a:r>
              <a:rPr kumimoji="0" lang="en-US" altLang="en-US" sz="1800" b="0" i="0" u="none" strike="noStrike" cap="none" normalizeH="0" baseline="0" dirty="0">
                <a:ln>
                  <a:noFill/>
                </a:ln>
                <a:solidFill>
                  <a:schemeClr val="tx1"/>
                </a:solidFill>
                <a:effectLst/>
                <a:latin typeface="Arial Unicode MS"/>
              </a:rPr>
              <a:t>the best </a:t>
            </a:r>
            <a:r>
              <a:rPr kumimoji="0" lang="en-US" altLang="en-US" sz="1800" b="0" i="0" u="none" strike="noStrike" cap="none" normalizeH="0" baseline="0" dirty="0" err="1">
                <a:ln>
                  <a:noFill/>
                </a:ln>
                <a:solidFill>
                  <a:schemeClr val="tx1"/>
                </a:solidFill>
                <a:effectLst/>
                <a:latin typeface="Arial Unicode MS"/>
              </a:rPr>
              <a:t>anvoa</a:t>
            </a:r>
            <a:r>
              <a:rPr kumimoji="0" lang="en-US" altLang="en-US" sz="1800" b="0" i="0" u="none" strike="noStrike" cap="none" normalizeH="0" baseline="0" dirty="0">
                <a:ln>
                  <a:noFill/>
                </a:ln>
                <a:solidFill>
                  <a:schemeClr val="tx1"/>
                </a:solidFill>
                <a:effectLst/>
                <a:latin typeface="Arial Unicode MS"/>
              </a:rPr>
              <a:t> acc =0.7896613478660583 best value for </a:t>
            </a:r>
            <a:r>
              <a:rPr kumimoji="0" lang="en-US" altLang="en-US" sz="1800" b="0" i="0" u="none" strike="noStrike" cap="none" normalizeH="0" baseline="0" dirty="0" err="1">
                <a:ln>
                  <a:noFill/>
                </a:ln>
                <a:solidFill>
                  <a:schemeClr val="tx1"/>
                </a:solidFill>
                <a:effectLst/>
                <a:latin typeface="Arial Unicode MS"/>
              </a:rPr>
              <a:t>n_components</a:t>
            </a:r>
            <a:r>
              <a:rPr kumimoji="0" lang="en-US" altLang="en-US" sz="1800" b="0" i="0" u="none" strike="noStrike" cap="none" normalizeH="0" baseline="0" dirty="0">
                <a:ln>
                  <a:noFill/>
                </a:ln>
                <a:solidFill>
                  <a:schemeClr val="tx1"/>
                </a:solidFill>
                <a:effectLst/>
                <a:latin typeface="Arial Unicode MS"/>
              </a:rPr>
              <a:t> 11</a:t>
            </a:r>
            <a:r>
              <a:rPr kumimoji="0" lang="en-US" altLang="en-US" sz="800" b="0" i="0" u="none" strike="noStrike" cap="none" normalizeH="0" baseline="0" dirty="0">
                <a:ln>
                  <a:noFill/>
                </a:ln>
                <a:solidFill>
                  <a:schemeClr val="tx1"/>
                </a:solidFill>
                <a:effectLst/>
              </a:rPr>
              <a:t> </a:t>
            </a:r>
          </a:p>
          <a:p>
            <a:pPr marL="114300" indent="0">
              <a:buNone/>
            </a:pPr>
            <a:r>
              <a:rPr kumimoji="0" lang="en-US" altLang="en-US" b="0" i="0" u="none" strike="noStrike" cap="none" normalizeH="0" baseline="0" dirty="0">
                <a:ln>
                  <a:noFill/>
                </a:ln>
                <a:solidFill>
                  <a:schemeClr val="tx1"/>
                </a:solidFill>
                <a:effectLst/>
                <a:latin typeface="Arial Unicode MS"/>
              </a:rPr>
              <a:t>the best mutual acc =0.7664884328842163 best value for </a:t>
            </a:r>
            <a:r>
              <a:rPr kumimoji="0" lang="en-US" altLang="en-US" b="0" i="0" u="none" strike="noStrike" cap="none" normalizeH="0" baseline="0" dirty="0" err="1">
                <a:ln>
                  <a:noFill/>
                </a:ln>
                <a:solidFill>
                  <a:schemeClr val="tx1"/>
                </a:solidFill>
                <a:effectLst/>
                <a:latin typeface="Arial Unicode MS"/>
              </a:rPr>
              <a:t>n_components</a:t>
            </a:r>
            <a:r>
              <a:rPr kumimoji="0" lang="en-US" altLang="en-US" b="0" i="0" u="none" strike="noStrike" cap="none" normalizeH="0" baseline="0" dirty="0">
                <a:ln>
                  <a:noFill/>
                </a:ln>
                <a:solidFill>
                  <a:schemeClr val="tx1"/>
                </a:solidFill>
                <a:effectLst/>
                <a:latin typeface="Arial Unicode MS"/>
              </a:rPr>
              <a:t> 19</a:t>
            </a:r>
            <a:r>
              <a:rPr kumimoji="0" lang="en-US" altLang="en-US" b="0" i="0" u="none" strike="noStrike" cap="none" normalizeH="0" baseline="0" dirty="0">
                <a:ln>
                  <a:noFill/>
                </a:ln>
                <a:solidFill>
                  <a:schemeClr val="tx1"/>
                </a:solidFill>
                <a:effectLst/>
              </a:rPr>
              <a:t> </a:t>
            </a:r>
          </a:p>
          <a:p>
            <a:pPr marL="114300" indent="0">
              <a:buNone/>
            </a:pPr>
            <a:r>
              <a:rPr lang="en-US" altLang="en-US" dirty="0">
                <a:solidFill>
                  <a:schemeClr val="tx1"/>
                </a:solidFill>
                <a:latin typeface="Arial" panose="020B0604020202020204" pitchFamily="34" charset="0"/>
              </a:rPr>
              <a:t>Both are on test set</a:t>
            </a:r>
          </a:p>
          <a:p>
            <a:pPr marL="114300" indent="0">
              <a:buNone/>
            </a:pPr>
            <a:r>
              <a:rPr kumimoji="0" lang="en-US" altLang="en-US" b="0" i="0" u="none" strike="noStrike" cap="none" normalizeH="0" baseline="0" dirty="0">
                <a:ln>
                  <a:noFill/>
                </a:ln>
                <a:solidFill>
                  <a:schemeClr val="tx1"/>
                </a:solidFill>
                <a:effectLst/>
                <a:latin typeface="Arial" panose="020B0604020202020204" pitchFamily="34" charset="0"/>
              </a:rPr>
              <a:t>2- </a:t>
            </a:r>
          </a:p>
          <a:p>
            <a:pPr marL="114300" indent="0">
              <a:buNone/>
            </a:pPr>
            <a:r>
              <a:rPr kumimoji="0" lang="en-US" altLang="en-US" sz="1800" b="0" i="0" u="none" strike="noStrike" cap="none" normalizeH="0" baseline="0" dirty="0">
                <a:ln>
                  <a:noFill/>
                </a:ln>
                <a:solidFill>
                  <a:schemeClr val="tx1"/>
                </a:solidFill>
                <a:effectLst/>
                <a:latin typeface="Arial Unicode MS"/>
              </a:rPr>
              <a:t>the best </a:t>
            </a:r>
            <a:r>
              <a:rPr kumimoji="0" lang="en-US" altLang="en-US" sz="1800" b="0" i="0" u="none" strike="noStrike" cap="none" normalizeH="0" baseline="0" dirty="0" err="1">
                <a:ln>
                  <a:noFill/>
                </a:ln>
                <a:solidFill>
                  <a:schemeClr val="tx1"/>
                </a:solidFill>
                <a:effectLst/>
                <a:latin typeface="Arial Unicode MS"/>
              </a:rPr>
              <a:t>anvoa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val</a:t>
            </a:r>
            <a:r>
              <a:rPr kumimoji="0" lang="en-US" altLang="en-US" sz="1800" b="0" i="0" u="none" strike="noStrike" cap="none" normalizeH="0" baseline="0" dirty="0">
                <a:ln>
                  <a:noFill/>
                </a:ln>
                <a:solidFill>
                  <a:schemeClr val="tx1"/>
                </a:solidFill>
                <a:effectLst/>
                <a:latin typeface="Arial Unicode MS"/>
              </a:rPr>
              <a:t> index =0.7860962748527527 best value for </a:t>
            </a:r>
            <a:r>
              <a:rPr kumimoji="0" lang="en-US" altLang="en-US" sz="1800" b="0" i="0" u="none" strike="noStrike" cap="none" normalizeH="0" baseline="0" dirty="0" err="1">
                <a:ln>
                  <a:noFill/>
                </a:ln>
                <a:solidFill>
                  <a:schemeClr val="tx1"/>
                </a:solidFill>
                <a:effectLst/>
                <a:latin typeface="Arial Unicode MS"/>
              </a:rPr>
              <a:t>n_components</a:t>
            </a:r>
            <a:r>
              <a:rPr kumimoji="0" lang="en-US" altLang="en-US" sz="1800" b="0" i="0" u="none" strike="noStrike" cap="none" normalizeH="0" baseline="0" dirty="0">
                <a:ln>
                  <a:noFill/>
                </a:ln>
                <a:solidFill>
                  <a:schemeClr val="tx1"/>
                </a:solidFill>
                <a:effectLst/>
                <a:latin typeface="Arial Unicode MS"/>
              </a:rPr>
              <a:t> 9</a:t>
            </a:r>
            <a:r>
              <a:rPr kumimoji="0" lang="en-US" altLang="en-US" sz="800" b="0" i="0" u="none" strike="noStrike" cap="none" normalizeH="0" baseline="0" dirty="0">
                <a:ln>
                  <a:noFill/>
                </a:ln>
                <a:solidFill>
                  <a:schemeClr val="tx1"/>
                </a:solidFill>
                <a:effectLst/>
              </a:rPr>
              <a:t> </a:t>
            </a:r>
          </a:p>
          <a:p>
            <a:pPr marL="114300" indent="0">
              <a:buNone/>
            </a:pPr>
            <a:r>
              <a:rPr kumimoji="0" lang="en-US" altLang="en-US" sz="2100" b="0" i="0" u="none" strike="noStrike" cap="none" normalizeH="0" baseline="0" dirty="0">
                <a:ln>
                  <a:noFill/>
                </a:ln>
                <a:solidFill>
                  <a:schemeClr val="tx1"/>
                </a:solidFill>
                <a:effectLst/>
                <a:latin typeface="Arial Unicode MS"/>
              </a:rPr>
              <a:t>the best mutual index =0.77183598279953 best value for </a:t>
            </a:r>
            <a:r>
              <a:rPr kumimoji="0" lang="en-US" altLang="en-US" sz="2100" b="0" i="0" u="none" strike="noStrike" cap="none" normalizeH="0" baseline="0" dirty="0" err="1">
                <a:ln>
                  <a:noFill/>
                </a:ln>
                <a:solidFill>
                  <a:schemeClr val="tx1"/>
                </a:solidFill>
                <a:effectLst/>
                <a:latin typeface="Arial Unicode MS"/>
              </a:rPr>
              <a:t>n_components</a:t>
            </a:r>
            <a:r>
              <a:rPr kumimoji="0" lang="en-US" altLang="en-US" sz="2100" b="0" i="0" u="none" strike="noStrike" cap="none" normalizeH="0" baseline="0" dirty="0">
                <a:ln>
                  <a:noFill/>
                </a:ln>
                <a:solidFill>
                  <a:schemeClr val="tx1"/>
                </a:solidFill>
                <a:effectLst/>
                <a:latin typeface="Arial Unicode MS"/>
              </a:rPr>
              <a:t> 18</a:t>
            </a:r>
            <a:r>
              <a:rPr kumimoji="0" lang="en-US" altLang="en-US" sz="2100" b="0" i="0" u="none" strike="noStrike" cap="none" normalizeH="0" baseline="0" dirty="0">
                <a:ln>
                  <a:noFill/>
                </a:ln>
                <a:solidFill>
                  <a:schemeClr val="tx1"/>
                </a:solidFill>
                <a:effectLst/>
              </a:rPr>
              <a:t> </a:t>
            </a:r>
          </a:p>
          <a:p>
            <a:pPr marL="114300" indent="0">
              <a:buNone/>
            </a:pPr>
            <a:r>
              <a:rPr lang="en-US" altLang="en-US" sz="2100" dirty="0" err="1">
                <a:solidFill>
                  <a:schemeClr val="tx1"/>
                </a:solidFill>
                <a:latin typeface="Arial" panose="020B0604020202020204" pitchFamily="34" charset="0"/>
              </a:rPr>
              <a:t>Anova</a:t>
            </a:r>
            <a:r>
              <a:rPr lang="en-US" altLang="en-US" sz="2100" dirty="0">
                <a:solidFill>
                  <a:schemeClr val="tx1"/>
                </a:solidFill>
                <a:latin typeface="Arial" panose="020B0604020202020204" pitchFamily="34" charset="0"/>
              </a:rPr>
              <a:t> is best in both test and validation datasets so </a:t>
            </a:r>
          </a:p>
          <a:p>
            <a:pPr marL="114300" indent="0">
              <a:buNone/>
            </a:pPr>
            <a:r>
              <a:rPr lang="en-US" altLang="en-US" sz="2100" dirty="0">
                <a:solidFill>
                  <a:schemeClr val="tx1"/>
                </a:solidFill>
                <a:latin typeface="Arial" panose="020B0604020202020204" pitchFamily="34" charset="0"/>
              </a:rPr>
              <a:t>We d</a:t>
            </a:r>
            <a:r>
              <a:rPr kumimoji="0" lang="en-US" altLang="en-US" sz="2100" b="0" i="0" u="none" strike="noStrike" cap="none" normalizeH="0" baseline="0" dirty="0">
                <a:ln>
                  <a:noFill/>
                </a:ln>
                <a:solidFill>
                  <a:schemeClr val="tx1"/>
                </a:solidFill>
                <a:effectLst/>
                <a:latin typeface="Arial" panose="020B0604020202020204" pitchFamily="34" charset="0"/>
              </a:rPr>
              <a:t>raw  TSNE Plots based on it.</a:t>
            </a:r>
          </a:p>
          <a:p>
            <a:pPr marL="114300" indent="0">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114300" indent="0">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114300" indent="0">
              <a:buNone/>
            </a:pPr>
            <a:endParaRPr kumimoji="0" lang="en-US" altLang="en-US" sz="800" b="0" i="0" u="none" strike="noStrike" cap="none" normalizeH="0" baseline="0" dirty="0">
              <a:ln>
                <a:noFill/>
              </a:ln>
              <a:solidFill>
                <a:schemeClr val="tx1"/>
              </a:solidFill>
              <a:effectLst/>
            </a:endParaRPr>
          </a:p>
          <a:p>
            <a:pPr marL="114300" indent="0">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114300" indent="0">
              <a:buNone/>
            </a:pPr>
            <a:endParaRPr lang="en-US" dirty="0"/>
          </a:p>
        </p:txBody>
      </p:sp>
    </p:spTree>
    <p:extLst>
      <p:ext uri="{BB962C8B-B14F-4D97-AF65-F5344CB8AC3E}">
        <p14:creationId xmlns:p14="http://schemas.microsoft.com/office/powerpoint/2010/main" val="403778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Problem’s overview								(10 marks)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Provide a conceptual figure to explain the problem in hand</a:t>
            </a:r>
            <a:endParaRPr/>
          </a:p>
          <a:p>
            <a:pPr marL="914400" lvl="1" indent="-317500" algn="l" rtl="0">
              <a:spcBef>
                <a:spcPts val="0"/>
              </a:spcBef>
              <a:spcAft>
                <a:spcPts val="0"/>
              </a:spcAft>
              <a:buSzPts val="1400"/>
              <a:buChar char="○"/>
            </a:pPr>
            <a:r>
              <a:rPr lang="en-GB"/>
              <a:t>The figure should show an end-to-end dataflow, and provide insights on the problem </a:t>
            </a:r>
            <a:endParaRPr/>
          </a:p>
          <a:p>
            <a:pPr marL="914400" lvl="1" indent="-317500" algn="l" rtl="0">
              <a:spcBef>
                <a:spcPts val="0"/>
              </a:spcBef>
              <a:spcAft>
                <a:spcPts val="0"/>
              </a:spcAft>
              <a:buSzPts val="1400"/>
              <a:buChar char="○"/>
            </a:pPr>
            <a:r>
              <a:rPr lang="en-GB"/>
              <a:t>You can write a few sentences to further explain the problem, if needed</a:t>
            </a:r>
            <a:endParaRPr/>
          </a:p>
          <a:p>
            <a:pPr marL="914400" lvl="1" indent="-317500" algn="l" rtl="0">
              <a:spcBef>
                <a:spcPts val="0"/>
              </a:spcBef>
              <a:spcAft>
                <a:spcPts val="0"/>
              </a:spcAft>
              <a:buSzPts val="1400"/>
              <a:buChar char="○"/>
            </a:pPr>
            <a:r>
              <a:rPr lang="en-GB"/>
              <a:t>Copying and pasting the figure from online resources is not allowed</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DEA599-07D3-4CB6-A01B-1A67AF6D9BC7}"/>
              </a:ext>
            </a:extLst>
          </p:cNvPr>
          <p:cNvPicPr>
            <a:picLocks noChangeAspect="1"/>
          </p:cNvPicPr>
          <p:nvPr/>
        </p:nvPicPr>
        <p:blipFill>
          <a:blip r:embed="rId2"/>
          <a:stretch>
            <a:fillRect/>
          </a:stretch>
        </p:blipFill>
        <p:spPr>
          <a:xfrm>
            <a:off x="357809" y="230404"/>
            <a:ext cx="8150086" cy="4543544"/>
          </a:xfrm>
          <a:prstGeom prst="rect">
            <a:avLst/>
          </a:prstGeom>
        </p:spPr>
      </p:pic>
    </p:spTree>
    <p:extLst>
      <p:ext uri="{BB962C8B-B14F-4D97-AF65-F5344CB8AC3E}">
        <p14:creationId xmlns:p14="http://schemas.microsoft.com/office/powerpoint/2010/main" val="277177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95CA-B5E7-08FD-C9B6-127546025AC2}"/>
              </a:ext>
            </a:extLst>
          </p:cNvPr>
          <p:cNvSpPr>
            <a:spLocks noGrp="1"/>
          </p:cNvSpPr>
          <p:nvPr>
            <p:ph type="title"/>
          </p:nvPr>
        </p:nvSpPr>
        <p:spPr/>
        <p:txBody>
          <a:bodyPr>
            <a:normAutofit fontScale="90000"/>
          </a:bodyPr>
          <a:lstStyle/>
          <a:p>
            <a:r>
              <a:rPr lang="en-US" dirty="0"/>
              <a:t>Q 2.2 cont.</a:t>
            </a:r>
          </a:p>
        </p:txBody>
      </p:sp>
      <p:sp>
        <p:nvSpPr>
          <p:cNvPr id="3" name="Text Placeholder 2">
            <a:extLst>
              <a:ext uri="{FF2B5EF4-FFF2-40B4-BE49-F238E27FC236}">
                <a16:creationId xmlns:a16="http://schemas.microsoft.com/office/drawing/2014/main" id="{17FE8A7A-5BBE-0DEF-5A77-9571B6A32BA7}"/>
              </a:ext>
            </a:extLst>
          </p:cNvPr>
          <p:cNvSpPr>
            <a:spLocks noGrp="1"/>
          </p:cNvSpPr>
          <p:nvPr>
            <p:ph type="body" idx="1"/>
          </p:nvPr>
        </p:nvSpPr>
        <p:spPr/>
        <p:txBody>
          <a:bodyPr/>
          <a:lstStyle/>
          <a:p>
            <a:pPr algn="ctr"/>
            <a:r>
              <a:rPr lang="en-US" dirty="0"/>
              <a:t>TSNE Plots for both training and testing datasets</a:t>
            </a:r>
          </a:p>
        </p:txBody>
      </p:sp>
      <p:pic>
        <p:nvPicPr>
          <p:cNvPr id="5" name="Picture 4" descr="Chart, scatter chart&#10;&#10;Description automatically generated">
            <a:extLst>
              <a:ext uri="{FF2B5EF4-FFF2-40B4-BE49-F238E27FC236}">
                <a16:creationId xmlns:a16="http://schemas.microsoft.com/office/drawing/2014/main" id="{30207ECC-3C99-1CD8-89C6-B0D19385806D}"/>
              </a:ext>
            </a:extLst>
          </p:cNvPr>
          <p:cNvPicPr>
            <a:picLocks noChangeAspect="1"/>
          </p:cNvPicPr>
          <p:nvPr/>
        </p:nvPicPr>
        <p:blipFill>
          <a:blip r:embed="rId2"/>
          <a:stretch>
            <a:fillRect/>
          </a:stretch>
        </p:blipFill>
        <p:spPr>
          <a:xfrm>
            <a:off x="311700" y="1976284"/>
            <a:ext cx="4260405" cy="2378740"/>
          </a:xfrm>
          <a:prstGeom prst="rect">
            <a:avLst/>
          </a:prstGeom>
        </p:spPr>
      </p:pic>
      <p:pic>
        <p:nvPicPr>
          <p:cNvPr id="7" name="Picture 6" descr="Chart, scatter chart&#10;&#10;Description automatically generated">
            <a:extLst>
              <a:ext uri="{FF2B5EF4-FFF2-40B4-BE49-F238E27FC236}">
                <a16:creationId xmlns:a16="http://schemas.microsoft.com/office/drawing/2014/main" id="{83546C32-0694-DE44-8719-4CB083E13281}"/>
              </a:ext>
            </a:extLst>
          </p:cNvPr>
          <p:cNvPicPr>
            <a:picLocks noChangeAspect="1"/>
          </p:cNvPicPr>
          <p:nvPr/>
        </p:nvPicPr>
        <p:blipFill>
          <a:blip r:embed="rId3"/>
          <a:stretch>
            <a:fillRect/>
          </a:stretch>
        </p:blipFill>
        <p:spPr>
          <a:xfrm>
            <a:off x="4545251" y="1976284"/>
            <a:ext cx="4313903" cy="2253380"/>
          </a:xfrm>
          <a:prstGeom prst="rect">
            <a:avLst/>
          </a:prstGeom>
        </p:spPr>
      </p:pic>
    </p:spTree>
    <p:extLst>
      <p:ext uri="{BB962C8B-B14F-4D97-AF65-F5344CB8AC3E}">
        <p14:creationId xmlns:p14="http://schemas.microsoft.com/office/powerpoint/2010/main" val="210721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7B2DE4-8316-4738-A042-56AF383DF089}"/>
              </a:ext>
            </a:extLst>
          </p:cNvPr>
          <p:cNvPicPr>
            <a:picLocks noChangeAspect="1"/>
          </p:cNvPicPr>
          <p:nvPr/>
        </p:nvPicPr>
        <p:blipFill>
          <a:blip r:embed="rId2"/>
          <a:stretch>
            <a:fillRect/>
          </a:stretch>
        </p:blipFill>
        <p:spPr>
          <a:xfrm>
            <a:off x="0" y="332498"/>
            <a:ext cx="9144000" cy="4478503"/>
          </a:xfrm>
          <a:prstGeom prst="rect">
            <a:avLst/>
          </a:prstGeom>
        </p:spPr>
      </p:pic>
    </p:spTree>
    <p:extLst>
      <p:ext uri="{BB962C8B-B14F-4D97-AF65-F5344CB8AC3E}">
        <p14:creationId xmlns:p14="http://schemas.microsoft.com/office/powerpoint/2010/main" val="811291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702D-500B-0D20-A7E1-A89927F7E0E4}"/>
              </a:ext>
            </a:extLst>
          </p:cNvPr>
          <p:cNvSpPr>
            <a:spLocks noGrp="1"/>
          </p:cNvSpPr>
          <p:nvPr>
            <p:ph type="title"/>
          </p:nvPr>
        </p:nvSpPr>
        <p:spPr/>
        <p:txBody>
          <a:bodyPr>
            <a:normAutofit fontScale="90000"/>
          </a:bodyPr>
          <a:lstStyle/>
          <a:p>
            <a:endParaRPr lang="en-US" dirty="0"/>
          </a:p>
        </p:txBody>
      </p:sp>
      <p:sp>
        <p:nvSpPr>
          <p:cNvPr id="3" name="Text Placeholder 2">
            <a:extLst>
              <a:ext uri="{FF2B5EF4-FFF2-40B4-BE49-F238E27FC236}">
                <a16:creationId xmlns:a16="http://schemas.microsoft.com/office/drawing/2014/main" id="{F0370297-A393-1229-3497-7211B6523695}"/>
              </a:ext>
            </a:extLst>
          </p:cNvPr>
          <p:cNvSpPr>
            <a:spLocks noGrp="1"/>
          </p:cNvSpPr>
          <p:nvPr>
            <p:ph type="body" idx="1"/>
          </p:nvPr>
        </p:nvSpPr>
        <p:spPr/>
        <p:txBody>
          <a:bodyPr/>
          <a:lstStyle/>
          <a:p>
            <a:r>
              <a:rPr lang="en-US" dirty="0"/>
              <a:t>Confusion matrix based on best technique</a:t>
            </a:r>
          </a:p>
          <a:p>
            <a:endParaRPr lang="en-US" dirty="0"/>
          </a:p>
        </p:txBody>
      </p:sp>
      <p:pic>
        <p:nvPicPr>
          <p:cNvPr id="5" name="Picture 4" descr="Diagram&#10;&#10;Description automatically generated">
            <a:extLst>
              <a:ext uri="{FF2B5EF4-FFF2-40B4-BE49-F238E27FC236}">
                <a16:creationId xmlns:a16="http://schemas.microsoft.com/office/drawing/2014/main" id="{A3158981-51B1-46A3-F8B7-D2FBC842E927}"/>
              </a:ext>
            </a:extLst>
          </p:cNvPr>
          <p:cNvPicPr>
            <a:picLocks noChangeAspect="1"/>
          </p:cNvPicPr>
          <p:nvPr/>
        </p:nvPicPr>
        <p:blipFill>
          <a:blip r:embed="rId2"/>
          <a:stretch>
            <a:fillRect/>
          </a:stretch>
        </p:blipFill>
        <p:spPr>
          <a:xfrm>
            <a:off x="1540840" y="1727100"/>
            <a:ext cx="5445748" cy="2971375"/>
          </a:xfrm>
          <a:prstGeom prst="rect">
            <a:avLst/>
          </a:prstGeom>
        </p:spPr>
      </p:pic>
    </p:spTree>
    <p:extLst>
      <p:ext uri="{BB962C8B-B14F-4D97-AF65-F5344CB8AC3E}">
        <p14:creationId xmlns:p14="http://schemas.microsoft.com/office/powerpoint/2010/main" val="66595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Q3) Vary the MLP parameters [1/5]</a:t>
            </a:r>
            <a:endParaRPr/>
          </a:p>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60000" lvl="0" indent="0" algn="l" rtl="0">
              <a:spcBef>
                <a:spcPts val="0"/>
              </a:spcBef>
              <a:spcAft>
                <a:spcPts val="0"/>
              </a:spcAft>
              <a:buClr>
                <a:schemeClr val="dk1"/>
              </a:buClr>
              <a:buSzPts val="1100"/>
              <a:buFont typeface="Arial"/>
              <a:buNone/>
            </a:pPr>
            <a:r>
              <a:rPr lang="en-GB" sz="1450" b="1" dirty="0">
                <a:solidFill>
                  <a:schemeClr val="dk1"/>
                </a:solidFill>
                <a:highlight>
                  <a:srgbClr val="FFFFFF"/>
                </a:highlight>
              </a:rPr>
              <a:t>Q3.1) Batch size</a:t>
            </a:r>
          </a:p>
          <a:p>
            <a:pPr marL="531450" indent="-171450">
              <a:buClr>
                <a:schemeClr val="dk1"/>
              </a:buClr>
              <a:buSzPts val="1100"/>
            </a:pPr>
            <a:r>
              <a:rPr lang="en-GB" sz="1000" dirty="0">
                <a:solidFill>
                  <a:srgbClr val="000000"/>
                </a:solidFill>
                <a:highlight>
                  <a:srgbClr val="FFFFFF"/>
                </a:highlight>
              </a:rPr>
              <a:t>Using the same parameter the batch size =128 had the same training accuracy as when the batch was = 32 but had a better test accuracy .even though batch =64 had a higher number of batches it wasn’t better than the batch =32 from this we could conclude that the batch size alone will not increase the accuracy but it have a good impact on the running time </a:t>
            </a:r>
          </a:p>
          <a:p>
            <a:pPr marL="531450" indent="-171450">
              <a:buClr>
                <a:schemeClr val="dk1"/>
              </a:buClr>
              <a:buSzPts val="1100"/>
            </a:pPr>
            <a:r>
              <a:rPr lang="en-GB" sz="1000" dirty="0">
                <a:solidFill>
                  <a:srgbClr val="000000"/>
                </a:solidFill>
                <a:highlight>
                  <a:srgbClr val="FFFFFF"/>
                </a:highlight>
              </a:rPr>
              <a:t>And the one that the </a:t>
            </a:r>
            <a:r>
              <a:rPr lang="en-GB" sz="1000" b="1" u="sng" dirty="0">
                <a:solidFill>
                  <a:schemeClr val="dk1"/>
                </a:solidFill>
                <a:highlight>
                  <a:srgbClr val="FCE5CD"/>
                </a:highlight>
              </a:rPr>
              <a:t>highest average validation accuracy </a:t>
            </a:r>
            <a:r>
              <a:rPr lang="en-GB" sz="1000" dirty="0">
                <a:solidFill>
                  <a:srgbClr val="000000"/>
                </a:solidFill>
                <a:highlight>
                  <a:srgbClr val="FFFFFF"/>
                </a:highlight>
              </a:rPr>
              <a:t> was batch = 32 so we will use it in the next part </a:t>
            </a:r>
          </a:p>
        </p:txBody>
      </p:sp>
      <p:graphicFrame>
        <p:nvGraphicFramePr>
          <p:cNvPr id="99" name="Google Shape;99;p20"/>
          <p:cNvGraphicFramePr/>
          <p:nvPr/>
        </p:nvGraphicFramePr>
        <p:xfrm>
          <a:off x="15125" y="3128533"/>
          <a:ext cx="9113750" cy="1326375"/>
        </p:xfrm>
        <a:graphic>
          <a:graphicData uri="http://schemas.openxmlformats.org/drawingml/2006/table">
            <a:tbl>
              <a:tblPr>
                <a:noFill/>
                <a:tableStyleId>{03898B6E-A75B-49AB-97B9-4A8B666D822F}</a:tableStyleId>
              </a:tblPr>
              <a:tblGrid>
                <a:gridCol w="535718">
                  <a:extLst>
                    <a:ext uri="{9D8B030D-6E8A-4147-A177-3AD203B41FA5}">
                      <a16:colId xmlns:a16="http://schemas.microsoft.com/office/drawing/2014/main" val="20000"/>
                    </a:ext>
                  </a:extLst>
                </a:gridCol>
                <a:gridCol w="517793">
                  <a:extLst>
                    <a:ext uri="{9D8B030D-6E8A-4147-A177-3AD203B41FA5}">
                      <a16:colId xmlns:a16="http://schemas.microsoft.com/office/drawing/2014/main" val="20001"/>
                    </a:ext>
                  </a:extLst>
                </a:gridCol>
                <a:gridCol w="605928">
                  <a:extLst>
                    <a:ext uri="{9D8B030D-6E8A-4147-A177-3AD203B41FA5}">
                      <a16:colId xmlns:a16="http://schemas.microsoft.com/office/drawing/2014/main" val="20002"/>
                    </a:ext>
                  </a:extLst>
                </a:gridCol>
                <a:gridCol w="520271">
                  <a:extLst>
                    <a:ext uri="{9D8B030D-6E8A-4147-A177-3AD203B41FA5}">
                      <a16:colId xmlns:a16="http://schemas.microsoft.com/office/drawing/2014/main" val="20003"/>
                    </a:ext>
                  </a:extLst>
                </a:gridCol>
                <a:gridCol w="478286">
                  <a:extLst>
                    <a:ext uri="{9D8B030D-6E8A-4147-A177-3AD203B41FA5}">
                      <a16:colId xmlns:a16="http://schemas.microsoft.com/office/drawing/2014/main" val="20004"/>
                    </a:ext>
                  </a:extLst>
                </a:gridCol>
                <a:gridCol w="480181">
                  <a:extLst>
                    <a:ext uri="{9D8B030D-6E8A-4147-A177-3AD203B41FA5}">
                      <a16:colId xmlns:a16="http://schemas.microsoft.com/office/drawing/2014/main" val="20005"/>
                    </a:ext>
                  </a:extLst>
                </a:gridCol>
                <a:gridCol w="473726">
                  <a:extLst>
                    <a:ext uri="{9D8B030D-6E8A-4147-A177-3AD203B41FA5}">
                      <a16:colId xmlns:a16="http://schemas.microsoft.com/office/drawing/2014/main" val="20006"/>
                    </a:ext>
                  </a:extLst>
                </a:gridCol>
                <a:gridCol w="484742">
                  <a:extLst>
                    <a:ext uri="{9D8B030D-6E8A-4147-A177-3AD203B41FA5}">
                      <a16:colId xmlns:a16="http://schemas.microsoft.com/office/drawing/2014/main" val="20007"/>
                    </a:ext>
                  </a:extLst>
                </a:gridCol>
                <a:gridCol w="515314">
                  <a:extLst>
                    <a:ext uri="{9D8B030D-6E8A-4147-A177-3AD203B41FA5}">
                      <a16:colId xmlns:a16="http://schemas.microsoft.com/office/drawing/2014/main" val="20008"/>
                    </a:ext>
                  </a:extLst>
                </a:gridCol>
                <a:gridCol w="484743">
                  <a:extLst>
                    <a:ext uri="{9D8B030D-6E8A-4147-A177-3AD203B41FA5}">
                      <a16:colId xmlns:a16="http://schemas.microsoft.com/office/drawing/2014/main" val="20009"/>
                    </a:ext>
                  </a:extLst>
                </a:gridCol>
                <a:gridCol w="528809">
                  <a:extLst>
                    <a:ext uri="{9D8B030D-6E8A-4147-A177-3AD203B41FA5}">
                      <a16:colId xmlns:a16="http://schemas.microsoft.com/office/drawing/2014/main" val="20010"/>
                    </a:ext>
                  </a:extLst>
                </a:gridCol>
                <a:gridCol w="528810">
                  <a:extLst>
                    <a:ext uri="{9D8B030D-6E8A-4147-A177-3AD203B41FA5}">
                      <a16:colId xmlns:a16="http://schemas.microsoft.com/office/drawing/2014/main" val="20011"/>
                    </a:ext>
                  </a:extLst>
                </a:gridCol>
                <a:gridCol w="462708">
                  <a:extLst>
                    <a:ext uri="{9D8B030D-6E8A-4147-A177-3AD203B41FA5}">
                      <a16:colId xmlns:a16="http://schemas.microsoft.com/office/drawing/2014/main" val="20012"/>
                    </a:ext>
                  </a:extLst>
                </a:gridCol>
                <a:gridCol w="495759">
                  <a:extLst>
                    <a:ext uri="{9D8B030D-6E8A-4147-A177-3AD203B41FA5}">
                      <a16:colId xmlns:a16="http://schemas.microsoft.com/office/drawing/2014/main" val="20013"/>
                    </a:ext>
                  </a:extLst>
                </a:gridCol>
                <a:gridCol w="443153">
                  <a:extLst>
                    <a:ext uri="{9D8B030D-6E8A-4147-A177-3AD203B41FA5}">
                      <a16:colId xmlns:a16="http://schemas.microsoft.com/office/drawing/2014/main" val="20014"/>
                    </a:ext>
                  </a:extLst>
                </a:gridCol>
                <a:gridCol w="515315">
                  <a:extLst>
                    <a:ext uri="{9D8B030D-6E8A-4147-A177-3AD203B41FA5}">
                      <a16:colId xmlns:a16="http://schemas.microsoft.com/office/drawing/2014/main" val="20015"/>
                    </a:ext>
                  </a:extLst>
                </a:gridCol>
                <a:gridCol w="564338">
                  <a:extLst>
                    <a:ext uri="{9D8B030D-6E8A-4147-A177-3AD203B41FA5}">
                      <a16:colId xmlns:a16="http://schemas.microsoft.com/office/drawing/2014/main" val="20016"/>
                    </a:ext>
                  </a:extLst>
                </a:gridCol>
                <a:gridCol w="478156">
                  <a:extLst>
                    <a:ext uri="{9D8B030D-6E8A-4147-A177-3AD203B41FA5}">
                      <a16:colId xmlns:a16="http://schemas.microsoft.com/office/drawing/2014/main" val="20017"/>
                    </a:ext>
                  </a:extLst>
                </a:gridCol>
              </a:tblGrid>
              <a:tr h="274300">
                <a:tc gridSpan="6">
                  <a:txBody>
                    <a:bodyPr/>
                    <a:lstStyle/>
                    <a:p>
                      <a:pPr marL="0" lvl="0" indent="0" algn="ctr" rtl="0">
                        <a:spcBef>
                          <a:spcPts val="0"/>
                        </a:spcBef>
                        <a:spcAft>
                          <a:spcPts val="0"/>
                        </a:spcAft>
                        <a:buNone/>
                      </a:pPr>
                      <a:r>
                        <a:rPr lang="en-GB" sz="900" b="1" dirty="0">
                          <a:highlight>
                            <a:srgbClr val="FFFFFF"/>
                          </a:highlight>
                        </a:rPr>
                        <a:t>Batch size= 32</a:t>
                      </a:r>
                      <a:endParaRPr sz="900" b="1" dirty="0">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900" b="1">
                          <a:highlight>
                            <a:srgbClr val="FFFFFF"/>
                          </a:highlight>
                        </a:rPr>
                        <a:t>Batch size= 64</a:t>
                      </a:r>
                      <a:endParaRPr sz="900" b="1">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900" b="1">
                          <a:solidFill>
                            <a:schemeClr val="dk1"/>
                          </a:solidFill>
                          <a:highlight>
                            <a:schemeClr val="lt1"/>
                          </a:highlight>
                        </a:rPr>
                        <a:t>Batch size= 128</a:t>
                      </a:r>
                      <a:endParaRPr sz="900" b="1">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1250">
                <a:tc>
                  <a:txBody>
                    <a:bodyPr/>
                    <a:lstStyle/>
                    <a:p>
                      <a:pPr marL="0" lvl="0" indent="0" algn="ctr" rtl="0">
                        <a:spcBef>
                          <a:spcPts val="0"/>
                        </a:spcBef>
                        <a:spcAft>
                          <a:spcPts val="0"/>
                        </a:spcAft>
                        <a:buNone/>
                      </a:pPr>
                      <a:r>
                        <a:rPr lang="en-GB" sz="800">
                          <a:highlight>
                            <a:srgbClr val="FFFFFF"/>
                          </a:highlight>
                        </a:rPr>
                        <a:t>Max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a:highlight>
                            <a:srgbClr val="FFFFFF"/>
                          </a:highlight>
                        </a:rPr>
                        <a:t>Max test </a:t>
                      </a:r>
                      <a:r>
                        <a:rPr lang="en-GB" sz="800" dirty="0" err="1">
                          <a:highlight>
                            <a:srgbClr val="FFFFFF"/>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a:highlight>
                            <a:srgbClr val="FFFFFF"/>
                          </a:highlight>
                        </a:rPr>
                        <a:t>Min train </a:t>
                      </a:r>
                      <a:r>
                        <a:rPr lang="en-GB" sz="800" dirty="0" err="1">
                          <a:highlight>
                            <a:srgbClr val="FFFFFF"/>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Min test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err="1">
                          <a:solidFill>
                            <a:schemeClr val="dk1"/>
                          </a:solidFill>
                          <a:highlight>
                            <a:schemeClr val="lt1"/>
                          </a:highlight>
                        </a:rPr>
                        <a:t>Avg</a:t>
                      </a:r>
                      <a:r>
                        <a:rPr lang="en-GB" sz="800" dirty="0">
                          <a:solidFill>
                            <a:schemeClr val="dk1"/>
                          </a:solidFill>
                          <a:highlight>
                            <a:schemeClr val="lt1"/>
                          </a:highlight>
                        </a:rPr>
                        <a:t> train </a:t>
                      </a:r>
                      <a:r>
                        <a:rPr lang="en-GB" sz="800" dirty="0" err="1">
                          <a:solidFill>
                            <a:schemeClr val="dk1"/>
                          </a:solidFill>
                          <a:highlight>
                            <a:schemeClr val="lt1"/>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800">
                          <a:highlight>
                            <a:srgbClr val="FFFFFF"/>
                          </a:highlight>
                        </a:rPr>
                        <a:t>Avg test acc</a:t>
                      </a:r>
                      <a:endParaRPr sz="800">
                        <a:highlight>
                          <a:srgbClr val="FFFFFF"/>
                        </a:highlight>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GB" sz="800">
                          <a:highlight>
                            <a:srgbClr val="FFFFFF"/>
                          </a:highlight>
                        </a:rPr>
                        <a:t>Max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Max test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Min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a:highlight>
                            <a:srgbClr val="FFFFFF"/>
                          </a:highlight>
                        </a:rPr>
                        <a:t>Min test </a:t>
                      </a:r>
                      <a:r>
                        <a:rPr lang="en-GB" sz="800" dirty="0" err="1">
                          <a:highlight>
                            <a:srgbClr val="FFFFFF"/>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highlight>
                            <a:schemeClr val="lt1"/>
                          </a:highlight>
                        </a:rPr>
                        <a:t>Avg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Avg test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a:highlight>
                            <a:srgbClr val="FFFFFF"/>
                          </a:highlight>
                        </a:rPr>
                        <a:t>Max train </a:t>
                      </a:r>
                      <a:r>
                        <a:rPr lang="en-GB" sz="800" dirty="0" err="1">
                          <a:highlight>
                            <a:srgbClr val="FFFFFF"/>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Max test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Min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highlight>
                            <a:srgbClr val="FFFFFF"/>
                          </a:highlight>
                        </a:rPr>
                        <a:t>Min test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highlight>
                            <a:schemeClr val="lt1"/>
                          </a:highlight>
                        </a:rPr>
                        <a:t>Avg train acc</a:t>
                      </a:r>
                      <a:endParaRPr sz="8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dirty="0" err="1">
                          <a:highlight>
                            <a:srgbClr val="FFFFFF"/>
                          </a:highlight>
                        </a:rPr>
                        <a:t>Avg</a:t>
                      </a:r>
                      <a:r>
                        <a:rPr lang="en-GB" sz="800" dirty="0">
                          <a:highlight>
                            <a:srgbClr val="FFFFFF"/>
                          </a:highlight>
                        </a:rPr>
                        <a:t> test </a:t>
                      </a:r>
                      <a:r>
                        <a:rPr lang="en-GB" sz="800" dirty="0" err="1">
                          <a:highlight>
                            <a:srgbClr val="FFFFFF"/>
                          </a:highlight>
                        </a:rPr>
                        <a:t>acc</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0825">
                <a:tc>
                  <a:txBody>
                    <a:bodyPr/>
                    <a:lstStyle/>
                    <a:p>
                      <a:pPr marL="0" lvl="0" indent="0" algn="ctr" rtl="0">
                        <a:spcBef>
                          <a:spcPts val="0"/>
                        </a:spcBef>
                        <a:spcAft>
                          <a:spcPts val="0"/>
                        </a:spcAft>
                        <a:buNone/>
                      </a:pPr>
                      <a:r>
                        <a:rPr lang="en-US" sz="800" dirty="0"/>
                        <a:t> 0.7678</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t>0.7718</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t>0.7552</a:t>
                      </a:r>
                      <a:endParaRPr sz="8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cs typeface="Arial"/>
                          <a:sym typeface="Arial"/>
                        </a:rPr>
                        <a:t>0.7522</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cs typeface="Arial"/>
                          <a:sym typeface="Arial"/>
                        </a:rPr>
                        <a:t>0.7624</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cs typeface="Arial"/>
                          <a:sym typeface="Arial"/>
                        </a:rPr>
                        <a:t>0.7622</a:t>
                      </a:r>
                      <a:endParaRPr sz="8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cs typeface="Arial"/>
                          <a:sym typeface="Arial"/>
                        </a:rPr>
                        <a:t>0.7644</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cs typeface="Arial"/>
                          <a:sym typeface="Arial"/>
                        </a:rPr>
                        <a:t>0.7682</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0.7506</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0.7468</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0.7579</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0.7590</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0.7762</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0.7807</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0.7449</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0.7486</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0.7624</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b="0" i="0" u="none" strike="noStrike" cap="none" dirty="0">
                          <a:solidFill>
                            <a:srgbClr val="000000"/>
                          </a:solidFill>
                          <a:latin typeface="Arial"/>
                          <a:ea typeface="Arial"/>
                          <a:cs typeface="Arial"/>
                          <a:sym typeface="Arial"/>
                        </a:rPr>
                        <a:t>0.7629</a:t>
                      </a:r>
                      <a:endParaRPr sz="8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216382" y="166673"/>
            <a:ext cx="8575077"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Q3.2) Hidden layers vs. neurons/layer</a:t>
            </a:r>
          </a:p>
        </p:txBody>
      </p:sp>
      <p:sp>
        <p:nvSpPr>
          <p:cNvPr id="105" name="Google Shape;105;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01625" algn="l" rtl="0">
              <a:lnSpc>
                <a:spcPct val="100000"/>
              </a:lnSpc>
              <a:spcBef>
                <a:spcPts val="0"/>
              </a:spcBef>
              <a:spcAft>
                <a:spcPts val="0"/>
              </a:spcAft>
              <a:buClr>
                <a:schemeClr val="dk1"/>
              </a:buClr>
              <a:buSzPts val="1150"/>
              <a:buChar char="●"/>
            </a:pPr>
            <a:endParaRPr lang="en-US" sz="1150" dirty="0">
              <a:solidFill>
                <a:schemeClr val="dk1"/>
              </a:solidFill>
              <a:highlight>
                <a:schemeClr val="lt1"/>
              </a:highlight>
            </a:endParaRPr>
          </a:p>
          <a:p>
            <a:pPr marL="457200" lvl="0" indent="0" algn="l" rtl="0">
              <a:lnSpc>
                <a:spcPct val="100000"/>
              </a:lnSpc>
              <a:spcBef>
                <a:spcPts val="300"/>
              </a:spcBef>
              <a:spcAft>
                <a:spcPts val="0"/>
              </a:spcAft>
              <a:buNone/>
            </a:pPr>
            <a:endParaRPr sz="1150" dirty="0">
              <a:solidFill>
                <a:schemeClr val="dk1"/>
              </a:solidFill>
              <a:highlight>
                <a:srgbClr val="FFFFFF"/>
              </a:highlight>
            </a:endParaRPr>
          </a:p>
          <a:p>
            <a:pPr marL="0" lvl="0" indent="0" algn="l" rtl="0">
              <a:spcBef>
                <a:spcPts val="0"/>
              </a:spcBef>
              <a:spcAft>
                <a:spcPts val="1200"/>
              </a:spcAft>
              <a:buNone/>
            </a:pPr>
            <a:endParaRPr dirty="0"/>
          </a:p>
        </p:txBody>
      </p:sp>
      <p:graphicFrame>
        <p:nvGraphicFramePr>
          <p:cNvPr id="106" name="Google Shape;106;p21"/>
          <p:cNvGraphicFramePr/>
          <p:nvPr/>
        </p:nvGraphicFramePr>
        <p:xfrm>
          <a:off x="0" y="2903718"/>
          <a:ext cx="9292000" cy="2042160"/>
        </p:xfrm>
        <a:graphic>
          <a:graphicData uri="http://schemas.openxmlformats.org/drawingml/2006/table">
            <a:tbl>
              <a:tblPr>
                <a:noFill/>
                <a:tableStyleId>{03898B6E-A75B-49AB-97B9-4A8B666D822F}</a:tableStyleId>
              </a:tblPr>
              <a:tblGrid>
                <a:gridCol w="327000">
                  <a:extLst>
                    <a:ext uri="{9D8B030D-6E8A-4147-A177-3AD203B41FA5}">
                      <a16:colId xmlns:a16="http://schemas.microsoft.com/office/drawing/2014/main" val="20000"/>
                    </a:ext>
                  </a:extLst>
                </a:gridCol>
                <a:gridCol w="3270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2700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27000">
                  <a:extLst>
                    <a:ext uri="{9D8B030D-6E8A-4147-A177-3AD203B41FA5}">
                      <a16:colId xmlns:a16="http://schemas.microsoft.com/office/drawing/2014/main" val="20013"/>
                    </a:ext>
                  </a:extLst>
                </a:gridCol>
                <a:gridCol w="382850">
                  <a:extLst>
                    <a:ext uri="{9D8B030D-6E8A-4147-A177-3AD203B41FA5}">
                      <a16:colId xmlns:a16="http://schemas.microsoft.com/office/drawing/2014/main" val="20014"/>
                    </a:ext>
                  </a:extLst>
                </a:gridCol>
                <a:gridCol w="382850">
                  <a:extLst>
                    <a:ext uri="{9D8B030D-6E8A-4147-A177-3AD203B41FA5}">
                      <a16:colId xmlns:a16="http://schemas.microsoft.com/office/drawing/2014/main" val="20015"/>
                    </a:ext>
                  </a:extLst>
                </a:gridCol>
                <a:gridCol w="382850">
                  <a:extLst>
                    <a:ext uri="{9D8B030D-6E8A-4147-A177-3AD203B41FA5}">
                      <a16:colId xmlns:a16="http://schemas.microsoft.com/office/drawing/2014/main" val="20016"/>
                    </a:ext>
                  </a:extLst>
                </a:gridCol>
                <a:gridCol w="382850">
                  <a:extLst>
                    <a:ext uri="{9D8B030D-6E8A-4147-A177-3AD203B41FA5}">
                      <a16:colId xmlns:a16="http://schemas.microsoft.com/office/drawing/2014/main" val="20017"/>
                    </a:ext>
                  </a:extLst>
                </a:gridCol>
                <a:gridCol w="382850">
                  <a:extLst>
                    <a:ext uri="{9D8B030D-6E8A-4147-A177-3AD203B41FA5}">
                      <a16:colId xmlns:a16="http://schemas.microsoft.com/office/drawing/2014/main" val="20018"/>
                    </a:ext>
                  </a:extLst>
                </a:gridCol>
                <a:gridCol w="327000">
                  <a:extLst>
                    <a:ext uri="{9D8B030D-6E8A-4147-A177-3AD203B41FA5}">
                      <a16:colId xmlns:a16="http://schemas.microsoft.com/office/drawing/2014/main" val="20019"/>
                    </a:ext>
                  </a:extLst>
                </a:gridCol>
                <a:gridCol w="382850">
                  <a:extLst>
                    <a:ext uri="{9D8B030D-6E8A-4147-A177-3AD203B41FA5}">
                      <a16:colId xmlns:a16="http://schemas.microsoft.com/office/drawing/2014/main" val="20020"/>
                    </a:ext>
                  </a:extLst>
                </a:gridCol>
                <a:gridCol w="382850">
                  <a:extLst>
                    <a:ext uri="{9D8B030D-6E8A-4147-A177-3AD203B41FA5}">
                      <a16:colId xmlns:a16="http://schemas.microsoft.com/office/drawing/2014/main" val="20021"/>
                    </a:ext>
                  </a:extLst>
                </a:gridCol>
                <a:gridCol w="382850">
                  <a:extLst>
                    <a:ext uri="{9D8B030D-6E8A-4147-A177-3AD203B41FA5}">
                      <a16:colId xmlns:a16="http://schemas.microsoft.com/office/drawing/2014/main" val="20022"/>
                    </a:ext>
                  </a:extLst>
                </a:gridCol>
                <a:gridCol w="382850">
                  <a:extLst>
                    <a:ext uri="{9D8B030D-6E8A-4147-A177-3AD203B41FA5}">
                      <a16:colId xmlns:a16="http://schemas.microsoft.com/office/drawing/2014/main" val="20023"/>
                    </a:ext>
                  </a:extLst>
                </a:gridCol>
                <a:gridCol w="382850">
                  <a:extLst>
                    <a:ext uri="{9D8B030D-6E8A-4147-A177-3AD203B41FA5}">
                      <a16:colId xmlns:a16="http://schemas.microsoft.com/office/drawing/2014/main" val="20024"/>
                    </a:ext>
                  </a:extLst>
                </a:gridCol>
              </a:tblGrid>
              <a:tr h="216300">
                <a:tc>
                  <a:txBody>
                    <a:bodyPr/>
                    <a:lstStyle/>
                    <a:p>
                      <a:pPr marL="0" lvl="0" indent="0" algn="ctr" rtl="0">
                        <a:spcBef>
                          <a:spcPts val="0"/>
                        </a:spcBef>
                        <a:spcAft>
                          <a:spcPts val="0"/>
                        </a:spcAft>
                        <a:buNone/>
                      </a:pPr>
                      <a:endParaRPr sz="600">
                        <a:solidFill>
                          <a:schemeClr val="dk1"/>
                        </a:solidFill>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gridSpan="6">
                  <a:txBody>
                    <a:bodyPr/>
                    <a:lstStyle/>
                    <a:p>
                      <a:pPr marL="0" lvl="0" indent="0" algn="ctr" rtl="0">
                        <a:spcBef>
                          <a:spcPts val="0"/>
                        </a:spcBef>
                        <a:spcAft>
                          <a:spcPts val="0"/>
                        </a:spcAft>
                        <a:buNone/>
                      </a:pPr>
                      <a:r>
                        <a:rPr lang="en-GB" sz="600">
                          <a:solidFill>
                            <a:schemeClr val="dk1"/>
                          </a:solidFill>
                          <a:highlight>
                            <a:srgbClr val="FFFFFF"/>
                          </a:highlight>
                        </a:rPr>
                        <a:t>1 hidden layer</a:t>
                      </a:r>
                      <a:endParaRPr sz="600" b="1">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a:solidFill>
                            <a:schemeClr val="dk1"/>
                          </a:solidFill>
                          <a:highlight>
                            <a:srgbClr val="FFFFFF"/>
                          </a:highlight>
                        </a:rPr>
                        <a:t>2 hidden layer</a:t>
                      </a:r>
                      <a:endParaRPr sz="600" b="1">
                        <a:highlight>
                          <a:srgbClr val="FFFFFF"/>
                        </a:highlight>
                      </a:endParaRPr>
                    </a:p>
                  </a:txBody>
                  <a:tcPr marL="63500" marR="63500" marT="63500" marB="63500">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dirty="0">
                          <a:solidFill>
                            <a:schemeClr val="dk1"/>
                          </a:solidFill>
                          <a:highlight>
                            <a:srgbClr val="FFFFFF"/>
                          </a:highlight>
                        </a:rPr>
                        <a:t>4 hidden layer</a:t>
                      </a:r>
                      <a:endParaRPr sz="600" b="1" dirty="0">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a:solidFill>
                            <a:schemeClr val="dk1"/>
                          </a:solidFill>
                          <a:highlight>
                            <a:srgbClr val="FFFFFF"/>
                          </a:highlight>
                        </a:rPr>
                        <a:t>8 hidden layer</a:t>
                      </a:r>
                      <a:endParaRPr sz="600" b="1">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4425">
                <a:tc>
                  <a:txBody>
                    <a:bodyPr/>
                    <a:lstStyle/>
                    <a:p>
                      <a:pPr marL="0" lvl="0" indent="0" algn="ctr" rtl="0">
                        <a:spcBef>
                          <a:spcPts val="0"/>
                        </a:spcBef>
                        <a:spcAft>
                          <a:spcPts val="0"/>
                        </a:spcAft>
                        <a:buNone/>
                      </a:pPr>
                      <a:r>
                        <a:rPr lang="en-GB" sz="600">
                          <a:highlight>
                            <a:srgbClr val="FFFFFF"/>
                          </a:highlight>
                        </a:rPr>
                        <a:t># of </a:t>
                      </a:r>
                      <a:r>
                        <a:rPr lang="en-GB" sz="600">
                          <a:solidFill>
                            <a:schemeClr val="dk1"/>
                          </a:solidFill>
                          <a:highlight>
                            <a:srgbClr val="FFFFFF"/>
                          </a:highlight>
                        </a:rPr>
                        <a:t>neurons</a:t>
                      </a:r>
                      <a:r>
                        <a:rPr lang="en-GB" sz="600">
                          <a:highlight>
                            <a:srgbClr val="FFFFFF"/>
                          </a:highlight>
                        </a:rPr>
                        <a:t> for each layer</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16300">
                <a:tc>
                  <a:txBody>
                    <a:bodyPr/>
                    <a:lstStyle/>
                    <a:p>
                      <a:pPr marL="0" lvl="0" indent="0" algn="ctr" rtl="0">
                        <a:spcBef>
                          <a:spcPts val="0"/>
                        </a:spcBef>
                        <a:spcAft>
                          <a:spcPts val="0"/>
                        </a:spcAft>
                        <a:buNone/>
                      </a:pPr>
                      <a:r>
                        <a:rPr lang="en-GB" sz="600">
                          <a:highlight>
                            <a:srgbClr val="FFFFFF"/>
                          </a:highlight>
                        </a:rPr>
                        <a:t>10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0.7835</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6300">
                <a:tc>
                  <a:txBody>
                    <a:bodyPr/>
                    <a:lstStyle/>
                    <a:p>
                      <a:pPr marL="0" lvl="0" indent="0" algn="ctr" rtl="0">
                        <a:spcBef>
                          <a:spcPts val="0"/>
                        </a:spcBef>
                        <a:spcAft>
                          <a:spcPts val="0"/>
                        </a:spcAft>
                        <a:buNone/>
                      </a:pPr>
                      <a:r>
                        <a:rPr lang="en-GB" sz="600">
                          <a:highlight>
                            <a:srgbClr val="FFFFFF"/>
                          </a:highlight>
                        </a:rPr>
                        <a:t>20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0.7828</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0.7826</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6300">
                <a:tc>
                  <a:txBody>
                    <a:bodyPr/>
                    <a:lstStyle/>
                    <a:p>
                      <a:pPr marL="0" lvl="0" indent="0" algn="ctr" rtl="0">
                        <a:spcBef>
                          <a:spcPts val="0"/>
                        </a:spcBef>
                        <a:spcAft>
                          <a:spcPts val="0"/>
                        </a:spcAft>
                        <a:buNone/>
                      </a:pPr>
                      <a:r>
                        <a:rPr lang="en-GB" sz="600">
                          <a:highlight>
                            <a:srgbClr val="FFFFFF"/>
                          </a:highlight>
                        </a:rPr>
                        <a:t>30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0.7822</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0.7765</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0.77762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6300">
                <a:tc>
                  <a:txBody>
                    <a:bodyPr/>
                    <a:lstStyle/>
                    <a:p>
                      <a:pPr marL="0" lvl="0" indent="0" algn="ctr" rtl="0">
                        <a:spcBef>
                          <a:spcPts val="0"/>
                        </a:spcBef>
                        <a:spcAft>
                          <a:spcPts val="0"/>
                        </a:spcAft>
                        <a:buNone/>
                      </a:pPr>
                      <a:r>
                        <a:rPr lang="en-GB" sz="600">
                          <a:highlight>
                            <a:srgbClr val="FFFFFF"/>
                          </a:highlight>
                        </a:rPr>
                        <a:t>40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0.7816</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0.7753</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0.8360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0.7780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0.7853</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5" name="Picture 4">
            <a:extLst>
              <a:ext uri="{FF2B5EF4-FFF2-40B4-BE49-F238E27FC236}">
                <a16:creationId xmlns:a16="http://schemas.microsoft.com/office/drawing/2014/main" id="{B5300EC9-82B4-0108-F709-35289AA79ED9}"/>
              </a:ext>
            </a:extLst>
          </p:cNvPr>
          <p:cNvPicPr>
            <a:picLocks noChangeAspect="1"/>
          </p:cNvPicPr>
          <p:nvPr/>
        </p:nvPicPr>
        <p:blipFill>
          <a:blip r:embed="rId3"/>
          <a:stretch>
            <a:fillRect/>
          </a:stretch>
        </p:blipFill>
        <p:spPr>
          <a:xfrm>
            <a:off x="77118" y="876683"/>
            <a:ext cx="3086531" cy="1924319"/>
          </a:xfrm>
          <a:prstGeom prst="rect">
            <a:avLst/>
          </a:prstGeom>
        </p:spPr>
      </p:pic>
      <p:sp>
        <p:nvSpPr>
          <p:cNvPr id="2" name="Google Shape;104;p21">
            <a:extLst>
              <a:ext uri="{FF2B5EF4-FFF2-40B4-BE49-F238E27FC236}">
                <a16:creationId xmlns:a16="http://schemas.microsoft.com/office/drawing/2014/main" id="{7F57854B-1D15-01AC-EE4F-BBD9A31B4C61}"/>
              </a:ext>
            </a:extLst>
          </p:cNvPr>
          <p:cNvSpPr txBox="1">
            <a:spLocks/>
          </p:cNvSpPr>
          <p:nvPr/>
        </p:nvSpPr>
        <p:spPr>
          <a:xfrm>
            <a:off x="3302913" y="876683"/>
            <a:ext cx="5624705" cy="19243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1800" dirty="0"/>
              <a:t>This the plot that shows the relation between the number of neuron and the accuracy over different no. layers from this we could conclude that having more neuron will make the model able to have more accuracy </a:t>
            </a:r>
          </a:p>
        </p:txBody>
      </p:sp>
    </p:spTree>
    <p:extLst>
      <p:ext uri="{BB962C8B-B14F-4D97-AF65-F5344CB8AC3E}">
        <p14:creationId xmlns:p14="http://schemas.microsoft.com/office/powerpoint/2010/main" val="1015568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216382" y="166673"/>
            <a:ext cx="8575077"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Q3.2) cont. </a:t>
            </a:r>
          </a:p>
        </p:txBody>
      </p:sp>
      <p:sp>
        <p:nvSpPr>
          <p:cNvPr id="105" name="Google Shape;105;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01625" algn="l" rtl="0">
              <a:lnSpc>
                <a:spcPct val="100000"/>
              </a:lnSpc>
              <a:spcBef>
                <a:spcPts val="0"/>
              </a:spcBef>
              <a:spcAft>
                <a:spcPts val="0"/>
              </a:spcAft>
              <a:buClr>
                <a:schemeClr val="dk1"/>
              </a:buClr>
              <a:buSzPts val="1150"/>
              <a:buChar char="●"/>
            </a:pPr>
            <a:endParaRPr lang="en-US" sz="1150" dirty="0">
              <a:solidFill>
                <a:schemeClr val="dk1"/>
              </a:solidFill>
              <a:highlight>
                <a:schemeClr val="lt1"/>
              </a:highlight>
            </a:endParaRPr>
          </a:p>
          <a:p>
            <a:pPr marL="457200" lvl="0" indent="0" algn="l" rtl="0">
              <a:lnSpc>
                <a:spcPct val="100000"/>
              </a:lnSpc>
              <a:spcBef>
                <a:spcPts val="300"/>
              </a:spcBef>
              <a:spcAft>
                <a:spcPts val="0"/>
              </a:spcAft>
              <a:buNone/>
            </a:pPr>
            <a:endParaRPr sz="1150" dirty="0">
              <a:solidFill>
                <a:schemeClr val="dk1"/>
              </a:solidFill>
              <a:highlight>
                <a:srgbClr val="FFFFFF"/>
              </a:highlight>
            </a:endParaRPr>
          </a:p>
          <a:p>
            <a:pPr marL="0" lvl="0" indent="0" algn="l" rtl="0">
              <a:spcBef>
                <a:spcPts val="0"/>
              </a:spcBef>
              <a:spcAft>
                <a:spcPts val="1200"/>
              </a:spcAft>
              <a:buNone/>
            </a:pPr>
            <a:endParaRPr dirty="0"/>
          </a:p>
        </p:txBody>
      </p:sp>
      <p:graphicFrame>
        <p:nvGraphicFramePr>
          <p:cNvPr id="106" name="Google Shape;106;p21"/>
          <p:cNvGraphicFramePr/>
          <p:nvPr/>
        </p:nvGraphicFramePr>
        <p:xfrm>
          <a:off x="0" y="2903718"/>
          <a:ext cx="9292000" cy="2042160"/>
        </p:xfrm>
        <a:graphic>
          <a:graphicData uri="http://schemas.openxmlformats.org/drawingml/2006/table">
            <a:tbl>
              <a:tblPr>
                <a:noFill/>
                <a:tableStyleId>{03898B6E-A75B-49AB-97B9-4A8B666D822F}</a:tableStyleId>
              </a:tblPr>
              <a:tblGrid>
                <a:gridCol w="327000">
                  <a:extLst>
                    <a:ext uri="{9D8B030D-6E8A-4147-A177-3AD203B41FA5}">
                      <a16:colId xmlns:a16="http://schemas.microsoft.com/office/drawing/2014/main" val="20000"/>
                    </a:ext>
                  </a:extLst>
                </a:gridCol>
                <a:gridCol w="3270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2700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27000">
                  <a:extLst>
                    <a:ext uri="{9D8B030D-6E8A-4147-A177-3AD203B41FA5}">
                      <a16:colId xmlns:a16="http://schemas.microsoft.com/office/drawing/2014/main" val="20013"/>
                    </a:ext>
                  </a:extLst>
                </a:gridCol>
                <a:gridCol w="382850">
                  <a:extLst>
                    <a:ext uri="{9D8B030D-6E8A-4147-A177-3AD203B41FA5}">
                      <a16:colId xmlns:a16="http://schemas.microsoft.com/office/drawing/2014/main" val="20014"/>
                    </a:ext>
                  </a:extLst>
                </a:gridCol>
                <a:gridCol w="382850">
                  <a:extLst>
                    <a:ext uri="{9D8B030D-6E8A-4147-A177-3AD203B41FA5}">
                      <a16:colId xmlns:a16="http://schemas.microsoft.com/office/drawing/2014/main" val="20015"/>
                    </a:ext>
                  </a:extLst>
                </a:gridCol>
                <a:gridCol w="382850">
                  <a:extLst>
                    <a:ext uri="{9D8B030D-6E8A-4147-A177-3AD203B41FA5}">
                      <a16:colId xmlns:a16="http://schemas.microsoft.com/office/drawing/2014/main" val="20016"/>
                    </a:ext>
                  </a:extLst>
                </a:gridCol>
                <a:gridCol w="382850">
                  <a:extLst>
                    <a:ext uri="{9D8B030D-6E8A-4147-A177-3AD203B41FA5}">
                      <a16:colId xmlns:a16="http://schemas.microsoft.com/office/drawing/2014/main" val="20017"/>
                    </a:ext>
                  </a:extLst>
                </a:gridCol>
                <a:gridCol w="382850">
                  <a:extLst>
                    <a:ext uri="{9D8B030D-6E8A-4147-A177-3AD203B41FA5}">
                      <a16:colId xmlns:a16="http://schemas.microsoft.com/office/drawing/2014/main" val="20018"/>
                    </a:ext>
                  </a:extLst>
                </a:gridCol>
                <a:gridCol w="327000">
                  <a:extLst>
                    <a:ext uri="{9D8B030D-6E8A-4147-A177-3AD203B41FA5}">
                      <a16:colId xmlns:a16="http://schemas.microsoft.com/office/drawing/2014/main" val="20019"/>
                    </a:ext>
                  </a:extLst>
                </a:gridCol>
                <a:gridCol w="382850">
                  <a:extLst>
                    <a:ext uri="{9D8B030D-6E8A-4147-A177-3AD203B41FA5}">
                      <a16:colId xmlns:a16="http://schemas.microsoft.com/office/drawing/2014/main" val="20020"/>
                    </a:ext>
                  </a:extLst>
                </a:gridCol>
                <a:gridCol w="382850">
                  <a:extLst>
                    <a:ext uri="{9D8B030D-6E8A-4147-A177-3AD203B41FA5}">
                      <a16:colId xmlns:a16="http://schemas.microsoft.com/office/drawing/2014/main" val="20021"/>
                    </a:ext>
                  </a:extLst>
                </a:gridCol>
                <a:gridCol w="382850">
                  <a:extLst>
                    <a:ext uri="{9D8B030D-6E8A-4147-A177-3AD203B41FA5}">
                      <a16:colId xmlns:a16="http://schemas.microsoft.com/office/drawing/2014/main" val="20022"/>
                    </a:ext>
                  </a:extLst>
                </a:gridCol>
                <a:gridCol w="382850">
                  <a:extLst>
                    <a:ext uri="{9D8B030D-6E8A-4147-A177-3AD203B41FA5}">
                      <a16:colId xmlns:a16="http://schemas.microsoft.com/office/drawing/2014/main" val="20023"/>
                    </a:ext>
                  </a:extLst>
                </a:gridCol>
                <a:gridCol w="382850">
                  <a:extLst>
                    <a:ext uri="{9D8B030D-6E8A-4147-A177-3AD203B41FA5}">
                      <a16:colId xmlns:a16="http://schemas.microsoft.com/office/drawing/2014/main" val="20024"/>
                    </a:ext>
                  </a:extLst>
                </a:gridCol>
              </a:tblGrid>
              <a:tr h="216300">
                <a:tc>
                  <a:txBody>
                    <a:bodyPr/>
                    <a:lstStyle/>
                    <a:p>
                      <a:pPr marL="0" lvl="0" indent="0" algn="ctr" rtl="0">
                        <a:spcBef>
                          <a:spcPts val="0"/>
                        </a:spcBef>
                        <a:spcAft>
                          <a:spcPts val="0"/>
                        </a:spcAft>
                        <a:buNone/>
                      </a:pPr>
                      <a:endParaRPr sz="600">
                        <a:solidFill>
                          <a:schemeClr val="dk1"/>
                        </a:solidFill>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gridSpan="6">
                  <a:txBody>
                    <a:bodyPr/>
                    <a:lstStyle/>
                    <a:p>
                      <a:pPr marL="0" lvl="0" indent="0" algn="ctr" rtl="0">
                        <a:spcBef>
                          <a:spcPts val="0"/>
                        </a:spcBef>
                        <a:spcAft>
                          <a:spcPts val="0"/>
                        </a:spcAft>
                        <a:buNone/>
                      </a:pPr>
                      <a:r>
                        <a:rPr lang="en-GB" sz="600">
                          <a:solidFill>
                            <a:schemeClr val="dk1"/>
                          </a:solidFill>
                          <a:highlight>
                            <a:srgbClr val="FFFFFF"/>
                          </a:highlight>
                        </a:rPr>
                        <a:t>1 hidden layer</a:t>
                      </a:r>
                      <a:endParaRPr sz="600" b="1">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a:solidFill>
                            <a:schemeClr val="dk1"/>
                          </a:solidFill>
                          <a:highlight>
                            <a:srgbClr val="FFFFFF"/>
                          </a:highlight>
                        </a:rPr>
                        <a:t>2 hidden layer</a:t>
                      </a:r>
                      <a:endParaRPr sz="600" b="1">
                        <a:highlight>
                          <a:srgbClr val="FFFFFF"/>
                        </a:highlight>
                      </a:endParaRPr>
                    </a:p>
                  </a:txBody>
                  <a:tcPr marL="63500" marR="63500" marT="63500" marB="63500">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dirty="0">
                          <a:solidFill>
                            <a:schemeClr val="dk1"/>
                          </a:solidFill>
                          <a:highlight>
                            <a:srgbClr val="FFFFFF"/>
                          </a:highlight>
                        </a:rPr>
                        <a:t>4 hidden layer</a:t>
                      </a:r>
                      <a:endParaRPr sz="600" b="1" dirty="0">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00">
                          <a:solidFill>
                            <a:schemeClr val="dk1"/>
                          </a:solidFill>
                          <a:highlight>
                            <a:srgbClr val="FFFFFF"/>
                          </a:highlight>
                        </a:rPr>
                        <a:t>8 hidden layer</a:t>
                      </a:r>
                      <a:endParaRPr sz="600" b="1">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4425">
                <a:tc>
                  <a:txBody>
                    <a:bodyPr/>
                    <a:lstStyle/>
                    <a:p>
                      <a:pPr marL="0" lvl="0" indent="0" algn="ctr" rtl="0">
                        <a:spcBef>
                          <a:spcPts val="0"/>
                        </a:spcBef>
                        <a:spcAft>
                          <a:spcPts val="0"/>
                        </a:spcAft>
                        <a:buNone/>
                      </a:pPr>
                      <a:r>
                        <a:rPr lang="en-GB" sz="600">
                          <a:highlight>
                            <a:srgbClr val="FFFFFF"/>
                          </a:highlight>
                        </a:rPr>
                        <a:t># of </a:t>
                      </a:r>
                      <a:r>
                        <a:rPr lang="en-GB" sz="600">
                          <a:solidFill>
                            <a:schemeClr val="dk1"/>
                          </a:solidFill>
                          <a:highlight>
                            <a:srgbClr val="FFFFFF"/>
                          </a:highlight>
                        </a:rPr>
                        <a:t>neurons</a:t>
                      </a:r>
                      <a:r>
                        <a:rPr lang="en-GB" sz="600">
                          <a:highlight>
                            <a:srgbClr val="FFFFFF"/>
                          </a:highlight>
                        </a:rPr>
                        <a:t> for each layer</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16300">
                <a:tc>
                  <a:txBody>
                    <a:bodyPr/>
                    <a:lstStyle/>
                    <a:p>
                      <a:pPr marL="0" lvl="0" indent="0" algn="ctr" rtl="0">
                        <a:spcBef>
                          <a:spcPts val="0"/>
                        </a:spcBef>
                        <a:spcAft>
                          <a:spcPts val="0"/>
                        </a:spcAft>
                        <a:buNone/>
                      </a:pPr>
                      <a:r>
                        <a:rPr lang="en-GB" sz="600">
                          <a:highlight>
                            <a:srgbClr val="FFFFFF"/>
                          </a:highlight>
                        </a:rPr>
                        <a:t>10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0.7835</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6300">
                <a:tc>
                  <a:txBody>
                    <a:bodyPr/>
                    <a:lstStyle/>
                    <a:p>
                      <a:pPr marL="0" lvl="0" indent="0" algn="ctr" rtl="0">
                        <a:spcBef>
                          <a:spcPts val="0"/>
                        </a:spcBef>
                        <a:spcAft>
                          <a:spcPts val="0"/>
                        </a:spcAft>
                        <a:buNone/>
                      </a:pPr>
                      <a:r>
                        <a:rPr lang="en-GB" sz="600">
                          <a:highlight>
                            <a:srgbClr val="FFFFFF"/>
                          </a:highlight>
                        </a:rPr>
                        <a:t>20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0.7828</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0.7826</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6300">
                <a:tc>
                  <a:txBody>
                    <a:bodyPr/>
                    <a:lstStyle/>
                    <a:p>
                      <a:pPr marL="0" lvl="0" indent="0" algn="ctr" rtl="0">
                        <a:spcBef>
                          <a:spcPts val="0"/>
                        </a:spcBef>
                        <a:spcAft>
                          <a:spcPts val="0"/>
                        </a:spcAft>
                        <a:buNone/>
                      </a:pPr>
                      <a:r>
                        <a:rPr lang="en-GB" sz="600">
                          <a:highlight>
                            <a:srgbClr val="FFFFFF"/>
                          </a:highlight>
                        </a:rPr>
                        <a:t>30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0.7822</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0.7765</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0.7834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0.77762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6300">
                <a:tc>
                  <a:txBody>
                    <a:bodyPr/>
                    <a:lstStyle/>
                    <a:p>
                      <a:pPr marL="0" lvl="0" indent="0" algn="ctr" rtl="0">
                        <a:spcBef>
                          <a:spcPts val="0"/>
                        </a:spcBef>
                        <a:spcAft>
                          <a:spcPts val="0"/>
                        </a:spcAft>
                        <a:buNone/>
                      </a:pPr>
                      <a:r>
                        <a:rPr lang="en-GB" sz="600">
                          <a:highlight>
                            <a:srgbClr val="FFFFFF"/>
                          </a:highlight>
                        </a:rPr>
                        <a:t>40</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0.7816</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0.7753</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0.7820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0.8342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0.7771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0.7840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0.8247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0.8360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0.6964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0.7254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0.7780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0.7853</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Google Shape;104;p21">
            <a:extLst>
              <a:ext uri="{FF2B5EF4-FFF2-40B4-BE49-F238E27FC236}">
                <a16:creationId xmlns:a16="http://schemas.microsoft.com/office/drawing/2014/main" id="{7F57854B-1D15-01AC-EE4F-BBD9A31B4C61}"/>
              </a:ext>
            </a:extLst>
          </p:cNvPr>
          <p:cNvSpPr txBox="1">
            <a:spLocks/>
          </p:cNvSpPr>
          <p:nvPr/>
        </p:nvSpPr>
        <p:spPr>
          <a:xfrm>
            <a:off x="99153" y="876683"/>
            <a:ext cx="8828466" cy="19243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1800" dirty="0"/>
              <a:t>We found that having more neuron and hidden layers raised both the average of the training and testing accuracy also it had the </a:t>
            </a:r>
            <a:r>
              <a:rPr lang="en-GB" sz="1800" b="1" u="sng" dirty="0">
                <a:solidFill>
                  <a:schemeClr val="dk1"/>
                </a:solidFill>
                <a:highlight>
                  <a:srgbClr val="FCE5CD"/>
                </a:highlight>
              </a:rPr>
              <a:t>highest average validation accuracy</a:t>
            </a:r>
            <a:r>
              <a:rPr lang="en-US" sz="1800" dirty="0"/>
              <a:t>, so we used it in the next question </a:t>
            </a:r>
          </a:p>
        </p:txBody>
      </p:sp>
    </p:spTree>
    <p:extLst>
      <p:ext uri="{BB962C8B-B14F-4D97-AF65-F5344CB8AC3E}">
        <p14:creationId xmlns:p14="http://schemas.microsoft.com/office/powerpoint/2010/main" val="370414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sz="2800" b="1" dirty="0">
                <a:solidFill>
                  <a:schemeClr val="dk1"/>
                </a:solidFill>
                <a:highlight>
                  <a:srgbClr val="FFFFFF"/>
                </a:highlight>
              </a:rPr>
              <a:t>Q3.3) Learning rate and different optimizers</a:t>
            </a:r>
            <a:endParaRPr dirty="0"/>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0" indent="0" algn="l" rtl="0">
              <a:lnSpc>
                <a:spcPct val="100000"/>
              </a:lnSpc>
              <a:spcBef>
                <a:spcPts val="300"/>
              </a:spcBef>
              <a:spcAft>
                <a:spcPts val="0"/>
              </a:spcAft>
              <a:buClr>
                <a:schemeClr val="dk1"/>
              </a:buClr>
              <a:buSzPts val="1100"/>
              <a:buFont typeface="Arial"/>
              <a:buNone/>
            </a:pPr>
            <a:endParaRPr sz="1150" dirty="0">
              <a:solidFill>
                <a:schemeClr val="dk1"/>
              </a:solidFill>
              <a:highlight>
                <a:srgbClr val="FFFFFF"/>
              </a:highlight>
            </a:endParaRPr>
          </a:p>
          <a:p>
            <a:pPr marL="0" lvl="0" indent="0" algn="l" rtl="0">
              <a:spcBef>
                <a:spcPts val="0"/>
              </a:spcBef>
              <a:spcAft>
                <a:spcPts val="1200"/>
              </a:spcAft>
              <a:buNone/>
            </a:pPr>
            <a:endParaRPr dirty="0"/>
          </a:p>
        </p:txBody>
      </p:sp>
      <p:graphicFrame>
        <p:nvGraphicFramePr>
          <p:cNvPr id="113" name="Google Shape;113;p22"/>
          <p:cNvGraphicFramePr/>
          <p:nvPr/>
        </p:nvGraphicFramePr>
        <p:xfrm>
          <a:off x="0" y="1024446"/>
          <a:ext cx="9059104" cy="3571395"/>
        </p:xfrm>
        <a:graphic>
          <a:graphicData uri="http://schemas.openxmlformats.org/drawingml/2006/table">
            <a:tbl>
              <a:tblPr>
                <a:noFill/>
                <a:tableStyleId>{03898B6E-A75B-49AB-97B9-4A8B666D822F}</a:tableStyleId>
              </a:tblPr>
              <a:tblGrid>
                <a:gridCol w="608560">
                  <a:extLst>
                    <a:ext uri="{9D8B030D-6E8A-4147-A177-3AD203B41FA5}">
                      <a16:colId xmlns:a16="http://schemas.microsoft.com/office/drawing/2014/main" val="20000"/>
                    </a:ext>
                  </a:extLst>
                </a:gridCol>
                <a:gridCol w="411008">
                  <a:extLst>
                    <a:ext uri="{9D8B030D-6E8A-4147-A177-3AD203B41FA5}">
                      <a16:colId xmlns:a16="http://schemas.microsoft.com/office/drawing/2014/main" val="20001"/>
                    </a:ext>
                  </a:extLst>
                </a:gridCol>
                <a:gridCol w="481168">
                  <a:extLst>
                    <a:ext uri="{9D8B030D-6E8A-4147-A177-3AD203B41FA5}">
                      <a16:colId xmlns:a16="http://schemas.microsoft.com/office/drawing/2014/main" val="20002"/>
                    </a:ext>
                  </a:extLst>
                </a:gridCol>
                <a:gridCol w="481168">
                  <a:extLst>
                    <a:ext uri="{9D8B030D-6E8A-4147-A177-3AD203B41FA5}">
                      <a16:colId xmlns:a16="http://schemas.microsoft.com/office/drawing/2014/main" val="20003"/>
                    </a:ext>
                  </a:extLst>
                </a:gridCol>
                <a:gridCol w="481168">
                  <a:extLst>
                    <a:ext uri="{9D8B030D-6E8A-4147-A177-3AD203B41FA5}">
                      <a16:colId xmlns:a16="http://schemas.microsoft.com/office/drawing/2014/main" val="20004"/>
                    </a:ext>
                  </a:extLst>
                </a:gridCol>
                <a:gridCol w="481168">
                  <a:extLst>
                    <a:ext uri="{9D8B030D-6E8A-4147-A177-3AD203B41FA5}">
                      <a16:colId xmlns:a16="http://schemas.microsoft.com/office/drawing/2014/main" val="20005"/>
                    </a:ext>
                  </a:extLst>
                </a:gridCol>
                <a:gridCol w="481168">
                  <a:extLst>
                    <a:ext uri="{9D8B030D-6E8A-4147-A177-3AD203B41FA5}">
                      <a16:colId xmlns:a16="http://schemas.microsoft.com/office/drawing/2014/main" val="20006"/>
                    </a:ext>
                  </a:extLst>
                </a:gridCol>
                <a:gridCol w="411008">
                  <a:extLst>
                    <a:ext uri="{9D8B030D-6E8A-4147-A177-3AD203B41FA5}">
                      <a16:colId xmlns:a16="http://schemas.microsoft.com/office/drawing/2014/main" val="20007"/>
                    </a:ext>
                  </a:extLst>
                </a:gridCol>
                <a:gridCol w="481168">
                  <a:extLst>
                    <a:ext uri="{9D8B030D-6E8A-4147-A177-3AD203B41FA5}">
                      <a16:colId xmlns:a16="http://schemas.microsoft.com/office/drawing/2014/main" val="20008"/>
                    </a:ext>
                  </a:extLst>
                </a:gridCol>
                <a:gridCol w="481168">
                  <a:extLst>
                    <a:ext uri="{9D8B030D-6E8A-4147-A177-3AD203B41FA5}">
                      <a16:colId xmlns:a16="http://schemas.microsoft.com/office/drawing/2014/main" val="20009"/>
                    </a:ext>
                  </a:extLst>
                </a:gridCol>
                <a:gridCol w="481168">
                  <a:extLst>
                    <a:ext uri="{9D8B030D-6E8A-4147-A177-3AD203B41FA5}">
                      <a16:colId xmlns:a16="http://schemas.microsoft.com/office/drawing/2014/main" val="20010"/>
                    </a:ext>
                  </a:extLst>
                </a:gridCol>
                <a:gridCol w="481168">
                  <a:extLst>
                    <a:ext uri="{9D8B030D-6E8A-4147-A177-3AD203B41FA5}">
                      <a16:colId xmlns:a16="http://schemas.microsoft.com/office/drawing/2014/main" val="20011"/>
                    </a:ext>
                  </a:extLst>
                </a:gridCol>
                <a:gridCol w="481168">
                  <a:extLst>
                    <a:ext uri="{9D8B030D-6E8A-4147-A177-3AD203B41FA5}">
                      <a16:colId xmlns:a16="http://schemas.microsoft.com/office/drawing/2014/main" val="20012"/>
                    </a:ext>
                  </a:extLst>
                </a:gridCol>
                <a:gridCol w="411008">
                  <a:extLst>
                    <a:ext uri="{9D8B030D-6E8A-4147-A177-3AD203B41FA5}">
                      <a16:colId xmlns:a16="http://schemas.microsoft.com/office/drawing/2014/main" val="20013"/>
                    </a:ext>
                  </a:extLst>
                </a:gridCol>
                <a:gridCol w="481168">
                  <a:extLst>
                    <a:ext uri="{9D8B030D-6E8A-4147-A177-3AD203B41FA5}">
                      <a16:colId xmlns:a16="http://schemas.microsoft.com/office/drawing/2014/main" val="20014"/>
                    </a:ext>
                  </a:extLst>
                </a:gridCol>
                <a:gridCol w="481168">
                  <a:extLst>
                    <a:ext uri="{9D8B030D-6E8A-4147-A177-3AD203B41FA5}">
                      <a16:colId xmlns:a16="http://schemas.microsoft.com/office/drawing/2014/main" val="20015"/>
                    </a:ext>
                  </a:extLst>
                </a:gridCol>
                <a:gridCol w="481168">
                  <a:extLst>
                    <a:ext uri="{9D8B030D-6E8A-4147-A177-3AD203B41FA5}">
                      <a16:colId xmlns:a16="http://schemas.microsoft.com/office/drawing/2014/main" val="20016"/>
                    </a:ext>
                  </a:extLst>
                </a:gridCol>
                <a:gridCol w="481168">
                  <a:extLst>
                    <a:ext uri="{9D8B030D-6E8A-4147-A177-3AD203B41FA5}">
                      <a16:colId xmlns:a16="http://schemas.microsoft.com/office/drawing/2014/main" val="20017"/>
                    </a:ext>
                  </a:extLst>
                </a:gridCol>
                <a:gridCol w="481168">
                  <a:extLst>
                    <a:ext uri="{9D8B030D-6E8A-4147-A177-3AD203B41FA5}">
                      <a16:colId xmlns:a16="http://schemas.microsoft.com/office/drawing/2014/main" val="20018"/>
                    </a:ext>
                  </a:extLst>
                </a:gridCol>
              </a:tblGrid>
              <a:tr h="172174">
                <a:tc>
                  <a:txBody>
                    <a:bodyPr/>
                    <a:lstStyle/>
                    <a:p>
                      <a:pPr marL="0" lvl="0" indent="0" algn="ctr" rtl="0">
                        <a:spcBef>
                          <a:spcPts val="0"/>
                        </a:spcBef>
                        <a:spcAft>
                          <a:spcPts val="0"/>
                        </a:spcAft>
                        <a:buNone/>
                      </a:pPr>
                      <a:endParaRPr sz="650">
                        <a:solidFill>
                          <a:schemeClr val="dk1"/>
                        </a:solidFill>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gridSpan="6">
                  <a:txBody>
                    <a:bodyPr/>
                    <a:lstStyle/>
                    <a:p>
                      <a:pPr marL="0" lvl="0" indent="0" algn="ctr" rtl="0">
                        <a:spcBef>
                          <a:spcPts val="0"/>
                        </a:spcBef>
                        <a:spcAft>
                          <a:spcPts val="0"/>
                        </a:spcAft>
                        <a:buNone/>
                      </a:pPr>
                      <a:r>
                        <a:rPr lang="en-GB" sz="650" b="1">
                          <a:solidFill>
                            <a:schemeClr val="dk1"/>
                          </a:solidFill>
                          <a:highlight>
                            <a:srgbClr val="FFFFFF"/>
                          </a:highlight>
                        </a:rPr>
                        <a:t>Learning rate=0.1</a:t>
                      </a:r>
                      <a:endParaRPr sz="650" b="1">
                        <a:highlight>
                          <a:srgbClr val="FFFFFF"/>
                        </a:highlight>
                      </a:endParaRPr>
                    </a:p>
                  </a:txBody>
                  <a:tcPr marL="63500" marR="63500" marT="63500" marB="63500">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50" b="1">
                          <a:solidFill>
                            <a:schemeClr val="dk1"/>
                          </a:solidFill>
                          <a:highlight>
                            <a:srgbClr val="FFFFFF"/>
                          </a:highlight>
                        </a:rPr>
                        <a:t>Learning rate=0.01</a:t>
                      </a:r>
                      <a:endParaRPr sz="650" b="1">
                        <a:solidFill>
                          <a:schemeClr val="dk1"/>
                        </a:solidFill>
                        <a:highlight>
                          <a:srgbClr val="FFFFFF"/>
                        </a:highlight>
                      </a:endParaRPr>
                    </a:p>
                  </a:txBody>
                  <a:tcPr marL="63500" marR="63500" marT="63500" marB="63500">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50" b="1" dirty="0">
                          <a:solidFill>
                            <a:schemeClr val="dk1"/>
                          </a:solidFill>
                          <a:highlight>
                            <a:srgbClr val="FFFFFF"/>
                          </a:highlight>
                        </a:rPr>
                        <a:t>Learning rate=0.001</a:t>
                      </a:r>
                      <a:endParaRPr sz="650" b="1" dirty="0">
                        <a:solidFill>
                          <a:schemeClr val="dk1"/>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3068">
                <a:tc>
                  <a:txBody>
                    <a:bodyPr/>
                    <a:lstStyle/>
                    <a:p>
                      <a:pPr marL="0" lvl="0" indent="0" algn="ctr" rtl="0">
                        <a:spcBef>
                          <a:spcPts val="0"/>
                        </a:spcBef>
                        <a:spcAft>
                          <a:spcPts val="0"/>
                        </a:spcAft>
                        <a:buNone/>
                      </a:pPr>
                      <a:r>
                        <a:rPr lang="en-GB" sz="650">
                          <a:solidFill>
                            <a:schemeClr val="dk1"/>
                          </a:solidFill>
                          <a:highlight>
                            <a:srgbClr val="FFFFFF"/>
                          </a:highlight>
                        </a:rPr>
                        <a:t>optimizer</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Max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Max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solidFill>
                            <a:schemeClr val="dk1"/>
                          </a:solidFill>
                          <a:highlight>
                            <a:schemeClr val="lt1"/>
                          </a:highlight>
                        </a:rPr>
                        <a:t>Avg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GB" sz="650">
                          <a:highlight>
                            <a:srgbClr val="FFFFFF"/>
                          </a:highlight>
                        </a:rPr>
                        <a:t>Avg test acc</a:t>
                      </a:r>
                      <a:endParaRPr sz="650">
                        <a:highlight>
                          <a:srgbClr val="FFFFFF"/>
                        </a:highlight>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GB" sz="650">
                          <a:highlight>
                            <a:srgbClr val="FFFFFF"/>
                          </a:highlight>
                        </a:rPr>
                        <a:t>Max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Max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solidFill>
                            <a:schemeClr val="dk1"/>
                          </a:solidFill>
                          <a:highlight>
                            <a:schemeClr val="lt1"/>
                          </a:highlight>
                        </a:rPr>
                        <a:t>Avg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Avg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Max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dirty="0">
                          <a:highlight>
                            <a:srgbClr val="FFFFFF"/>
                          </a:highlight>
                        </a:rPr>
                        <a:t>Max test </a:t>
                      </a:r>
                      <a:r>
                        <a:rPr lang="en-GB" sz="650" dirty="0" err="1">
                          <a:highlight>
                            <a:srgbClr val="FFFFFF"/>
                          </a:highlight>
                        </a:rPr>
                        <a:t>acc</a:t>
                      </a:r>
                      <a:endParaRPr sz="65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Min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solidFill>
                            <a:schemeClr val="dk1"/>
                          </a:solidFill>
                          <a:highlight>
                            <a:schemeClr val="lt1"/>
                          </a:highlight>
                        </a:rPr>
                        <a:t>Avg train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50">
                          <a:highlight>
                            <a:srgbClr val="FFFFFF"/>
                          </a:highlight>
                        </a:rPr>
                        <a:t>Avg test acc</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4231">
                <a:tc>
                  <a:txBody>
                    <a:bodyPr/>
                    <a:lstStyle/>
                    <a:p>
                      <a:pPr marL="0" lvl="0" indent="0" algn="ctr" rtl="0">
                        <a:spcBef>
                          <a:spcPts val="0"/>
                        </a:spcBef>
                        <a:spcAft>
                          <a:spcPts val="0"/>
                        </a:spcAft>
                        <a:buNone/>
                      </a:pPr>
                      <a:r>
                        <a:rPr lang="en-GB" sz="650" dirty="0" err="1">
                          <a:highlight>
                            <a:srgbClr val="FFFFFF"/>
                          </a:highlight>
                        </a:rPr>
                        <a:t>AdamW</a:t>
                      </a:r>
                      <a:endParaRPr sz="65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cs typeface="Arial"/>
                          <a:sym typeface="Arial"/>
                        </a:rPr>
                        <a:t>0.4822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0.4509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0.2584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0.2174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0.3224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0.2852</a:t>
                      </a:r>
                      <a:endParaRPr sz="65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0.7731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0.8074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0.7369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0.7040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0.7490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0.7508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0.7972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0.8217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0.7819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0.7950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0.7911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0.8074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84231">
                <a:tc>
                  <a:txBody>
                    <a:bodyPr/>
                    <a:lstStyle/>
                    <a:p>
                      <a:pPr marL="0" lvl="0" indent="0" algn="ctr" rtl="0">
                        <a:spcBef>
                          <a:spcPts val="0"/>
                        </a:spcBef>
                        <a:spcAft>
                          <a:spcPts val="0"/>
                        </a:spcAft>
                        <a:buNone/>
                      </a:pPr>
                      <a:r>
                        <a:rPr lang="en-GB" sz="650">
                          <a:highlight>
                            <a:srgbClr val="FFFFFF"/>
                          </a:highlight>
                        </a:rPr>
                        <a:t>SGD (momentum =0.1)</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0.7640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0.7985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0.7296</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0.7486</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0.7432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0.7693</a:t>
                      </a:r>
                      <a:endParaRPr sz="65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0.7636</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0.7878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0.7510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0.7504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0.7595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0.7732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0.7701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0.7878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0.7407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0.7450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0.7578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0.7639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4231">
                <a:tc>
                  <a:txBody>
                    <a:bodyPr/>
                    <a:lstStyle/>
                    <a:p>
                      <a:pPr marL="0" lvl="0" indent="0" algn="ctr" rtl="0">
                        <a:spcBef>
                          <a:spcPts val="0"/>
                        </a:spcBef>
                        <a:spcAft>
                          <a:spcPts val="0"/>
                        </a:spcAft>
                        <a:buNone/>
                      </a:pPr>
                      <a:r>
                        <a:rPr lang="en-GB" sz="650">
                          <a:solidFill>
                            <a:schemeClr val="dk1"/>
                          </a:solidFill>
                          <a:highlight>
                            <a:schemeClr val="lt1"/>
                          </a:highlight>
                        </a:rPr>
                        <a:t>SGD (momentum =0.5)</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0.7835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0.8092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0.7151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0.7397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0.7715</a:t>
                      </a:r>
                      <a:endParaRPr sz="65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0.7888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0.8092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0.7491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0.7611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0.7673</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0.7807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0.7510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0.7700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0.7380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0.7433</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0.7421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0.7590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84231">
                <a:tc>
                  <a:txBody>
                    <a:bodyPr/>
                    <a:lstStyle/>
                    <a:p>
                      <a:pPr marL="0" lvl="0" indent="0" algn="ctr" rtl="0">
                        <a:spcBef>
                          <a:spcPts val="0"/>
                        </a:spcBef>
                        <a:spcAft>
                          <a:spcPts val="0"/>
                        </a:spcAft>
                        <a:buNone/>
                      </a:pPr>
                      <a:r>
                        <a:rPr lang="en-GB" sz="650">
                          <a:solidFill>
                            <a:schemeClr val="dk1"/>
                          </a:solidFill>
                          <a:highlight>
                            <a:schemeClr val="lt1"/>
                          </a:highlight>
                        </a:rPr>
                        <a:t>SGD (momentum =0.9)</a:t>
                      </a:r>
                      <a:endParaRPr sz="65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0.7842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0.8039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0.7571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0.7575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0.7715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50" b="0" i="0" u="none" strike="noStrike" cap="none" dirty="0">
                          <a:solidFill>
                            <a:srgbClr val="000000"/>
                          </a:solidFill>
                          <a:latin typeface="Arial"/>
                          <a:ea typeface="Arial"/>
                          <a:cs typeface="Arial"/>
                          <a:sym typeface="Arial"/>
                        </a:rPr>
                        <a:t>0.7821</a:t>
                      </a:r>
                      <a:endParaRPr lang="en-US" sz="650" b="0" i="0" u="none" strike="noStrike" cap="none" dirty="0">
                        <a:solidFill>
                          <a:srgbClr val="000000"/>
                        </a:solidFill>
                        <a:latin typeface="Arial"/>
                        <a:cs typeface="Arial"/>
                        <a:sym typeface="Arial"/>
                      </a:endParaRPr>
                    </a:p>
                    <a:p>
                      <a:pPr marL="0" lvl="0" indent="0" algn="ctr" rtl="0">
                        <a:spcBef>
                          <a:spcPts val="0"/>
                        </a:spcBef>
                        <a:spcAft>
                          <a:spcPts val="0"/>
                        </a:spcAft>
                        <a:buNone/>
                      </a:pPr>
                      <a:endParaRPr sz="65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0.7747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0.7878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0.7346</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0.7468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0.7534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0.7682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0.7644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0.7789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0.7411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0.7593</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0.7510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0.7657</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84231">
                <a:tc>
                  <a:txBody>
                    <a:bodyPr/>
                    <a:lstStyle/>
                    <a:p>
                      <a:pPr marL="0" lvl="0" indent="0" algn="ctr" rtl="0">
                        <a:spcBef>
                          <a:spcPts val="0"/>
                        </a:spcBef>
                        <a:spcAft>
                          <a:spcPts val="0"/>
                        </a:spcAft>
                        <a:buNone/>
                      </a:pPr>
                      <a:r>
                        <a:rPr lang="en-GB" sz="650" dirty="0" err="1">
                          <a:highlight>
                            <a:srgbClr val="FFFFFF"/>
                          </a:highlight>
                        </a:rPr>
                        <a:t>Rprop</a:t>
                      </a:r>
                      <a:endParaRPr sz="65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0.3318</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0.3689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0.2562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0.2174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0.2859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0.3069</a:t>
                      </a:r>
                      <a:endParaRPr sz="65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0.7670</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0.8003</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0.7296</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0.7344</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0.7539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0.7725</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0.8109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0.8199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0.7731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0.7771</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0.78579</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50" b="0" i="0" u="none" strike="noStrike" cap="none" dirty="0">
                          <a:solidFill>
                            <a:srgbClr val="000000"/>
                          </a:solidFill>
                          <a:latin typeface="Arial"/>
                          <a:ea typeface="Arial"/>
                          <a:cs typeface="Arial"/>
                          <a:sym typeface="Arial"/>
                        </a:rPr>
                        <a:t>0.7932</a:t>
                      </a:r>
                      <a:endParaRPr sz="65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340-CE5E-F763-58CE-7F220A47D33E}"/>
              </a:ext>
            </a:extLst>
          </p:cNvPr>
          <p:cNvSpPr>
            <a:spLocks noGrp="1"/>
          </p:cNvSpPr>
          <p:nvPr>
            <p:ph type="title"/>
          </p:nvPr>
        </p:nvSpPr>
        <p:spPr/>
        <p:txBody>
          <a:bodyPr>
            <a:normAutofit fontScale="90000"/>
          </a:bodyPr>
          <a:lstStyle/>
          <a:p>
            <a:r>
              <a:rPr lang="en-US" dirty="0"/>
              <a:t>Q3.3) cont. </a:t>
            </a:r>
          </a:p>
        </p:txBody>
      </p:sp>
      <p:sp>
        <p:nvSpPr>
          <p:cNvPr id="3" name="Text Placeholder 2">
            <a:extLst>
              <a:ext uri="{FF2B5EF4-FFF2-40B4-BE49-F238E27FC236}">
                <a16:creationId xmlns:a16="http://schemas.microsoft.com/office/drawing/2014/main" id="{0B70C250-DF9D-95BA-CA7C-D717F67B6B83}"/>
              </a:ext>
            </a:extLst>
          </p:cNvPr>
          <p:cNvSpPr>
            <a:spLocks noGrp="1"/>
          </p:cNvSpPr>
          <p:nvPr>
            <p:ph type="body" idx="1"/>
          </p:nvPr>
        </p:nvSpPr>
        <p:spPr/>
        <p:txBody>
          <a:bodyPr/>
          <a:lstStyle/>
          <a:p>
            <a:r>
              <a:rPr lang="en-US" dirty="0"/>
              <a:t>The model that had the highest average training and testing accuracy was </a:t>
            </a:r>
            <a:r>
              <a:rPr lang="en-US" dirty="0" err="1"/>
              <a:t>AdamW</a:t>
            </a:r>
            <a:r>
              <a:rPr lang="en-US" dirty="0"/>
              <a:t> with .001 learning rate .</a:t>
            </a:r>
          </a:p>
          <a:p>
            <a:r>
              <a:rPr lang="en-US" dirty="0"/>
              <a:t>But for the validation the RMSprop had the highest value .</a:t>
            </a:r>
          </a:p>
        </p:txBody>
      </p:sp>
    </p:spTree>
    <p:extLst>
      <p:ext uri="{BB962C8B-B14F-4D97-AF65-F5344CB8AC3E}">
        <p14:creationId xmlns:p14="http://schemas.microsoft.com/office/powerpoint/2010/main" val="14300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17811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sz="2800" b="1" dirty="0">
                <a:solidFill>
                  <a:schemeClr val="dk1"/>
                </a:solidFill>
                <a:highlight>
                  <a:srgbClr val="FFFFFF"/>
                </a:highlight>
              </a:rPr>
              <a:t>Q3.4) Activation functions</a:t>
            </a:r>
            <a:endParaRPr dirty="0"/>
          </a:p>
        </p:txBody>
      </p:sp>
      <p:sp>
        <p:nvSpPr>
          <p:cNvPr id="119" name="Google Shape;119;p23"/>
          <p:cNvSpPr txBox="1">
            <a:spLocks noGrp="1"/>
          </p:cNvSpPr>
          <p:nvPr>
            <p:ph type="body" idx="1"/>
          </p:nvPr>
        </p:nvSpPr>
        <p:spPr>
          <a:xfrm>
            <a:off x="4684542" y="1963807"/>
            <a:ext cx="4147758" cy="2059553"/>
          </a:xfrm>
          <a:prstGeom prst="rect">
            <a:avLst/>
          </a:prstGeom>
        </p:spPr>
        <p:txBody>
          <a:bodyPr spcFirstLastPara="1" wrap="square" lIns="91425" tIns="91425" rIns="91425" bIns="91425" anchor="t" anchorCtr="0">
            <a:normAutofit/>
          </a:bodyPr>
          <a:lstStyle/>
          <a:p>
            <a:pPr marL="612775" lvl="0" indent="0" algn="l" rtl="0">
              <a:spcBef>
                <a:spcPts val="0"/>
              </a:spcBef>
              <a:spcAft>
                <a:spcPts val="0"/>
              </a:spcAft>
              <a:buClr>
                <a:schemeClr val="dk1"/>
              </a:buClr>
              <a:buSzPts val="1150"/>
              <a:buNone/>
            </a:pPr>
            <a:r>
              <a:rPr lang="en-US" dirty="0" err="1">
                <a:solidFill>
                  <a:schemeClr val="dk1"/>
                </a:solidFill>
                <a:highlight>
                  <a:srgbClr val="FFFFFF"/>
                </a:highlight>
              </a:rPr>
              <a:t>Relu</a:t>
            </a:r>
            <a:r>
              <a:rPr lang="en-US" dirty="0">
                <a:solidFill>
                  <a:schemeClr val="dk1"/>
                </a:solidFill>
                <a:highlight>
                  <a:srgbClr val="FFFFFF"/>
                </a:highlight>
              </a:rPr>
              <a:t> had the highest test accuracy between all the activation function </a:t>
            </a:r>
          </a:p>
        </p:txBody>
      </p:sp>
      <p:graphicFrame>
        <p:nvGraphicFramePr>
          <p:cNvPr id="120" name="Google Shape;120;p23"/>
          <p:cNvGraphicFramePr/>
          <p:nvPr/>
        </p:nvGraphicFramePr>
        <p:xfrm>
          <a:off x="12456" y="778668"/>
          <a:ext cx="9151620" cy="1157288"/>
        </p:xfrm>
        <a:graphic>
          <a:graphicData uri="http://schemas.openxmlformats.org/drawingml/2006/table">
            <a:tbl>
              <a:tblPr>
                <a:noFill/>
                <a:tableStyleId>{03898B6E-A75B-49AB-97B9-4A8B666D822F}</a:tableStyleId>
              </a:tblPr>
              <a:tblGrid>
                <a:gridCol w="3429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6880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2700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420860">
                  <a:extLst>
                    <a:ext uri="{9D8B030D-6E8A-4147-A177-3AD203B41FA5}">
                      <a16:colId xmlns:a16="http://schemas.microsoft.com/office/drawing/2014/main" val="20010"/>
                    </a:ext>
                  </a:extLst>
                </a:gridCol>
                <a:gridCol w="388620">
                  <a:extLst>
                    <a:ext uri="{9D8B030D-6E8A-4147-A177-3AD203B41FA5}">
                      <a16:colId xmlns:a16="http://schemas.microsoft.com/office/drawing/2014/main" val="20011"/>
                    </a:ext>
                  </a:extLst>
                </a:gridCol>
                <a:gridCol w="388620">
                  <a:extLst>
                    <a:ext uri="{9D8B030D-6E8A-4147-A177-3AD203B41FA5}">
                      <a16:colId xmlns:a16="http://schemas.microsoft.com/office/drawing/2014/main" val="20012"/>
                    </a:ext>
                  </a:extLst>
                </a:gridCol>
                <a:gridCol w="388620">
                  <a:extLst>
                    <a:ext uri="{9D8B030D-6E8A-4147-A177-3AD203B41FA5}">
                      <a16:colId xmlns:a16="http://schemas.microsoft.com/office/drawing/2014/main" val="20013"/>
                    </a:ext>
                  </a:extLst>
                </a:gridCol>
                <a:gridCol w="403860">
                  <a:extLst>
                    <a:ext uri="{9D8B030D-6E8A-4147-A177-3AD203B41FA5}">
                      <a16:colId xmlns:a16="http://schemas.microsoft.com/office/drawing/2014/main" val="20014"/>
                    </a:ext>
                  </a:extLst>
                </a:gridCol>
                <a:gridCol w="373380">
                  <a:extLst>
                    <a:ext uri="{9D8B030D-6E8A-4147-A177-3AD203B41FA5}">
                      <a16:colId xmlns:a16="http://schemas.microsoft.com/office/drawing/2014/main" val="20015"/>
                    </a:ext>
                  </a:extLst>
                </a:gridCol>
                <a:gridCol w="42672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27660">
                  <a:extLst>
                    <a:ext uri="{9D8B030D-6E8A-4147-A177-3AD203B41FA5}">
                      <a16:colId xmlns:a16="http://schemas.microsoft.com/office/drawing/2014/main" val="20018"/>
                    </a:ext>
                  </a:extLst>
                </a:gridCol>
                <a:gridCol w="419100">
                  <a:extLst>
                    <a:ext uri="{9D8B030D-6E8A-4147-A177-3AD203B41FA5}">
                      <a16:colId xmlns:a16="http://schemas.microsoft.com/office/drawing/2014/main" val="20019"/>
                    </a:ext>
                  </a:extLst>
                </a:gridCol>
                <a:gridCol w="335280">
                  <a:extLst>
                    <a:ext uri="{9D8B030D-6E8A-4147-A177-3AD203B41FA5}">
                      <a16:colId xmlns:a16="http://schemas.microsoft.com/office/drawing/2014/main" val="20020"/>
                    </a:ext>
                  </a:extLst>
                </a:gridCol>
                <a:gridCol w="403860">
                  <a:extLst>
                    <a:ext uri="{9D8B030D-6E8A-4147-A177-3AD203B41FA5}">
                      <a16:colId xmlns:a16="http://schemas.microsoft.com/office/drawing/2014/main" val="20021"/>
                    </a:ext>
                  </a:extLst>
                </a:gridCol>
                <a:gridCol w="419100">
                  <a:extLst>
                    <a:ext uri="{9D8B030D-6E8A-4147-A177-3AD203B41FA5}">
                      <a16:colId xmlns:a16="http://schemas.microsoft.com/office/drawing/2014/main" val="20022"/>
                    </a:ext>
                  </a:extLst>
                </a:gridCol>
                <a:gridCol w="396240">
                  <a:extLst>
                    <a:ext uri="{9D8B030D-6E8A-4147-A177-3AD203B41FA5}">
                      <a16:colId xmlns:a16="http://schemas.microsoft.com/office/drawing/2014/main" val="20023"/>
                    </a:ext>
                  </a:extLst>
                </a:gridCol>
              </a:tblGrid>
              <a:tr h="255915">
                <a:tc gridSpan="6">
                  <a:txBody>
                    <a:bodyPr/>
                    <a:lstStyle/>
                    <a:p>
                      <a:pPr marL="0" lvl="0" indent="0" algn="ctr" rtl="0">
                        <a:spcBef>
                          <a:spcPts val="0"/>
                        </a:spcBef>
                        <a:spcAft>
                          <a:spcPts val="0"/>
                        </a:spcAft>
                        <a:buNone/>
                      </a:pPr>
                      <a:r>
                        <a:rPr lang="en-GB" sz="650" dirty="0" err="1">
                          <a:solidFill>
                            <a:schemeClr val="dk1"/>
                          </a:solidFill>
                        </a:rPr>
                        <a:t>Relu</a:t>
                      </a:r>
                      <a:endParaRPr sz="650" b="1" dirty="0"/>
                    </a:p>
                  </a:txBody>
                  <a:tcPr marL="63500" marR="63500" marT="63500" marB="63500">
                    <a:lnB w="12700" cap="flat" cmpd="sng">
                      <a:solidFill>
                        <a:srgbClr val="000000"/>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50">
                          <a:solidFill>
                            <a:schemeClr val="dk1"/>
                          </a:solidFill>
                          <a:highlight>
                            <a:srgbClr val="FFFFFF"/>
                          </a:highlight>
                        </a:rPr>
                        <a:t>Leaky Relu</a:t>
                      </a:r>
                      <a:endParaRPr sz="650" b="1">
                        <a:highlight>
                          <a:srgbClr val="FFFFFF"/>
                        </a:highlight>
                      </a:endParaRPr>
                    </a:p>
                  </a:txBody>
                  <a:tcPr marL="63500" marR="63500" marT="63500" marB="63500">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50" dirty="0">
                          <a:solidFill>
                            <a:schemeClr val="dk1"/>
                          </a:solidFill>
                          <a:highlight>
                            <a:srgbClr val="FFFFFF"/>
                          </a:highlight>
                        </a:rPr>
                        <a:t>Sigmoid</a:t>
                      </a:r>
                      <a:endParaRPr sz="650" b="1" dirty="0">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GB" sz="650" dirty="0">
                          <a:solidFill>
                            <a:schemeClr val="dk1"/>
                          </a:solidFill>
                          <a:highlight>
                            <a:srgbClr val="FFFFFF"/>
                          </a:highlight>
                        </a:rPr>
                        <a:t>Tanh</a:t>
                      </a:r>
                      <a:endParaRPr sz="650" b="1" dirty="0">
                        <a:solidFill>
                          <a:schemeClr val="dk1"/>
                        </a:solidFill>
                        <a:highlight>
                          <a:schemeClr val="lt1"/>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0200">
                <a:tc>
                  <a:txBody>
                    <a:bodyPr/>
                    <a:lstStyle/>
                    <a:p>
                      <a:pPr marL="0" lvl="0" indent="0" algn="ctr" rtl="0">
                        <a:spcBef>
                          <a:spcPts val="0"/>
                        </a:spcBef>
                        <a:spcAft>
                          <a:spcPts val="0"/>
                        </a:spcAft>
                        <a:buNone/>
                      </a:pPr>
                      <a:r>
                        <a:rPr lang="en-GB" sz="600"/>
                        <a:t>Max train acc</a:t>
                      </a:r>
                      <a:endParaRPr sz="6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600" dirty="0"/>
                        <a:t>Max test </a:t>
                      </a:r>
                      <a:r>
                        <a:rPr lang="en-GB" sz="600" dirty="0" err="1"/>
                        <a:t>acc</a:t>
                      </a:r>
                      <a:endParaRPr sz="6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600" dirty="0"/>
                        <a:t>Min train </a:t>
                      </a:r>
                      <a:r>
                        <a:rPr lang="en-GB" sz="600" dirty="0" err="1"/>
                        <a:t>acc</a:t>
                      </a:r>
                      <a:endParaRPr sz="6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600" dirty="0"/>
                        <a:t>Min test </a:t>
                      </a:r>
                      <a:r>
                        <a:rPr lang="en-GB" sz="600" dirty="0" err="1"/>
                        <a:t>acc</a:t>
                      </a:r>
                      <a:endParaRPr sz="6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600" dirty="0" err="1">
                          <a:solidFill>
                            <a:schemeClr val="dk1"/>
                          </a:solidFill>
                        </a:rPr>
                        <a:t>Avg</a:t>
                      </a:r>
                      <a:r>
                        <a:rPr lang="en-GB" sz="600" dirty="0">
                          <a:solidFill>
                            <a:schemeClr val="dk1"/>
                          </a:solidFill>
                        </a:rPr>
                        <a:t> train </a:t>
                      </a:r>
                      <a:r>
                        <a:rPr lang="en-GB" sz="600" dirty="0" err="1">
                          <a:solidFill>
                            <a:schemeClr val="dk1"/>
                          </a:solidFill>
                        </a:rPr>
                        <a:t>acc</a:t>
                      </a:r>
                      <a:endParaRPr sz="600" dirty="0"/>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GB" sz="600" dirty="0" err="1"/>
                        <a:t>Avg</a:t>
                      </a:r>
                      <a:r>
                        <a:rPr lang="en-GB" sz="600" dirty="0"/>
                        <a:t> test </a:t>
                      </a:r>
                      <a:r>
                        <a:rPr lang="en-GB" sz="600" dirty="0" err="1"/>
                        <a:t>acc</a:t>
                      </a:r>
                      <a:endParaRPr sz="600" dirty="0"/>
                    </a:p>
                  </a:txBody>
                  <a:tcPr marL="63500" marR="63500" marT="63500" marB="63500">
                    <a:lnR w="12700" cap="flat" cmpd="sng">
                      <a:solidFill>
                        <a:srgbClr val="000000"/>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Avg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dirty="0" err="1">
                          <a:highlight>
                            <a:srgbClr val="FFFFFF"/>
                          </a:highlight>
                        </a:rPr>
                        <a:t>Avg</a:t>
                      </a:r>
                      <a:r>
                        <a:rPr lang="en-GB" sz="600" dirty="0">
                          <a:highlight>
                            <a:srgbClr val="FFFFFF"/>
                          </a:highlight>
                        </a:rPr>
                        <a:t> test </a:t>
                      </a:r>
                      <a:r>
                        <a:rPr lang="en-GB" sz="600" dirty="0" err="1">
                          <a:highlight>
                            <a:srgbClr val="FFFFFF"/>
                          </a:highlight>
                        </a:rPr>
                        <a:t>acc</a:t>
                      </a:r>
                      <a:endParaRPr sz="6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Max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highlight>
                            <a:srgbClr val="FFFFFF"/>
                          </a:highlight>
                        </a:rPr>
                        <a:t>Min test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highlight>
                            <a:schemeClr val="lt1"/>
                          </a:highlight>
                        </a:rPr>
                        <a:t>Avg train acc</a:t>
                      </a:r>
                      <a:endParaRPr sz="60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600" dirty="0" err="1">
                          <a:highlight>
                            <a:srgbClr val="FFFFFF"/>
                          </a:highlight>
                        </a:rPr>
                        <a:t>Avg</a:t>
                      </a:r>
                      <a:r>
                        <a:rPr lang="en-GB" sz="600" dirty="0">
                          <a:highlight>
                            <a:srgbClr val="FFFFFF"/>
                          </a:highlight>
                        </a:rPr>
                        <a:t> test </a:t>
                      </a:r>
                      <a:r>
                        <a:rPr lang="en-GB" sz="600" dirty="0" err="1">
                          <a:highlight>
                            <a:srgbClr val="FFFFFF"/>
                          </a:highlight>
                        </a:rPr>
                        <a:t>acc</a:t>
                      </a:r>
                      <a:endParaRPr sz="600" dirty="0">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1173">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0.804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0.832</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0.776</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0.795</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0.7909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0.8153</a:t>
                      </a:r>
                      <a:endParaRPr sz="6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cs typeface="Arial"/>
                          <a:sym typeface="Arial"/>
                        </a:rPr>
                        <a:t>0.790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0.8021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0.7579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0.768</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0.780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0.790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0.515</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0.556</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0.499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0.5151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0.5036</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0.531</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0.811</a:t>
                      </a:r>
                      <a:endParaRPr lang="en-US" sz="600" b="0" i="0" u="none" strike="noStrike" cap="none" dirty="0">
                        <a:solidFill>
                          <a:srgbClr val="000000"/>
                        </a:solidFill>
                        <a:latin typeface="Arial"/>
                        <a:cs typeface="Arial"/>
                        <a:sym typeface="Arial"/>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0.8217</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0.774</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0.7950</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0.7909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600" b="0" i="0" u="none" strike="noStrike" cap="none" dirty="0">
                          <a:solidFill>
                            <a:srgbClr val="000000"/>
                          </a:solidFill>
                          <a:latin typeface="Arial"/>
                          <a:ea typeface="Arial"/>
                          <a:cs typeface="Arial"/>
                          <a:sym typeface="Arial"/>
                        </a:rPr>
                        <a:t>0.809</a:t>
                      </a:r>
                      <a:endParaRPr sz="6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47BACD93-E5C1-CF23-53FB-B466E6FD6059}"/>
              </a:ext>
            </a:extLst>
          </p:cNvPr>
          <p:cNvPicPr>
            <a:picLocks noChangeAspect="1"/>
          </p:cNvPicPr>
          <p:nvPr/>
        </p:nvPicPr>
        <p:blipFill>
          <a:blip r:embed="rId3"/>
          <a:stretch>
            <a:fillRect/>
          </a:stretch>
        </p:blipFill>
        <p:spPr>
          <a:xfrm>
            <a:off x="-19050" y="1963807"/>
            <a:ext cx="4147758" cy="3072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ECB9-AA99-5C9B-4E01-057736944606}"/>
              </a:ext>
            </a:extLst>
          </p:cNvPr>
          <p:cNvSpPr>
            <a:spLocks noGrp="1"/>
          </p:cNvSpPr>
          <p:nvPr>
            <p:ph type="title"/>
          </p:nvPr>
        </p:nvSpPr>
        <p:spPr/>
        <p:txBody>
          <a:bodyPr>
            <a:normAutofit fontScale="90000"/>
          </a:bodyPr>
          <a:lstStyle/>
          <a:p>
            <a:r>
              <a:rPr lang="en-US" dirty="0"/>
              <a:t>Problem Overview</a:t>
            </a:r>
          </a:p>
        </p:txBody>
      </p:sp>
      <p:sp>
        <p:nvSpPr>
          <p:cNvPr id="3" name="Text Placeholder 2">
            <a:extLst>
              <a:ext uri="{FF2B5EF4-FFF2-40B4-BE49-F238E27FC236}">
                <a16:creationId xmlns:a16="http://schemas.microsoft.com/office/drawing/2014/main" id="{57B9C63C-DCE1-DD5F-4C14-EAEB57D639B8}"/>
              </a:ext>
            </a:extLst>
          </p:cNvPr>
          <p:cNvSpPr>
            <a:spLocks noGrp="1"/>
          </p:cNvSpPr>
          <p:nvPr>
            <p:ph type="body" idx="1"/>
          </p:nvPr>
        </p:nvSpPr>
        <p:spPr/>
        <p:txBody>
          <a:bodyPr>
            <a:normAutofit fontScale="92500" lnSpcReduction="20000"/>
          </a:bodyPr>
          <a:lstStyle/>
          <a:p>
            <a:r>
              <a:rPr lang="en-US" dirty="0"/>
              <a:t>Our objective is to</a:t>
            </a:r>
          </a:p>
          <a:p>
            <a:pPr marL="114300" indent="0">
              <a:buNone/>
            </a:pPr>
            <a:r>
              <a:rPr lang="en-US" dirty="0"/>
              <a:t>Recognize different network </a:t>
            </a:r>
          </a:p>
          <a:p>
            <a:pPr marL="114300" indent="0">
              <a:buNone/>
            </a:pPr>
            <a:r>
              <a:rPr lang="en-US" dirty="0"/>
              <a:t>Intrusion attacks so, </a:t>
            </a:r>
          </a:p>
          <a:p>
            <a:pPr marL="114300" indent="0">
              <a:buNone/>
            </a:pPr>
            <a:r>
              <a:rPr lang="en-US" dirty="0"/>
              <a:t>We first create a baseline</a:t>
            </a:r>
          </a:p>
          <a:p>
            <a:pPr marL="114300" indent="0">
              <a:buNone/>
            </a:pPr>
            <a:r>
              <a:rPr lang="en-US" dirty="0"/>
              <a:t>Model for comparison and </a:t>
            </a:r>
          </a:p>
          <a:p>
            <a:pPr marL="114300" indent="0">
              <a:buNone/>
            </a:pPr>
            <a:r>
              <a:rPr lang="en-US" dirty="0"/>
              <a:t>Then try to better its </a:t>
            </a:r>
          </a:p>
          <a:p>
            <a:pPr marL="114300" indent="0">
              <a:buNone/>
            </a:pPr>
            <a:r>
              <a:rPr lang="en-US" dirty="0"/>
              <a:t>Accuracy at detecting </a:t>
            </a:r>
          </a:p>
          <a:p>
            <a:pPr marL="114300" indent="0">
              <a:buNone/>
            </a:pPr>
            <a:r>
              <a:rPr lang="en-US" dirty="0"/>
              <a:t>Attacks by using feature </a:t>
            </a:r>
          </a:p>
          <a:p>
            <a:pPr marL="114300" indent="0">
              <a:buNone/>
            </a:pPr>
            <a:r>
              <a:rPr lang="en-US" dirty="0"/>
              <a:t>Reduction and feature </a:t>
            </a:r>
          </a:p>
          <a:p>
            <a:pPr marL="114300" indent="0">
              <a:buNone/>
            </a:pPr>
            <a:r>
              <a:rPr lang="en-US" dirty="0"/>
              <a:t>Selection and then optimizing the model structure by trying different learning rates, optimizers, layer structure and so on to solve the main problem at hand which </a:t>
            </a:r>
            <a:r>
              <a:rPr lang="en-US"/>
              <a:t>is multi classification </a:t>
            </a:r>
            <a:r>
              <a:rPr lang="en-US" dirty="0"/>
              <a:t>of Network </a:t>
            </a:r>
            <a:r>
              <a:rPr lang="en-US"/>
              <a:t>attack types.</a:t>
            </a:r>
            <a:endParaRPr lang="en-US" dirty="0"/>
          </a:p>
          <a:p>
            <a:pPr marL="114300" indent="0">
              <a:buNone/>
            </a:pPr>
            <a:r>
              <a:rPr lang="en-US" dirty="0"/>
              <a:t>  </a:t>
            </a:r>
          </a:p>
        </p:txBody>
      </p:sp>
    </p:spTree>
    <p:extLst>
      <p:ext uri="{BB962C8B-B14F-4D97-AF65-F5344CB8AC3E}">
        <p14:creationId xmlns:p14="http://schemas.microsoft.com/office/powerpoint/2010/main" val="349762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17811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sz="2800" b="1" dirty="0">
                <a:solidFill>
                  <a:schemeClr val="dk1"/>
                </a:solidFill>
                <a:highlight>
                  <a:srgbClr val="FFFFFF"/>
                </a:highlight>
              </a:rPr>
              <a:t>Q3.5) Bonus question</a:t>
            </a:r>
            <a:endParaRPr dirty="0"/>
          </a:p>
        </p:txBody>
      </p:sp>
      <p:graphicFrame>
        <p:nvGraphicFramePr>
          <p:cNvPr id="120" name="Google Shape;120;p23"/>
          <p:cNvGraphicFramePr/>
          <p:nvPr/>
        </p:nvGraphicFramePr>
        <p:xfrm>
          <a:off x="12456" y="778667"/>
          <a:ext cx="8934595" cy="2667918"/>
        </p:xfrm>
        <a:graphic>
          <a:graphicData uri="http://schemas.openxmlformats.org/drawingml/2006/table">
            <a:tbl>
              <a:tblPr>
                <a:noFill/>
                <a:tableStyleId>{03898B6E-A75B-49AB-97B9-4A8B666D822F}</a:tableStyleId>
              </a:tblPr>
              <a:tblGrid>
                <a:gridCol w="1366948">
                  <a:extLst>
                    <a:ext uri="{9D8B030D-6E8A-4147-A177-3AD203B41FA5}">
                      <a16:colId xmlns:a16="http://schemas.microsoft.com/office/drawing/2014/main" val="20000"/>
                    </a:ext>
                  </a:extLst>
                </a:gridCol>
                <a:gridCol w="1518832">
                  <a:extLst>
                    <a:ext uri="{9D8B030D-6E8A-4147-A177-3AD203B41FA5}">
                      <a16:colId xmlns:a16="http://schemas.microsoft.com/office/drawing/2014/main" val="20001"/>
                    </a:ext>
                  </a:extLst>
                </a:gridCol>
                <a:gridCol w="1470197">
                  <a:extLst>
                    <a:ext uri="{9D8B030D-6E8A-4147-A177-3AD203B41FA5}">
                      <a16:colId xmlns:a16="http://schemas.microsoft.com/office/drawing/2014/main" val="20002"/>
                    </a:ext>
                  </a:extLst>
                </a:gridCol>
                <a:gridCol w="1526206">
                  <a:extLst>
                    <a:ext uri="{9D8B030D-6E8A-4147-A177-3AD203B41FA5}">
                      <a16:colId xmlns:a16="http://schemas.microsoft.com/office/drawing/2014/main" val="20003"/>
                    </a:ext>
                  </a:extLst>
                </a:gridCol>
                <a:gridCol w="1526206">
                  <a:extLst>
                    <a:ext uri="{9D8B030D-6E8A-4147-A177-3AD203B41FA5}">
                      <a16:colId xmlns:a16="http://schemas.microsoft.com/office/drawing/2014/main" val="20004"/>
                    </a:ext>
                  </a:extLst>
                </a:gridCol>
                <a:gridCol w="1526206">
                  <a:extLst>
                    <a:ext uri="{9D8B030D-6E8A-4147-A177-3AD203B41FA5}">
                      <a16:colId xmlns:a16="http://schemas.microsoft.com/office/drawing/2014/main" val="20005"/>
                    </a:ext>
                  </a:extLst>
                </a:gridCol>
              </a:tblGrid>
              <a:tr h="589966">
                <a:tc gridSpan="6">
                  <a:txBody>
                    <a:bodyPr/>
                    <a:lstStyle/>
                    <a:p>
                      <a:pPr marL="0" lvl="0" indent="0" algn="ctr" rtl="0">
                        <a:spcBef>
                          <a:spcPts val="0"/>
                        </a:spcBef>
                        <a:spcAft>
                          <a:spcPts val="0"/>
                        </a:spcAft>
                        <a:buNone/>
                      </a:pPr>
                      <a:r>
                        <a:rPr lang="en-GB" sz="2400" b="1" dirty="0">
                          <a:solidFill>
                            <a:schemeClr val="dk1"/>
                          </a:solidFill>
                        </a:rPr>
                        <a:t>After the hyper parameter tuning </a:t>
                      </a:r>
                      <a:endParaRPr sz="2400" b="1" dirty="0"/>
                    </a:p>
                  </a:txBody>
                  <a:tcPr marL="63500" marR="63500" marT="63500" marB="63500">
                    <a:lnB w="12700" cap="flat" cmpd="sng">
                      <a:solidFill>
                        <a:srgbClr val="000000"/>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07014">
                <a:tc>
                  <a:txBody>
                    <a:bodyPr/>
                    <a:lstStyle/>
                    <a:p>
                      <a:pPr marL="0" lvl="0" indent="0" algn="ctr" rtl="0">
                        <a:spcBef>
                          <a:spcPts val="0"/>
                        </a:spcBef>
                        <a:spcAft>
                          <a:spcPts val="0"/>
                        </a:spcAft>
                        <a:buNone/>
                      </a:pPr>
                      <a:r>
                        <a:rPr lang="en-GB" sz="2000"/>
                        <a:t>Max train acc</a:t>
                      </a:r>
                      <a:endParaRPr sz="20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2000" dirty="0"/>
                        <a:t>Max test </a:t>
                      </a:r>
                      <a:r>
                        <a:rPr lang="en-GB" sz="2000" dirty="0" err="1"/>
                        <a:t>acc</a:t>
                      </a:r>
                      <a:endParaRPr sz="20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2000" dirty="0"/>
                        <a:t>Min train </a:t>
                      </a:r>
                      <a:r>
                        <a:rPr lang="en-GB" sz="2000" dirty="0" err="1"/>
                        <a:t>acc</a:t>
                      </a:r>
                      <a:endParaRPr sz="20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2000" dirty="0"/>
                        <a:t>Min test </a:t>
                      </a:r>
                      <a:r>
                        <a:rPr lang="en-GB" sz="2000" dirty="0" err="1"/>
                        <a:t>acc</a:t>
                      </a:r>
                      <a:endParaRPr sz="20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sz="2000" dirty="0" err="1">
                          <a:solidFill>
                            <a:schemeClr val="dk1"/>
                          </a:solidFill>
                        </a:rPr>
                        <a:t>Avg</a:t>
                      </a:r>
                      <a:r>
                        <a:rPr lang="en-GB" sz="2000" dirty="0">
                          <a:solidFill>
                            <a:schemeClr val="dk1"/>
                          </a:solidFill>
                        </a:rPr>
                        <a:t> train </a:t>
                      </a:r>
                      <a:r>
                        <a:rPr lang="en-GB" sz="2000" dirty="0" err="1">
                          <a:solidFill>
                            <a:schemeClr val="dk1"/>
                          </a:solidFill>
                        </a:rPr>
                        <a:t>acc</a:t>
                      </a:r>
                      <a:endParaRPr sz="2000" dirty="0"/>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GB" sz="2000" dirty="0" err="1"/>
                        <a:t>Avg</a:t>
                      </a:r>
                      <a:r>
                        <a:rPr lang="en-GB" sz="2000" dirty="0"/>
                        <a:t> test </a:t>
                      </a:r>
                      <a:r>
                        <a:rPr lang="en-GB" sz="2000" dirty="0" err="1"/>
                        <a:t>acc</a:t>
                      </a:r>
                      <a:endParaRPr sz="2000" dirty="0"/>
                    </a:p>
                  </a:txBody>
                  <a:tcPr marL="63500" marR="63500" marT="63500" marB="63500">
                    <a:lnR w="12700" cap="flat" cmpd="sng">
                      <a:solidFill>
                        <a:srgbClr val="000000"/>
                      </a:solidFill>
                      <a:prstDash val="solid"/>
                      <a:round/>
                      <a:headEnd type="none" w="sm" len="sm"/>
                      <a:tailEnd type="none" w="sm" len="sm"/>
                    </a:lnR>
                    <a:solidFill>
                      <a:schemeClr val="lt1"/>
                    </a:solidFill>
                  </a:tcPr>
                </a:tc>
                <a:extLst>
                  <a:ext uri="{0D108BD9-81ED-4DB2-BD59-A6C34878D82A}">
                    <a16:rowId xmlns:a16="http://schemas.microsoft.com/office/drawing/2014/main" val="10001"/>
                  </a:ext>
                </a:extLst>
              </a:tr>
              <a:tr h="970938">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0.8205</a:t>
                      </a:r>
                      <a:endParaRPr sz="20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0.8520</a:t>
                      </a:r>
                      <a:endParaRPr sz="20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0.7709</a:t>
                      </a:r>
                      <a:endParaRPr sz="20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0.7682</a:t>
                      </a:r>
                      <a:endParaRPr sz="20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0.7996</a:t>
                      </a:r>
                      <a:endParaRPr sz="2000" b="0" i="0" u="none" strike="noStrike" cap="none" dirty="0">
                        <a:solidFill>
                          <a:srgbClr val="000000"/>
                        </a:solidFill>
                        <a:latin typeface="Arial"/>
                        <a:cs typeface="Arial"/>
                        <a:sym typeface="Arial"/>
                      </a:endParaRPr>
                    </a:p>
                  </a:txBody>
                  <a:tcPr marL="63500" marR="63500" marT="63500" marB="63500">
                    <a:lnL w="12700" cap="flat" cmpd="sng">
                      <a:solidFill>
                        <a:srgbClr val="000000"/>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0.8173</a:t>
                      </a:r>
                      <a:endParaRPr sz="2000" b="0" i="0" u="none" strike="noStrike" cap="none" dirty="0">
                        <a:solidFill>
                          <a:srgbClr val="000000"/>
                        </a:solidFill>
                        <a:latin typeface="Arial"/>
                        <a:cs typeface="Arial"/>
                        <a:sym typeface="Arial"/>
                      </a:endParaRPr>
                    </a:p>
                  </a:txBody>
                  <a:tcPr marL="63500" marR="63500" marT="63500" marB="63500">
                    <a:lnR w="12700" cap="flat" cmpd="sng">
                      <a:solidFill>
                        <a:srgbClr val="000000"/>
                      </a:solidFill>
                      <a:prstDash val="solid"/>
                      <a:round/>
                      <a:headEnd type="none" w="sm" len="sm"/>
                      <a:tailEnd type="none" w="sm" len="sm"/>
                    </a:lnR>
                    <a:solidFill>
                      <a:schemeClr val="l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268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									</a:t>
            </a:r>
            <a:endParaRPr dirty="0"/>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From our work on this project, we concluded that every step in the working flow </a:t>
            </a:r>
            <a:r>
              <a:rPr lang="en-US" dirty="0"/>
              <a:t>will detriment the outcome of the model and judging on only the test and training is not enough</a:t>
            </a:r>
          </a:p>
          <a:p>
            <a:pPr marL="457200" lvl="0" indent="-342900" algn="l" rtl="0">
              <a:spcBef>
                <a:spcPts val="0"/>
              </a:spcBef>
              <a:spcAft>
                <a:spcPts val="0"/>
              </a:spcAft>
              <a:buSzPts val="1800"/>
              <a:buChar char="●"/>
            </a:pPr>
            <a:r>
              <a:rPr lang="en-US" dirty="0"/>
              <a:t>Also running the model only once is not enough as a source of information </a:t>
            </a:r>
          </a:p>
          <a:p>
            <a:pPr marL="457200" lvl="0" indent="-342900" algn="l" rtl="0">
              <a:spcBef>
                <a:spcPts val="0"/>
              </a:spcBef>
              <a:spcAft>
                <a:spcPts val="0"/>
              </a:spcAft>
              <a:buSzPts val="1800"/>
              <a:buChar char="●"/>
            </a:pPr>
            <a:r>
              <a:rPr lang="en-US" dirty="0"/>
              <a:t>Finally,  the relationship between the running sped and the outcome not always running longer means higher accuracy early stopping may be better </a:t>
            </a:r>
          </a:p>
          <a:p>
            <a:pPr marL="457200" lvl="0" indent="-342900" algn="l" rtl="0">
              <a:spcBef>
                <a:spcPts val="0"/>
              </a:spcBef>
              <a:spcAft>
                <a:spcPts val="0"/>
              </a:spcAft>
              <a:buSzPts val="1800"/>
              <a:buChar char="●"/>
            </a:pPr>
            <a:endParaRPr dirty="0"/>
          </a:p>
          <a:p>
            <a:pPr marL="45720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36EE-A2EC-8D45-0BC6-112EB89375D5}"/>
              </a:ext>
            </a:extLst>
          </p:cNvPr>
          <p:cNvSpPr>
            <a:spLocks noGrp="1"/>
          </p:cNvSpPr>
          <p:nvPr>
            <p:ph type="title"/>
          </p:nvPr>
        </p:nvSpPr>
        <p:spPr/>
        <p:txBody>
          <a:bodyPr>
            <a:normAutofit fontScale="90000"/>
          </a:bodyPr>
          <a:lstStyle/>
          <a:p>
            <a:r>
              <a:rPr lang="en-US" dirty="0"/>
              <a:t>Problem Overview cont.</a:t>
            </a:r>
          </a:p>
        </p:txBody>
      </p:sp>
      <p:sp>
        <p:nvSpPr>
          <p:cNvPr id="3" name="Text Placeholder 2">
            <a:extLst>
              <a:ext uri="{FF2B5EF4-FFF2-40B4-BE49-F238E27FC236}">
                <a16:creationId xmlns:a16="http://schemas.microsoft.com/office/drawing/2014/main" id="{B50C89FB-BD76-EA7A-1A97-0B73773C97C8}"/>
              </a:ext>
            </a:extLst>
          </p:cNvPr>
          <p:cNvSpPr>
            <a:spLocks noGrp="1"/>
          </p:cNvSpPr>
          <p:nvPr>
            <p:ph type="body" idx="1"/>
          </p:nvPr>
        </p:nvSpPr>
        <p:spPr/>
        <p:txBody>
          <a:bodyPr/>
          <a:lstStyle/>
          <a:p>
            <a:endParaRPr lang="en-US" dirty="0"/>
          </a:p>
        </p:txBody>
      </p:sp>
      <p:pic>
        <p:nvPicPr>
          <p:cNvPr id="6" name="Picture 5" descr="Diagram&#10;&#10;Description automatically generated with low confidence">
            <a:extLst>
              <a:ext uri="{FF2B5EF4-FFF2-40B4-BE49-F238E27FC236}">
                <a16:creationId xmlns:a16="http://schemas.microsoft.com/office/drawing/2014/main" id="{C39022A3-DDD4-3644-7A49-B36BE9011BFD}"/>
              </a:ext>
            </a:extLst>
          </p:cNvPr>
          <p:cNvPicPr>
            <a:picLocks noChangeAspect="1"/>
          </p:cNvPicPr>
          <p:nvPr/>
        </p:nvPicPr>
        <p:blipFill>
          <a:blip r:embed="rId2"/>
          <a:stretch>
            <a:fillRect/>
          </a:stretch>
        </p:blipFill>
        <p:spPr>
          <a:xfrm>
            <a:off x="1007269" y="1300163"/>
            <a:ext cx="7258049" cy="3050382"/>
          </a:xfrm>
          <a:prstGeom prst="rect">
            <a:avLst/>
          </a:prstGeom>
        </p:spPr>
      </p:pic>
    </p:spTree>
    <p:extLst>
      <p:ext uri="{BB962C8B-B14F-4D97-AF65-F5344CB8AC3E}">
        <p14:creationId xmlns:p14="http://schemas.microsoft.com/office/powerpoint/2010/main" val="292216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7566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Flowchart											</a:t>
            </a:r>
            <a:endParaRPr dirty="0"/>
          </a:p>
        </p:txBody>
      </p:sp>
      <p:sp>
        <p:nvSpPr>
          <p:cNvPr id="79" name="Google Shape;79;p17"/>
          <p:cNvSpPr txBox="1">
            <a:spLocks noGrp="1"/>
          </p:cNvSpPr>
          <p:nvPr>
            <p:ph type="body" idx="1"/>
          </p:nvPr>
        </p:nvSpPr>
        <p:spPr>
          <a:xfrm>
            <a:off x="311700" y="516756"/>
            <a:ext cx="8520600" cy="745514"/>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GB" dirty="0"/>
              <a:t>Provide an end-to-end flowchart, where you show every step in the process of the project’s implementation. </a:t>
            </a:r>
            <a:endParaRPr dirty="0"/>
          </a:p>
        </p:txBody>
      </p:sp>
      <p:pic>
        <p:nvPicPr>
          <p:cNvPr id="5" name="Picture 4" descr="Table&#10;&#10;Description automatically generated">
            <a:extLst>
              <a:ext uri="{FF2B5EF4-FFF2-40B4-BE49-F238E27FC236}">
                <a16:creationId xmlns:a16="http://schemas.microsoft.com/office/drawing/2014/main" id="{F75C48C1-5E86-3222-8436-1B59FF370F83}"/>
              </a:ext>
            </a:extLst>
          </p:cNvPr>
          <p:cNvPicPr>
            <a:picLocks noChangeAspect="1"/>
          </p:cNvPicPr>
          <p:nvPr/>
        </p:nvPicPr>
        <p:blipFill>
          <a:blip r:embed="rId3"/>
          <a:stretch>
            <a:fillRect/>
          </a:stretch>
        </p:blipFill>
        <p:spPr>
          <a:xfrm>
            <a:off x="1222513" y="1089456"/>
            <a:ext cx="6619461" cy="37271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Dataset’s overview (EDA) 						 (10 marks)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Briefly study the dataset and provide your insights and any relevant information. That includes, but not limited to:</a:t>
            </a:r>
            <a:endParaRPr dirty="0"/>
          </a:p>
          <a:p>
            <a:pPr marL="914400" lvl="1" indent="-317500" algn="l" rtl="0">
              <a:spcBef>
                <a:spcPts val="0"/>
              </a:spcBef>
              <a:spcAft>
                <a:spcPts val="0"/>
              </a:spcAft>
              <a:buSzPts val="1400"/>
              <a:buChar char="○"/>
            </a:pPr>
            <a:r>
              <a:rPr lang="en-GB" dirty="0"/>
              <a:t>Number of instances per class</a:t>
            </a:r>
            <a:endParaRPr dirty="0"/>
          </a:p>
          <a:p>
            <a:pPr marL="914400" lvl="1" indent="-317500" algn="l" rtl="0">
              <a:spcBef>
                <a:spcPts val="0"/>
              </a:spcBef>
              <a:spcAft>
                <a:spcPts val="0"/>
              </a:spcAft>
              <a:buSzPts val="1400"/>
              <a:buChar char="○"/>
            </a:pPr>
            <a:r>
              <a:rPr lang="en-GB" dirty="0"/>
              <a:t>Number of null values per feature</a:t>
            </a:r>
            <a:endParaRPr dirty="0"/>
          </a:p>
          <a:p>
            <a:pPr marL="914400" lvl="1" indent="-317500" algn="l" rtl="0">
              <a:spcBef>
                <a:spcPts val="0"/>
              </a:spcBef>
              <a:spcAft>
                <a:spcPts val="0"/>
              </a:spcAft>
              <a:buSzPts val="1400"/>
              <a:buChar char="○"/>
            </a:pPr>
            <a:r>
              <a:rPr lang="en-GB" dirty="0"/>
              <a:t>Number of  possible outliers </a:t>
            </a:r>
            <a:endParaRPr dirty="0"/>
          </a:p>
          <a:p>
            <a:pPr marL="914400" lvl="1" indent="-317500" algn="l" rtl="0">
              <a:spcBef>
                <a:spcPts val="0"/>
              </a:spcBef>
              <a:spcAft>
                <a:spcPts val="0"/>
              </a:spcAft>
              <a:buSzPts val="1400"/>
              <a:buChar char="○"/>
            </a:pPr>
            <a:r>
              <a:rPr lang="en-GB" dirty="0"/>
              <a:t>Basic statistical analysis for every feature (mean, std, min, max)</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27F-219A-51C0-D046-70C5CAE506B8}"/>
              </a:ext>
            </a:extLst>
          </p:cNvPr>
          <p:cNvSpPr>
            <a:spLocks noGrp="1"/>
          </p:cNvSpPr>
          <p:nvPr>
            <p:ph type="title"/>
          </p:nvPr>
        </p:nvSpPr>
        <p:spPr>
          <a:xfrm>
            <a:off x="311700" y="43753"/>
            <a:ext cx="8520600" cy="572700"/>
          </a:xfrm>
        </p:spPr>
        <p:txBody>
          <a:bodyPr>
            <a:normAutofit fontScale="90000"/>
          </a:bodyPr>
          <a:lstStyle/>
          <a:p>
            <a:r>
              <a:rPr lang="en-US" dirty="0"/>
              <a:t>EDA 1</a:t>
            </a:r>
          </a:p>
        </p:txBody>
      </p:sp>
      <p:sp>
        <p:nvSpPr>
          <p:cNvPr id="3" name="Text Placeholder 2">
            <a:extLst>
              <a:ext uri="{FF2B5EF4-FFF2-40B4-BE49-F238E27FC236}">
                <a16:creationId xmlns:a16="http://schemas.microsoft.com/office/drawing/2014/main" id="{B6A6888D-DEB1-A2A6-34D1-5F13856E76E4}"/>
              </a:ext>
            </a:extLst>
          </p:cNvPr>
          <p:cNvSpPr>
            <a:spLocks noGrp="1"/>
          </p:cNvSpPr>
          <p:nvPr>
            <p:ph type="body" idx="1"/>
          </p:nvPr>
        </p:nvSpPr>
        <p:spPr>
          <a:xfrm>
            <a:off x="228600" y="834887"/>
            <a:ext cx="8812422" cy="4154555"/>
          </a:xfrm>
        </p:spPr>
        <p:txBody>
          <a:bodyPr/>
          <a:lstStyle/>
          <a:p>
            <a:pPr marL="114300" indent="0">
              <a:buNone/>
            </a:pPr>
            <a:br>
              <a:rPr lang="en-US" dirty="0"/>
            </a:br>
            <a:r>
              <a:rPr lang="en-US" dirty="0"/>
              <a:t>Training dataset                        testing dataset                        validation dataset </a:t>
            </a:r>
          </a:p>
        </p:txBody>
      </p:sp>
      <p:pic>
        <p:nvPicPr>
          <p:cNvPr id="6" name="Picture 5">
            <a:extLst>
              <a:ext uri="{FF2B5EF4-FFF2-40B4-BE49-F238E27FC236}">
                <a16:creationId xmlns:a16="http://schemas.microsoft.com/office/drawing/2014/main" id="{8B1BAD11-7EF7-4EAE-93F3-7E88D2892F6A}"/>
              </a:ext>
            </a:extLst>
          </p:cNvPr>
          <p:cNvPicPr>
            <a:picLocks noChangeAspect="1"/>
          </p:cNvPicPr>
          <p:nvPr/>
        </p:nvPicPr>
        <p:blipFill>
          <a:blip r:embed="rId2"/>
          <a:stretch>
            <a:fillRect/>
          </a:stretch>
        </p:blipFill>
        <p:spPr>
          <a:xfrm>
            <a:off x="2994999" y="1611096"/>
            <a:ext cx="3137444" cy="2871995"/>
          </a:xfrm>
          <a:prstGeom prst="rect">
            <a:avLst/>
          </a:prstGeom>
        </p:spPr>
      </p:pic>
      <p:pic>
        <p:nvPicPr>
          <p:cNvPr id="8" name="Picture 7">
            <a:extLst>
              <a:ext uri="{FF2B5EF4-FFF2-40B4-BE49-F238E27FC236}">
                <a16:creationId xmlns:a16="http://schemas.microsoft.com/office/drawing/2014/main" id="{9209F81F-5063-4668-B9C3-A501AFA1FB45}"/>
              </a:ext>
            </a:extLst>
          </p:cNvPr>
          <p:cNvPicPr>
            <a:picLocks noChangeAspect="1"/>
          </p:cNvPicPr>
          <p:nvPr/>
        </p:nvPicPr>
        <p:blipFill>
          <a:blip r:embed="rId3"/>
          <a:stretch>
            <a:fillRect/>
          </a:stretch>
        </p:blipFill>
        <p:spPr>
          <a:xfrm>
            <a:off x="19878" y="1611096"/>
            <a:ext cx="3160643" cy="2816788"/>
          </a:xfrm>
          <a:prstGeom prst="rect">
            <a:avLst/>
          </a:prstGeom>
        </p:spPr>
      </p:pic>
      <p:pic>
        <p:nvPicPr>
          <p:cNvPr id="9" name="Picture 8">
            <a:extLst>
              <a:ext uri="{FF2B5EF4-FFF2-40B4-BE49-F238E27FC236}">
                <a16:creationId xmlns:a16="http://schemas.microsoft.com/office/drawing/2014/main" id="{73DC60BF-9080-47D6-931E-F777599E0F51}"/>
              </a:ext>
            </a:extLst>
          </p:cNvPr>
          <p:cNvPicPr>
            <a:picLocks noChangeAspect="1"/>
          </p:cNvPicPr>
          <p:nvPr/>
        </p:nvPicPr>
        <p:blipFill>
          <a:blip r:embed="rId4"/>
          <a:stretch>
            <a:fillRect/>
          </a:stretch>
        </p:blipFill>
        <p:spPr>
          <a:xfrm>
            <a:off x="6012712" y="1555889"/>
            <a:ext cx="3028310" cy="2871995"/>
          </a:xfrm>
          <a:prstGeom prst="rect">
            <a:avLst/>
          </a:prstGeom>
        </p:spPr>
      </p:pic>
    </p:spTree>
    <p:extLst>
      <p:ext uri="{BB962C8B-B14F-4D97-AF65-F5344CB8AC3E}">
        <p14:creationId xmlns:p14="http://schemas.microsoft.com/office/powerpoint/2010/main" val="287296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27F-219A-51C0-D046-70C5CAE506B8}"/>
              </a:ext>
            </a:extLst>
          </p:cNvPr>
          <p:cNvSpPr>
            <a:spLocks noGrp="1"/>
          </p:cNvSpPr>
          <p:nvPr>
            <p:ph type="title"/>
          </p:nvPr>
        </p:nvSpPr>
        <p:spPr>
          <a:xfrm>
            <a:off x="311700" y="43753"/>
            <a:ext cx="8520600" cy="572700"/>
          </a:xfrm>
        </p:spPr>
        <p:txBody>
          <a:bodyPr>
            <a:normAutofit fontScale="90000"/>
          </a:bodyPr>
          <a:lstStyle/>
          <a:p>
            <a:r>
              <a:rPr lang="en-US" dirty="0"/>
              <a:t>EDA 1</a:t>
            </a:r>
          </a:p>
        </p:txBody>
      </p:sp>
      <p:sp>
        <p:nvSpPr>
          <p:cNvPr id="3" name="Text Placeholder 2">
            <a:extLst>
              <a:ext uri="{FF2B5EF4-FFF2-40B4-BE49-F238E27FC236}">
                <a16:creationId xmlns:a16="http://schemas.microsoft.com/office/drawing/2014/main" id="{B6A6888D-DEB1-A2A6-34D1-5F13856E76E4}"/>
              </a:ext>
            </a:extLst>
          </p:cNvPr>
          <p:cNvSpPr>
            <a:spLocks noGrp="1"/>
          </p:cNvSpPr>
          <p:nvPr>
            <p:ph type="body" idx="1"/>
          </p:nvPr>
        </p:nvSpPr>
        <p:spPr>
          <a:xfrm>
            <a:off x="228600" y="569422"/>
            <a:ext cx="8603700" cy="4241118"/>
          </a:xfrm>
        </p:spPr>
        <p:txBody>
          <a:bodyPr/>
          <a:lstStyle/>
          <a:p>
            <a:pPr marL="114300" indent="0">
              <a:buNone/>
            </a:pPr>
            <a:endParaRPr lang="en-US" dirty="0"/>
          </a:p>
          <a:p>
            <a:pPr marL="114300" indent="0">
              <a:buNone/>
            </a:pPr>
            <a:r>
              <a:rPr lang="en-US" dirty="0"/>
              <a:t> Training dataset                        testing dataset                     validation dataset </a:t>
            </a:r>
          </a:p>
        </p:txBody>
      </p:sp>
      <p:pic>
        <p:nvPicPr>
          <p:cNvPr id="4" name="Picture 3">
            <a:extLst>
              <a:ext uri="{FF2B5EF4-FFF2-40B4-BE49-F238E27FC236}">
                <a16:creationId xmlns:a16="http://schemas.microsoft.com/office/drawing/2014/main" id="{0C9B2A25-9E2F-4764-A33C-05AA818C8B02}"/>
              </a:ext>
            </a:extLst>
          </p:cNvPr>
          <p:cNvPicPr>
            <a:picLocks noChangeAspect="1"/>
          </p:cNvPicPr>
          <p:nvPr/>
        </p:nvPicPr>
        <p:blipFill>
          <a:blip r:embed="rId2"/>
          <a:stretch>
            <a:fillRect/>
          </a:stretch>
        </p:blipFill>
        <p:spPr>
          <a:xfrm>
            <a:off x="256623" y="1824687"/>
            <a:ext cx="2544418" cy="2413543"/>
          </a:xfrm>
          <a:prstGeom prst="rect">
            <a:avLst/>
          </a:prstGeom>
          <a:ln w="3175"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F9C4B9C3-B832-4F3C-8188-99077A4622BF}"/>
              </a:ext>
            </a:extLst>
          </p:cNvPr>
          <p:cNvPicPr>
            <a:picLocks noChangeAspect="1"/>
          </p:cNvPicPr>
          <p:nvPr/>
        </p:nvPicPr>
        <p:blipFill>
          <a:blip r:embed="rId3"/>
          <a:stretch>
            <a:fillRect/>
          </a:stretch>
        </p:blipFill>
        <p:spPr>
          <a:xfrm>
            <a:off x="3258241" y="1813303"/>
            <a:ext cx="2544418" cy="2436312"/>
          </a:xfrm>
          <a:prstGeom prst="rect">
            <a:avLst/>
          </a:prstGeom>
          <a:ln w="3175"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F3431B47-F289-45B7-B83B-E4A3EB817802}"/>
              </a:ext>
            </a:extLst>
          </p:cNvPr>
          <p:cNvPicPr>
            <a:picLocks noChangeAspect="1"/>
          </p:cNvPicPr>
          <p:nvPr/>
        </p:nvPicPr>
        <p:blipFill>
          <a:blip r:embed="rId4"/>
          <a:stretch>
            <a:fillRect/>
          </a:stretch>
        </p:blipFill>
        <p:spPr>
          <a:xfrm>
            <a:off x="6287882" y="1813303"/>
            <a:ext cx="2220014" cy="2436312"/>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122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27F-219A-51C0-D046-70C5CAE506B8}"/>
              </a:ext>
            </a:extLst>
          </p:cNvPr>
          <p:cNvSpPr>
            <a:spLocks noGrp="1"/>
          </p:cNvSpPr>
          <p:nvPr>
            <p:ph type="title"/>
          </p:nvPr>
        </p:nvSpPr>
        <p:spPr>
          <a:xfrm>
            <a:off x="311700" y="43753"/>
            <a:ext cx="8520600" cy="572700"/>
          </a:xfrm>
        </p:spPr>
        <p:txBody>
          <a:bodyPr>
            <a:normAutofit fontScale="90000"/>
          </a:bodyPr>
          <a:lstStyle/>
          <a:p>
            <a:r>
              <a:rPr lang="en-US" dirty="0"/>
              <a:t>EDA 1</a:t>
            </a:r>
          </a:p>
        </p:txBody>
      </p:sp>
      <p:sp>
        <p:nvSpPr>
          <p:cNvPr id="3" name="Text Placeholder 2">
            <a:extLst>
              <a:ext uri="{FF2B5EF4-FFF2-40B4-BE49-F238E27FC236}">
                <a16:creationId xmlns:a16="http://schemas.microsoft.com/office/drawing/2014/main" id="{B6A6888D-DEB1-A2A6-34D1-5F13856E76E4}"/>
              </a:ext>
            </a:extLst>
          </p:cNvPr>
          <p:cNvSpPr>
            <a:spLocks noGrp="1"/>
          </p:cNvSpPr>
          <p:nvPr>
            <p:ph type="body" idx="1"/>
          </p:nvPr>
        </p:nvSpPr>
        <p:spPr>
          <a:xfrm>
            <a:off x="228600" y="715616"/>
            <a:ext cx="8603700" cy="4263887"/>
          </a:xfrm>
        </p:spPr>
        <p:txBody>
          <a:bodyPr/>
          <a:lstStyle/>
          <a:p>
            <a:pPr marL="114300" indent="0">
              <a:buNone/>
            </a:pPr>
            <a:endParaRPr lang="en-US" dirty="0"/>
          </a:p>
          <a:p>
            <a:pPr marL="114300" indent="0">
              <a:buNone/>
            </a:pPr>
            <a:r>
              <a:rPr lang="en-US" dirty="0"/>
              <a:t>Training dataset                        testing dataset                      validation dataset </a:t>
            </a:r>
          </a:p>
        </p:txBody>
      </p:sp>
      <p:pic>
        <p:nvPicPr>
          <p:cNvPr id="8" name="Picture 7">
            <a:extLst>
              <a:ext uri="{FF2B5EF4-FFF2-40B4-BE49-F238E27FC236}">
                <a16:creationId xmlns:a16="http://schemas.microsoft.com/office/drawing/2014/main" id="{3DE6CC8A-45E3-497E-8EDF-19357F31E759}"/>
              </a:ext>
            </a:extLst>
          </p:cNvPr>
          <p:cNvPicPr>
            <a:picLocks noChangeAspect="1"/>
          </p:cNvPicPr>
          <p:nvPr/>
        </p:nvPicPr>
        <p:blipFill>
          <a:blip r:embed="rId2"/>
          <a:stretch>
            <a:fillRect/>
          </a:stretch>
        </p:blipFill>
        <p:spPr>
          <a:xfrm>
            <a:off x="248478" y="1976234"/>
            <a:ext cx="2295525" cy="2332382"/>
          </a:xfrm>
          <a:prstGeom prst="rect">
            <a:avLst/>
          </a:prstGeom>
          <a:ln w="3175"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0D089140-AD58-4BD3-9AA2-BB7244D545D7}"/>
              </a:ext>
            </a:extLst>
          </p:cNvPr>
          <p:cNvPicPr>
            <a:picLocks noChangeAspect="1"/>
          </p:cNvPicPr>
          <p:nvPr/>
        </p:nvPicPr>
        <p:blipFill>
          <a:blip r:embed="rId3"/>
          <a:stretch>
            <a:fillRect/>
          </a:stretch>
        </p:blipFill>
        <p:spPr>
          <a:xfrm>
            <a:off x="248478" y="1619896"/>
            <a:ext cx="2295525" cy="257175"/>
          </a:xfrm>
          <a:prstGeom prst="rect">
            <a:avLst/>
          </a:prstGeom>
          <a:ln w="3175"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1538A7AE-908F-4B08-8290-0197F1C60504}"/>
              </a:ext>
            </a:extLst>
          </p:cNvPr>
          <p:cNvPicPr>
            <a:picLocks noChangeAspect="1"/>
          </p:cNvPicPr>
          <p:nvPr/>
        </p:nvPicPr>
        <p:blipFill>
          <a:blip r:embed="rId4"/>
          <a:stretch>
            <a:fillRect/>
          </a:stretch>
        </p:blipFill>
        <p:spPr>
          <a:xfrm>
            <a:off x="3299583" y="1976234"/>
            <a:ext cx="2295525" cy="2332382"/>
          </a:xfrm>
          <a:prstGeom prst="rect">
            <a:avLst/>
          </a:prstGeom>
          <a:ln w="3175"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70E47CE6-C45E-44FC-9009-D779BF86D7C8}"/>
              </a:ext>
            </a:extLst>
          </p:cNvPr>
          <p:cNvPicPr>
            <a:picLocks noChangeAspect="1"/>
          </p:cNvPicPr>
          <p:nvPr/>
        </p:nvPicPr>
        <p:blipFill>
          <a:blip r:embed="rId5"/>
          <a:stretch>
            <a:fillRect/>
          </a:stretch>
        </p:blipFill>
        <p:spPr>
          <a:xfrm>
            <a:off x="3299583" y="1619896"/>
            <a:ext cx="2295525" cy="297674"/>
          </a:xfrm>
          <a:prstGeom prst="rect">
            <a:avLst/>
          </a:prstGeom>
          <a:ln w="3175"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D83A3397-992C-45A3-A19B-365A51DC6C03}"/>
              </a:ext>
            </a:extLst>
          </p:cNvPr>
          <p:cNvPicPr>
            <a:picLocks noChangeAspect="1"/>
          </p:cNvPicPr>
          <p:nvPr/>
        </p:nvPicPr>
        <p:blipFill>
          <a:blip r:embed="rId6"/>
          <a:stretch>
            <a:fillRect/>
          </a:stretch>
        </p:blipFill>
        <p:spPr>
          <a:xfrm>
            <a:off x="6248397" y="1949271"/>
            <a:ext cx="2295525" cy="2332383"/>
          </a:xfrm>
          <a:prstGeom prst="rect">
            <a:avLst/>
          </a:prstGeom>
          <a:ln w="3175"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4413D9BA-0638-45A2-AE0C-01405D5656D7}"/>
              </a:ext>
            </a:extLst>
          </p:cNvPr>
          <p:cNvPicPr>
            <a:picLocks noChangeAspect="1"/>
          </p:cNvPicPr>
          <p:nvPr/>
        </p:nvPicPr>
        <p:blipFill>
          <a:blip r:embed="rId7"/>
          <a:stretch>
            <a:fillRect/>
          </a:stretch>
        </p:blipFill>
        <p:spPr>
          <a:xfrm>
            <a:off x="6248396" y="1619896"/>
            <a:ext cx="2295525" cy="297674"/>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550621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1985</Words>
  <Application>Microsoft Office PowerPoint</Application>
  <PresentationFormat>On-screen Show (16:9)</PresentationFormat>
  <Paragraphs>627</Paragraphs>
  <Slides>31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 Unicode MS</vt:lpstr>
      <vt:lpstr>Arial</vt:lpstr>
      <vt:lpstr>Calibri</vt:lpstr>
      <vt:lpstr>Simple Light</vt:lpstr>
      <vt:lpstr>Term Project template</vt:lpstr>
      <vt:lpstr>Problem’s overview        (10 marks)</vt:lpstr>
      <vt:lpstr>Problem Overview</vt:lpstr>
      <vt:lpstr>Problem Overview cont.</vt:lpstr>
      <vt:lpstr>Flowchart           </vt:lpstr>
      <vt:lpstr>Dataset’s overview (EDA)        (10 marks)</vt:lpstr>
      <vt:lpstr>EDA 1</vt:lpstr>
      <vt:lpstr>EDA 1</vt:lpstr>
      <vt:lpstr>EDA 1</vt:lpstr>
      <vt:lpstr>EDA 1 cont.</vt:lpstr>
      <vt:lpstr>Q1.1</vt:lpstr>
      <vt:lpstr>Q1.2</vt:lpstr>
      <vt:lpstr>Q1.3</vt:lpstr>
      <vt:lpstr>Q1.4</vt:lpstr>
      <vt:lpstr>Q1) Obtain a baseline performance                  (10 marks) </vt:lpstr>
      <vt:lpstr>Q2) Compre dimensionality reduction to feature selection </vt:lpstr>
      <vt:lpstr>Q2.1</vt:lpstr>
      <vt:lpstr>Q 2.1 cont </vt:lpstr>
      <vt:lpstr>Q 2.2</vt:lpstr>
      <vt:lpstr>PowerPoint Presentation</vt:lpstr>
      <vt:lpstr>Q 2.2 cont.</vt:lpstr>
      <vt:lpstr>PowerPoint Presentation</vt:lpstr>
      <vt:lpstr>PowerPoint Presentation</vt:lpstr>
      <vt:lpstr>Q3) Vary the MLP parameters [1/5] </vt:lpstr>
      <vt:lpstr>Q3.2) Hidden layers vs. neurons/layer</vt:lpstr>
      <vt:lpstr>Q3.2) cont. </vt:lpstr>
      <vt:lpstr>Q3.3) Learning rate and different optimizers</vt:lpstr>
      <vt:lpstr>Q3.3) cont. </vt:lpstr>
      <vt:lpstr>Q3.4) Activation functions</vt:lpstr>
      <vt:lpstr>Q3.5) Bonus question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template</dc:title>
  <dc:creator>lap2</dc:creator>
  <cp:lastModifiedBy>Mohamed Elesawy</cp:lastModifiedBy>
  <cp:revision>16</cp:revision>
  <dcterms:modified xsi:type="dcterms:W3CDTF">2022-08-09T03:52:04Z</dcterms:modified>
</cp:coreProperties>
</file>