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80" r:id="rId3"/>
    <p:sldId id="281" r:id="rId4"/>
    <p:sldId id="283" r:id="rId5"/>
    <p:sldId id="284" r:id="rId6"/>
    <p:sldId id="294" r:id="rId7"/>
    <p:sldId id="292" r:id="rId8"/>
    <p:sldId id="289" r:id="rId9"/>
    <p:sldId id="28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E6C18F"/>
    <a:srgbClr val="0E5583"/>
    <a:srgbClr val="202C8F"/>
    <a:srgbClr val="FDFBF6"/>
    <a:srgbClr val="AAC4E9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09" autoAdjust="0"/>
  </p:normalViewPr>
  <p:slideViewPr>
    <p:cSldViewPr snapToGrid="0" snapToObjects="1">
      <p:cViewPr>
        <p:scale>
          <a:sx n="96" d="100"/>
          <a:sy n="96" d="100"/>
        </p:scale>
        <p:origin x="42" y="1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solidFill>
                  <a:srgbClr val="E6C18F"/>
                </a:solidFill>
              </a:rPr>
              <a:t>مشروع طويق النهائي</a:t>
            </a:r>
            <a:br>
              <a:rPr lang="en-US" dirty="0">
                <a:solidFill>
                  <a:srgbClr val="E6C18F"/>
                </a:solidFill>
              </a:rPr>
            </a:br>
            <a:endParaRPr lang="en-US" dirty="0">
              <a:solidFill>
                <a:srgbClr val="E6C18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32" y="2989546"/>
            <a:ext cx="5730336" cy="878908"/>
          </a:xfrm>
        </p:spPr>
        <p:txBody>
          <a:bodyPr/>
          <a:lstStyle/>
          <a:p>
            <a:r>
              <a:rPr lang="ar-SA" sz="2800" b="1" dirty="0"/>
              <a:t>عمل</a:t>
            </a:r>
            <a:endParaRPr lang="ar-SA" b="1" dirty="0"/>
          </a:p>
          <a:p>
            <a:r>
              <a:rPr lang="ar-SA" sz="2800" b="1" dirty="0"/>
              <a:t>بندر العاصمي           عبدالرحمن مفرح   	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357" y="3095244"/>
            <a:ext cx="4169664" cy="667512"/>
          </a:xfrm>
        </p:spPr>
        <p:txBody>
          <a:bodyPr/>
          <a:lstStyle/>
          <a:p>
            <a:pPr algn="ctr"/>
            <a:r>
              <a:rPr lang="ar-SA" dirty="0"/>
              <a:t>شكر وتقدير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تعريف بالمشروع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ar-SA" sz="2400" b="1" dirty="0"/>
              <a:t>منصة شاور هي منصة تربط بين العديد من المستشارين ذو كفاءة عالية في كافة المجالات والخبرات مع الشركات الناشئة والمتوسطة لإرشادهم ومساعدتهم في تحقيق أهدافهم وخططهم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13324F1-6E50-F808-57C5-A006B2EF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9" y="1906966"/>
            <a:ext cx="2631572" cy="26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421" y="1430837"/>
            <a:ext cx="6400800" cy="768096"/>
          </a:xfrm>
        </p:spPr>
        <p:txBody>
          <a:bodyPr/>
          <a:lstStyle/>
          <a:p>
            <a:r>
              <a:rPr lang="ar-SA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الأهداف من المشروع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5844" y="3287467"/>
            <a:ext cx="6400800" cy="3421446"/>
          </a:xfrm>
        </p:spPr>
        <p:txBody>
          <a:bodyPr/>
          <a:lstStyle/>
          <a:p>
            <a:pPr algn="ctr" rtl="1"/>
            <a:r>
              <a:rPr lang="ar-SA" b="1" dirty="0">
                <a:latin typeface="Sabon Next LT" panose="02000500000000000000" pitchFamily="2" charset="0"/>
                <a:cs typeface="Sabon Next LT" panose="02000500000000000000" pitchFamily="2" charset="0"/>
              </a:rPr>
              <a:t>1- تسهيل التواصل بين المستشارين والشركات وطلب الاستشارة </a:t>
            </a:r>
          </a:p>
          <a:p>
            <a:pPr algn="ctr" rtl="1"/>
            <a:endParaRPr lang="ar-SA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 rtl="1"/>
            <a:r>
              <a:rPr lang="ar-SA" b="1" dirty="0">
                <a:latin typeface="Sabon Next LT" panose="02000500000000000000" pitchFamily="2" charset="0"/>
                <a:cs typeface="Sabon Next LT" panose="02000500000000000000" pitchFamily="2" charset="0"/>
              </a:rPr>
              <a:t>2- توفير فرص اكبر للمستشارين في استقطاب عملاء اكبر</a:t>
            </a:r>
          </a:p>
          <a:p>
            <a:pPr algn="ctr" rtl="1"/>
            <a:endParaRPr lang="ar-SA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 rtl="1"/>
            <a:r>
              <a:rPr lang="ar-SA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3- المساعدة في حل المشاكل ورسم خطط للشركات الناشئة والمتوسطة</a:t>
            </a:r>
          </a:p>
          <a:p>
            <a:pPr algn="ctr" rtl="1"/>
            <a:endParaRPr lang="ar-SA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 rtl="1"/>
            <a:r>
              <a:rPr lang="ar-SA" b="1" dirty="0">
                <a:latin typeface="Sabon Next LT" panose="02000500000000000000" pitchFamily="2" charset="0"/>
                <a:cs typeface="Sabon Next LT" panose="02000500000000000000" pitchFamily="2" charset="0"/>
              </a:rPr>
              <a:t>4- دعم لرؤية 2030 في نمو الاقتصاد ودعم مشاريع الشباب السعودي</a:t>
            </a:r>
            <a:endParaRPr lang="en-US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احصائيات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7762-09E3-6EA2-0C5A-96AF64863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ar-SA" sz="3600" dirty="0"/>
              <a:t>بلغ عدد المنشآت في عام 2022</a:t>
            </a:r>
            <a:r>
              <a:rPr lang="ar-SA" sz="3600" b="1" dirty="0"/>
              <a:t> 		978,445 منشأة</a:t>
            </a:r>
          </a:p>
          <a:p>
            <a:pPr algn="r" rtl="1"/>
            <a:endParaRPr lang="ar-SA" sz="3600" b="1" dirty="0"/>
          </a:p>
          <a:p>
            <a:pPr algn="r" rtl="1"/>
            <a:r>
              <a:rPr lang="ar-SA" sz="3600" dirty="0"/>
              <a:t>منطقة الرياض					 36.1%</a:t>
            </a:r>
          </a:p>
          <a:p>
            <a:pPr algn="r" rtl="1"/>
            <a:r>
              <a:rPr lang="ar-SA" sz="3600" dirty="0"/>
              <a:t>مكة المكرمة					 20.6%</a:t>
            </a:r>
          </a:p>
          <a:p>
            <a:pPr algn="r" rtl="1"/>
            <a:r>
              <a:rPr lang="ar-SA" sz="3600" dirty="0"/>
              <a:t>المنطقة الشرقية					 12.5%</a:t>
            </a:r>
          </a:p>
          <a:p>
            <a:pPr marL="0" indent="0" algn="r" rtl="1">
              <a:buNone/>
            </a:pPr>
            <a:endParaRPr lang="ar-SA" sz="3600" dirty="0"/>
          </a:p>
          <a:p>
            <a:pPr algn="r" rtl="1"/>
            <a:r>
              <a:rPr lang="ar-SA" sz="3600" b="0" i="0" dirty="0">
                <a:solidFill>
                  <a:srgbClr val="1F2C8F"/>
                </a:solidFill>
                <a:effectLst/>
                <a:latin typeface="Proxima Nova"/>
              </a:rPr>
              <a:t>فشل الشركات الناشئة في اول عامين	 90% </a:t>
            </a:r>
          </a:p>
          <a:p>
            <a:pPr algn="r" rtl="1"/>
            <a:endParaRPr lang="ar-SA" sz="3600" dirty="0"/>
          </a:p>
          <a:p>
            <a:pPr algn="r" rtl="1"/>
            <a:endParaRPr lang="ar-SA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اهم الأسباب لفشل الشركات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AC14-C375-10D3-6957-5C51200C6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08" y="2308660"/>
            <a:ext cx="10680192" cy="3833721"/>
          </a:xfrm>
        </p:spPr>
        <p:txBody>
          <a:bodyPr/>
          <a:lstStyle/>
          <a:p>
            <a:pPr algn="r" rtl="1"/>
            <a:r>
              <a:rPr lang="ar-SA" sz="3600" b="1" i="0" dirty="0">
                <a:solidFill>
                  <a:srgbClr val="0E5583"/>
                </a:solidFill>
                <a:effectLst/>
                <a:latin typeface="Helvetica-Neue"/>
              </a:rPr>
              <a:t>ترجع أسباب فشل الشركات الى التالي:</a:t>
            </a:r>
          </a:p>
          <a:p>
            <a:pPr marL="0" indent="0" algn="r" rtl="1">
              <a:buNone/>
            </a:pPr>
            <a:endParaRPr lang="ar-SA" sz="3600" b="0" i="0" dirty="0">
              <a:solidFill>
                <a:srgbClr val="0E5583"/>
              </a:solidFill>
              <a:effectLst/>
              <a:latin typeface="Helvetica-Neue"/>
            </a:endParaRPr>
          </a:p>
          <a:p>
            <a:pPr algn="r" rtl="1"/>
            <a:r>
              <a:rPr lang="ar-SA" sz="3200" b="0" i="0" dirty="0">
                <a:solidFill>
                  <a:srgbClr val="474747"/>
                </a:solidFill>
                <a:effectLst/>
                <a:latin typeface="CustomFont"/>
              </a:rPr>
              <a:t>قلة حاجة السوق للفكرة أو المشروع</a:t>
            </a:r>
          </a:p>
          <a:p>
            <a:pPr algn="r" rtl="1"/>
            <a:r>
              <a:rPr lang="ar-SA" sz="3200" b="0" i="0" dirty="0">
                <a:solidFill>
                  <a:srgbClr val="474747"/>
                </a:solidFill>
                <a:effectLst/>
                <a:latin typeface="CustomFont"/>
              </a:rPr>
              <a:t>إهمال التسويق</a:t>
            </a:r>
          </a:p>
          <a:p>
            <a:pPr algn="r" rtl="1"/>
            <a:r>
              <a:rPr lang="ar-SA" sz="3200" b="0" i="0" dirty="0">
                <a:solidFill>
                  <a:srgbClr val="474747"/>
                </a:solidFill>
                <a:effectLst/>
                <a:latin typeface="CustomFont"/>
              </a:rPr>
              <a:t>إهمال الخطة المستقبلية</a:t>
            </a:r>
          </a:p>
          <a:p>
            <a:pPr marL="0" indent="0" algn="r" rtl="1">
              <a:buNone/>
            </a:pPr>
            <a:endParaRPr lang="ar-SA" sz="2000" b="0" i="0" dirty="0">
              <a:solidFill>
                <a:srgbClr val="474747"/>
              </a:solidFill>
              <a:effectLst/>
              <a:latin typeface="CustomFont"/>
            </a:endParaRPr>
          </a:p>
          <a:p>
            <a:pPr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دور المستشار في المشروع واهميته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AC14-C375-10D3-6957-5C51200C6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08" y="2308660"/>
            <a:ext cx="10680192" cy="3833721"/>
          </a:xfrm>
        </p:spPr>
        <p:txBody>
          <a:bodyPr/>
          <a:lstStyle/>
          <a:p>
            <a:pPr marL="0" indent="0" algn="ctr" rtl="1">
              <a:buNone/>
            </a:pPr>
            <a:r>
              <a:rPr lang="ar-SA" sz="2400" dirty="0">
                <a:solidFill>
                  <a:srgbClr val="000000"/>
                </a:solidFill>
                <a:latin typeface="Proxima Nova"/>
              </a:rPr>
              <a:t>بطبيعة أي شخص مالك لتجارة معينة او شركة يكون معتمد على نفسه في اغلب الأوقات الا ما يزداد الحمل عليه ويحتاج شخص لمساعدته او استشارته </a:t>
            </a:r>
          </a:p>
          <a:p>
            <a:pPr marL="0" indent="0" algn="ctr" rtl="1">
              <a:buNone/>
            </a:pPr>
            <a:endParaRPr lang="ar-SA" sz="2400" dirty="0">
              <a:solidFill>
                <a:srgbClr val="000000"/>
              </a:solidFill>
              <a:latin typeface="Proxima Nova"/>
            </a:endParaRPr>
          </a:p>
          <a:p>
            <a:pPr marL="0" indent="0" algn="ctr" rtl="1">
              <a:buNone/>
            </a:pPr>
            <a:r>
              <a:rPr lang="ar-SA" sz="2400" b="1" i="0" dirty="0">
                <a:solidFill>
                  <a:srgbClr val="000000"/>
                </a:solidFill>
                <a:effectLst/>
                <a:latin typeface="Proxima Nova"/>
              </a:rPr>
              <a:t>وهنا يجي دور المستشار في معرفة المشاكل ورسم الخطط لحل هذي المشاكل</a:t>
            </a:r>
          </a:p>
          <a:p>
            <a:pPr marL="0" indent="0" algn="ctr" rtl="1">
              <a:buNone/>
            </a:pPr>
            <a:endParaRPr lang="ar-SA" sz="2400" b="1" i="0" dirty="0">
              <a:solidFill>
                <a:srgbClr val="000000"/>
              </a:solidFill>
              <a:effectLst/>
              <a:latin typeface="Proxima Nova"/>
            </a:endParaRPr>
          </a:p>
          <a:p>
            <a:pPr marL="0" indent="0" algn="r" rtl="1">
              <a:buNone/>
            </a:pPr>
            <a:r>
              <a:rPr lang="ar-SA" sz="2800" b="1" i="0" dirty="0">
                <a:solidFill>
                  <a:srgbClr val="1F2C8F"/>
                </a:solidFill>
                <a:effectLst/>
                <a:latin typeface="Proxima Nova"/>
              </a:rPr>
              <a:t>أهمية وجود مستشار في </a:t>
            </a:r>
            <a:r>
              <a:rPr lang="ar-SA" sz="2800" b="1" dirty="0">
                <a:solidFill>
                  <a:srgbClr val="1F2C8F"/>
                </a:solidFill>
                <a:latin typeface="Proxima Nova"/>
              </a:rPr>
              <a:t>كل مشروع:</a:t>
            </a: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Proxima Nova"/>
              </a:rPr>
              <a:t>بإمكانه معرقة نقاط القوة ونقاط الضعف لدى لشركتك</a:t>
            </a:r>
          </a:p>
          <a:p>
            <a:pPr algn="r" rtl="1"/>
            <a:r>
              <a:rPr lang="ar-SA" sz="2400" b="0" i="0" dirty="0">
                <a:solidFill>
                  <a:srgbClr val="000000"/>
                </a:solidFill>
                <a:effectLst/>
                <a:latin typeface="Proxima Nova"/>
              </a:rPr>
              <a:t>يملك الخ</a:t>
            </a:r>
            <a:r>
              <a:rPr lang="ar-SA" sz="2400" dirty="0">
                <a:solidFill>
                  <a:srgbClr val="000000"/>
                </a:solidFill>
                <a:latin typeface="Proxima Nova"/>
              </a:rPr>
              <a:t>برة في الكثير من التجارب اللي تأهله في مساعدتك لتطوير وتطور شركتك</a:t>
            </a:r>
          </a:p>
          <a:p>
            <a:pPr algn="r" rtl="1"/>
            <a:r>
              <a:rPr lang="ar-SA" sz="2400" b="0" i="0" dirty="0">
                <a:solidFill>
                  <a:srgbClr val="000000"/>
                </a:solidFill>
                <a:effectLst/>
                <a:latin typeface="Proxima Nova"/>
              </a:rPr>
              <a:t>يساعدك في الحصول على الخدمات او المنتجات باقل الاسعار وافضل جودة</a:t>
            </a:r>
            <a:endParaRPr lang="ar-SA" sz="2000" b="0" i="0" dirty="0">
              <a:solidFill>
                <a:srgbClr val="474747"/>
              </a:solidFill>
              <a:effectLst/>
              <a:latin typeface="CustomFont"/>
            </a:endParaRPr>
          </a:p>
          <a:p>
            <a:pPr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2816947"/>
            <a:ext cx="8394589" cy="2375055"/>
          </a:xfrm>
        </p:spPr>
        <p:txBody>
          <a:bodyPr/>
          <a:lstStyle/>
          <a:p>
            <a:pPr algn="ctr"/>
            <a:r>
              <a:rPr lang="ar-SA" dirty="0"/>
              <a:t>عرض يحاكي السيرفر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1" y="263387"/>
            <a:ext cx="10671048" cy="768096"/>
          </a:xfrm>
        </p:spPr>
        <p:txBody>
          <a:bodyPr/>
          <a:lstStyle/>
          <a:p>
            <a:r>
              <a:rPr lang="en-US" dirty="0"/>
              <a:t> postman</a:t>
            </a:r>
            <a:r>
              <a:rPr lang="ar-SA" dirty="0"/>
              <a:t> جميع العمليات في</a:t>
            </a:r>
            <a:r>
              <a:rPr lang="en-US" dirty="0"/>
              <a:t>	 </a:t>
            </a:r>
            <a:r>
              <a:rPr lang="en-US" b="0" dirty="0"/>
              <a:t>  </a:t>
            </a: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787E11F-5BF7-1AEA-B4DC-551616BD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8" y="1866063"/>
            <a:ext cx="4109830" cy="37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665" y="140004"/>
            <a:ext cx="3932238" cy="588963"/>
          </a:xfrm>
        </p:spPr>
        <p:txBody>
          <a:bodyPr/>
          <a:lstStyle/>
          <a:p>
            <a:pPr algn="ctr"/>
            <a:r>
              <a:rPr lang="ar-SA" b="1" dirty="0"/>
              <a:t>الأدوات المستخدمة في المشروع</a:t>
            </a:r>
            <a:endParaRPr lang="en-US" b="1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0889DC-9F8D-162E-CBB7-D595641C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31" y="1353474"/>
            <a:ext cx="625647" cy="625647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66ED5B3-A290-AAFA-5B09-D96668B6DAFB}"/>
              </a:ext>
            </a:extLst>
          </p:cNvPr>
          <p:cNvSpPr txBox="1">
            <a:spLocks/>
          </p:cNvSpPr>
          <p:nvPr/>
        </p:nvSpPr>
        <p:spPr>
          <a:xfrm>
            <a:off x="8038771" y="728967"/>
            <a:ext cx="3932238" cy="588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b="1" dirty="0"/>
              <a:t>البرامج المستعملة</a:t>
            </a:r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6A70BC-5D8A-6591-6260-DED97004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9" y="1353474"/>
            <a:ext cx="625647" cy="625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E85E77-D2E8-4257-E658-2CF57D7EB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825" y="1353474"/>
            <a:ext cx="625647" cy="625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F2BCD3-E733-14C5-AE11-B6FBBB88B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362" y="2344944"/>
            <a:ext cx="625648" cy="625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7A9C64-AF1B-4F46-B317-31692B85EB4F}"/>
              </a:ext>
            </a:extLst>
          </p:cNvPr>
          <p:cNvSpPr txBox="1"/>
          <p:nvPr/>
        </p:nvSpPr>
        <p:spPr>
          <a:xfrm>
            <a:off x="6146839" y="197912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F2C8F"/>
                </a:solidFill>
              </a:rPr>
              <a:t>intellj</a:t>
            </a:r>
            <a:endParaRPr lang="en-US" b="1" dirty="0">
              <a:solidFill>
                <a:srgbClr val="1F2C8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E5123-8F61-70A6-95C4-D3883E56CA18}"/>
              </a:ext>
            </a:extLst>
          </p:cNvPr>
          <p:cNvSpPr txBox="1"/>
          <p:nvPr/>
        </p:nvSpPr>
        <p:spPr>
          <a:xfrm>
            <a:off x="7189871" y="1979121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2C8F"/>
                </a:solidFill>
              </a:rPr>
              <a:t>Postman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FC54F-DFC4-A2D7-0D8B-23FC170A955F}"/>
              </a:ext>
            </a:extLst>
          </p:cNvPr>
          <p:cNvSpPr txBox="1"/>
          <p:nvPr/>
        </p:nvSpPr>
        <p:spPr>
          <a:xfrm>
            <a:off x="8373165" y="197912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F2C8F"/>
                </a:solidFill>
              </a:rPr>
              <a:t>DataGrip</a:t>
            </a:r>
            <a:endParaRPr lang="en-US" b="1" dirty="0">
              <a:solidFill>
                <a:srgbClr val="1F2C8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AD988-CA08-36CF-3C09-B80F10909F3D}"/>
              </a:ext>
            </a:extLst>
          </p:cNvPr>
          <p:cNvSpPr txBox="1"/>
          <p:nvPr/>
        </p:nvSpPr>
        <p:spPr>
          <a:xfrm>
            <a:off x="7631910" y="297059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2C8F"/>
                </a:solidFill>
              </a:rPr>
              <a:t>Spring boot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FBC937-ECFF-DFB4-AB78-B06741D74374}"/>
              </a:ext>
            </a:extLst>
          </p:cNvPr>
          <p:cNvSpPr txBox="1"/>
          <p:nvPr/>
        </p:nvSpPr>
        <p:spPr>
          <a:xfrm>
            <a:off x="7443615" y="3429000"/>
            <a:ext cx="25122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2C8F"/>
                </a:solidFill>
              </a:rPr>
              <a:t>Dependencies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Spring boot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 spring boot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Lombok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C8F"/>
                </a:solidFill>
              </a:rPr>
              <a:t>JUnit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1F2C8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4AE8BF-33D0-5655-895A-6A1A7DEAE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279" y="1407006"/>
            <a:ext cx="417183" cy="5721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ACEF56-1369-B847-8760-1841B5589834}"/>
              </a:ext>
            </a:extLst>
          </p:cNvPr>
          <p:cNvSpPr txBox="1"/>
          <p:nvPr/>
        </p:nvSpPr>
        <p:spPr>
          <a:xfrm>
            <a:off x="9645928" y="197561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2C8F"/>
                </a:solidFill>
              </a:rPr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E6C18F"/>
      </a:accent1>
      <a:accent2>
        <a:srgbClr val="CC882D"/>
      </a:accent2>
      <a:accent3>
        <a:srgbClr val="5968DB"/>
      </a:accent3>
      <a:accent4>
        <a:srgbClr val="CC882D"/>
      </a:accent4>
      <a:accent5>
        <a:srgbClr val="E27C00"/>
      </a:accent5>
      <a:accent6>
        <a:srgbClr val="1F2C8F"/>
      </a:accent6>
      <a:hlink>
        <a:srgbClr val="1F2C8F"/>
      </a:hlink>
      <a:folHlink>
        <a:srgbClr val="1F2C8F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279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CustomFont</vt:lpstr>
      <vt:lpstr>Helvetica-Neue</vt:lpstr>
      <vt:lpstr>Proxima Nova</vt:lpstr>
      <vt:lpstr>Sabon Next LT</vt:lpstr>
      <vt:lpstr>Office Theme</vt:lpstr>
      <vt:lpstr>مشروع طويق النهائي </vt:lpstr>
      <vt:lpstr>تعريف بالمشروع</vt:lpstr>
      <vt:lpstr>الأهداف من المشروع</vt:lpstr>
      <vt:lpstr>احصائيات</vt:lpstr>
      <vt:lpstr>اهم الأسباب لفشل الشركات</vt:lpstr>
      <vt:lpstr>دور المستشار في المشروع واهميته</vt:lpstr>
      <vt:lpstr>عرض يحاكي السيرفر </vt:lpstr>
      <vt:lpstr> postman جميع العمليات في    </vt:lpstr>
      <vt:lpstr>PowerPoint Presentation</vt:lpstr>
      <vt:lpstr>شكر وتقدير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طويق النهائي</dc:title>
  <dc:subject/>
  <dc:creator>bander alassmi</dc:creator>
  <cp:lastModifiedBy>bander alassmi</cp:lastModifiedBy>
  <cp:revision>2</cp:revision>
  <dcterms:created xsi:type="dcterms:W3CDTF">2023-03-01T10:29:03Z</dcterms:created>
  <dcterms:modified xsi:type="dcterms:W3CDTF">2023-03-01T15:54:50Z</dcterms:modified>
</cp:coreProperties>
</file>