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Nuni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-italic.fntdata"/><Relationship Id="rId24" Type="http://schemas.openxmlformats.org/officeDocument/2006/relationships/slide" Target="slides/slide19.xml"/><Relationship Id="rId46" Type="http://schemas.openxmlformats.org/officeDocument/2006/relationships/font" Target="fonts/Nunito-bold.fntdata"/><Relationship Id="rId23" Type="http://schemas.openxmlformats.org/officeDocument/2006/relationships/slide" Target="slides/slide18.xml"/><Relationship Id="rId45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Nunito-boldItalic.fntdata"/><Relationship Id="rId25" Type="http://schemas.openxmlformats.org/officeDocument/2006/relationships/slide" Target="slides/slide20.xml"/><Relationship Id="rId47" Type="http://schemas.openxmlformats.org/officeDocument/2006/relationships/font" Target="fonts/Nuni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a62105b2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a62105b2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a62105b2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a62105b2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a62105b2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a62105b2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a62105b2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a62105b2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a62105b2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a62105b2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a62105b2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a62105b2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a62105b2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a62105b2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a62105b2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a62105b2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a62105b2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a62105b2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a62105b2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a62105b2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a62105b2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a62105b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a62105b2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a62105b2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a62105b2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a62105b2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a62105b2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a62105b2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a62105b2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a62105b2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a62105b2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a62105b2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a62105b2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a62105b2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a62105b2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fa62105b2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a62105b2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a62105b2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a62105b2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a62105b2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a62105b2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a62105b2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a62105b2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a62105b2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a62105b2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a62105b2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a62105b2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a62105b2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a62105b2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a62105b2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a62105b2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a62105b2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a62105b2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a62105b2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a62105b2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a62105b2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a62105b2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a62105b2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a62105b2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a62105b2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a62105b2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a62105b2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a62105b2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a62105b2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a62105b2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a62105b2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a62105b2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a62105b2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Relationship Id="rId4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linkedin.com/pulse/what-happens-when-you-type-googlecom-any-other-url-buitrago-vargas?trk=read_related_article-card_title#:~:text=So%20back%20to%20the%20main,the%20IP%20address%20is%20known.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facebook.com/abdulrahman.maktabi.3/" TargetMode="External"/><Relationship Id="rId4" Type="http://schemas.openxmlformats.org/officeDocument/2006/relationships/hyperlink" Target="https://twitter.com/cholalien__" TargetMode="External"/><Relationship Id="rId5" Type="http://schemas.openxmlformats.org/officeDocument/2006/relationships/hyperlink" Target="https://github.com/AbdulrahmanMaktabi" TargetMode="External"/><Relationship Id="rId6" Type="http://schemas.openxmlformats.org/officeDocument/2006/relationships/hyperlink" Target="https://codepen.io/cholalien__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85100" y="1423795"/>
            <a:ext cx="5845200" cy="22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L</a:t>
            </a:r>
            <a:r>
              <a:rPr b="1" lang="en" sz="4200">
                <a:solidFill>
                  <a:schemeClr val="dk2"/>
                </a:solidFill>
              </a:rPr>
              <a:t>inux Essentials </a:t>
            </a:r>
            <a:endParaRPr b="1" sz="4200">
              <a:solidFill>
                <a:schemeClr val="dk2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27050" y="28023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kali linux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ctrTitle"/>
          </p:nvPr>
        </p:nvSpPr>
        <p:spPr>
          <a:xfrm>
            <a:off x="1585100" y="1423800"/>
            <a:ext cx="6323100" cy="22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Encryption </a:t>
            </a:r>
            <a:r>
              <a:rPr b="1" lang="en" sz="4200">
                <a:solidFill>
                  <a:schemeClr val="dk2"/>
                </a:solidFill>
              </a:rPr>
              <a:t>Essentials </a:t>
            </a:r>
            <a:endParaRPr b="1" sz="4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ctrTitle"/>
          </p:nvPr>
        </p:nvSpPr>
        <p:spPr>
          <a:xfrm>
            <a:off x="717600" y="1113050"/>
            <a:ext cx="7558800" cy="22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Symmetric Encryption vs. Asymmetric Encryption</a:t>
            </a:r>
            <a:endParaRPr sz="26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1007275" y="2625325"/>
            <a:ext cx="617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AES , DES , TWOFISH , Caesar Cipher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ctrTitle"/>
          </p:nvPr>
        </p:nvSpPr>
        <p:spPr>
          <a:xfrm>
            <a:off x="2216800" y="105225"/>
            <a:ext cx="6095700" cy="15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Symmetric Encryption vs. Asymmetric Encryption</a:t>
            </a:r>
            <a:endParaRPr sz="18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663" y="1188427"/>
            <a:ext cx="6798925" cy="36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ctrTitle"/>
          </p:nvPr>
        </p:nvSpPr>
        <p:spPr>
          <a:xfrm>
            <a:off x="2786775" y="-499725"/>
            <a:ext cx="7558800" cy="22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HASH</a:t>
            </a:r>
            <a:endParaRPr b="1" sz="31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2786775" y="963800"/>
            <a:ext cx="617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MD5 , SHA 256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150" y="1401124"/>
            <a:ext cx="5043250" cy="333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ctrTitle"/>
          </p:nvPr>
        </p:nvSpPr>
        <p:spPr>
          <a:xfrm>
            <a:off x="2786775" y="-499725"/>
            <a:ext cx="7558800" cy="22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Encoding</a:t>
            </a:r>
            <a:endParaRPr b="1" sz="31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288" y="1123724"/>
            <a:ext cx="6868125" cy="289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ctrTitle"/>
          </p:nvPr>
        </p:nvSpPr>
        <p:spPr>
          <a:xfrm>
            <a:off x="1585100" y="1423795"/>
            <a:ext cx="5845200" cy="22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Network Essentials </a:t>
            </a:r>
            <a:endParaRPr b="1" sz="4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009475" y="-119255"/>
            <a:ext cx="5845200" cy="22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>
                <a:solidFill>
                  <a:schemeClr val="dk2"/>
                </a:solidFill>
              </a:rPr>
              <a:t>OSI</a:t>
            </a:r>
            <a:endParaRPr b="1" sz="6000">
              <a:solidFill>
                <a:schemeClr val="dk2"/>
              </a:solidFill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1532325" y="2229300"/>
            <a:ext cx="61722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>
                <a:solidFill>
                  <a:schemeClr val="dk2"/>
                </a:solidFill>
                <a:highlight>
                  <a:schemeClr val="dk1"/>
                </a:highlight>
              </a:rPr>
              <a:t>Open Systems Interconnection </a:t>
            </a:r>
            <a:endParaRPr sz="36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275" y="219438"/>
            <a:ext cx="6563425" cy="470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/>
        </p:nvSpPr>
        <p:spPr>
          <a:xfrm>
            <a:off x="2705800" y="341300"/>
            <a:ext cx="70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Physical Layer</a:t>
            </a:r>
            <a:endParaRPr b="1" sz="42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5484775" y="1764250"/>
            <a:ext cx="7020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RJ-45</a:t>
            </a:r>
            <a:endParaRPr sz="3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RJ-11</a:t>
            </a:r>
            <a:endParaRPr sz="3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650" y="1245675"/>
            <a:ext cx="3498000" cy="27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/>
        </p:nvSpPr>
        <p:spPr>
          <a:xfrm>
            <a:off x="2705800" y="341300"/>
            <a:ext cx="70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Data Link Layer</a:t>
            </a:r>
            <a:endParaRPr b="1" sz="42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450" y="1172600"/>
            <a:ext cx="6490250" cy="34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/>
          <p:nvPr/>
        </p:nvSpPr>
        <p:spPr>
          <a:xfrm>
            <a:off x="5861475" y="1172600"/>
            <a:ext cx="6172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48 Bit</a:t>
            </a:r>
            <a:endParaRPr sz="350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2089550" y="1649550"/>
            <a:ext cx="2725500" cy="18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-1- man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-2- ls 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-3- cd 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-4- cp 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-5- mv  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-6- mkdir 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2"/>
              </a:solidFill>
            </a:endParaRPr>
          </a:p>
        </p:txBody>
      </p:sp>
      <p:sp>
        <p:nvSpPr>
          <p:cNvPr id="135" name="Google Shape;135;p14"/>
          <p:cNvSpPr txBox="1"/>
          <p:nvPr>
            <p:ph type="ctrTitle"/>
          </p:nvPr>
        </p:nvSpPr>
        <p:spPr>
          <a:xfrm>
            <a:off x="4761475" y="1649550"/>
            <a:ext cx="2725500" cy="18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-7- rmdir	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-8- rm 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-9- touch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-10- locate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-11- find 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-12- grep 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/>
        </p:nvSpPr>
        <p:spPr>
          <a:xfrm>
            <a:off x="2705800" y="341300"/>
            <a:ext cx="70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Data Link Layer</a:t>
            </a:r>
            <a:endParaRPr b="1" sz="42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3">
            <a:alphaModFix/>
          </a:blip>
          <a:srcRect b="-27762" l="0" r="-27762" t="0"/>
          <a:stretch/>
        </p:blipFill>
        <p:spPr>
          <a:xfrm>
            <a:off x="490597" y="1440538"/>
            <a:ext cx="2605250" cy="22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847" y="1391776"/>
            <a:ext cx="5630675" cy="25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/>
        </p:nvSpPr>
        <p:spPr>
          <a:xfrm>
            <a:off x="2705800" y="341300"/>
            <a:ext cx="70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Network </a:t>
            </a:r>
            <a:r>
              <a:rPr b="1" lang="en" sz="42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Layer</a:t>
            </a:r>
            <a:endParaRPr b="1" sz="42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1678800" y="2094600"/>
            <a:ext cx="6172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IP V4     DHCP    NAT </a:t>
            </a:r>
            <a:endParaRPr sz="50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/>
        </p:nvSpPr>
        <p:spPr>
          <a:xfrm>
            <a:off x="5653550" y="4355075"/>
            <a:ext cx="559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Network Layer</a:t>
            </a:r>
            <a:endParaRPr b="1" sz="42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200" y="462900"/>
            <a:ext cx="5423599" cy="40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/>
        </p:nvSpPr>
        <p:spPr>
          <a:xfrm>
            <a:off x="2768225" y="223450"/>
            <a:ext cx="70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Network Layer</a:t>
            </a:r>
            <a:endParaRPr b="1" sz="42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800" y="1054750"/>
            <a:ext cx="5328075" cy="36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5"/>
          <p:cNvSpPr txBox="1"/>
          <p:nvPr/>
        </p:nvSpPr>
        <p:spPr>
          <a:xfrm>
            <a:off x="3315250" y="981625"/>
            <a:ext cx="702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DHCP and netmask</a:t>
            </a:r>
            <a:endParaRPr sz="2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/>
        </p:nvSpPr>
        <p:spPr>
          <a:xfrm>
            <a:off x="2743850" y="97500"/>
            <a:ext cx="70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Network Layer</a:t>
            </a:r>
            <a:endParaRPr b="1" sz="42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449" y="815575"/>
            <a:ext cx="7594277" cy="351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/>
        </p:nvSpPr>
        <p:spPr>
          <a:xfrm>
            <a:off x="2743850" y="97500"/>
            <a:ext cx="70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Transport </a:t>
            </a:r>
            <a:r>
              <a:rPr b="1" lang="en" sz="42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Layer</a:t>
            </a:r>
            <a:endParaRPr b="1" sz="42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875" y="867875"/>
            <a:ext cx="6516501" cy="39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/>
        </p:nvSpPr>
        <p:spPr>
          <a:xfrm>
            <a:off x="2743850" y="97500"/>
            <a:ext cx="70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Transport Layer</a:t>
            </a:r>
            <a:endParaRPr b="1" sz="42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8"/>
          <p:cNvSpPr txBox="1"/>
          <p:nvPr/>
        </p:nvSpPr>
        <p:spPr>
          <a:xfrm>
            <a:off x="1061700" y="2561025"/>
            <a:ext cx="702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Calibri"/>
                <a:ea typeface="Calibri"/>
                <a:cs typeface="Calibri"/>
                <a:sym typeface="Calibri"/>
              </a:rPr>
              <a:t>UDP = </a:t>
            </a:r>
            <a:r>
              <a:rPr b="1" lang="en" sz="2700">
                <a:solidFill>
                  <a:schemeClr val="dk2"/>
                </a:solidFill>
                <a:highlight>
                  <a:schemeClr val="dk1"/>
                </a:highlight>
              </a:rPr>
              <a:t>User Datagram Protocol</a:t>
            </a:r>
            <a:endParaRPr b="1" sz="360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281" name="Google Shape;281;p38"/>
          <p:cNvSpPr txBox="1"/>
          <p:nvPr/>
        </p:nvSpPr>
        <p:spPr>
          <a:xfrm>
            <a:off x="1061700" y="1787100"/>
            <a:ext cx="702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Calibri"/>
                <a:ea typeface="Calibri"/>
                <a:cs typeface="Calibri"/>
                <a:sym typeface="Calibri"/>
              </a:rPr>
              <a:t>TCP = </a:t>
            </a:r>
            <a:r>
              <a:rPr b="1" lang="en" sz="2700">
                <a:solidFill>
                  <a:schemeClr val="dk2"/>
                </a:solidFill>
                <a:highlight>
                  <a:schemeClr val="dk1"/>
                </a:highlight>
              </a:rPr>
              <a:t>Transmission Control Protocol</a:t>
            </a:r>
            <a:endParaRPr b="1" sz="23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/>
        </p:nvSpPr>
        <p:spPr>
          <a:xfrm>
            <a:off x="2743850" y="97500"/>
            <a:ext cx="70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Transport Layer</a:t>
            </a:r>
            <a:endParaRPr b="1" sz="42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245075" y="1153300"/>
            <a:ext cx="702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Calibri"/>
                <a:ea typeface="Calibri"/>
                <a:cs typeface="Calibri"/>
                <a:sym typeface="Calibri"/>
              </a:rPr>
              <a:t>TCP = </a:t>
            </a:r>
            <a:r>
              <a:rPr b="1" lang="en" sz="2700">
                <a:solidFill>
                  <a:schemeClr val="dk2"/>
                </a:solidFill>
                <a:highlight>
                  <a:schemeClr val="dk1"/>
                </a:highlight>
              </a:rPr>
              <a:t>Transmission Control Protocol</a:t>
            </a:r>
            <a:endParaRPr b="1" sz="23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425" y="1753600"/>
            <a:ext cx="5685350" cy="27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/>
        </p:nvSpPr>
        <p:spPr>
          <a:xfrm>
            <a:off x="2743850" y="97500"/>
            <a:ext cx="70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Transport Layer</a:t>
            </a:r>
            <a:endParaRPr b="1" sz="42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0"/>
          <p:cNvSpPr txBox="1"/>
          <p:nvPr/>
        </p:nvSpPr>
        <p:spPr>
          <a:xfrm>
            <a:off x="2143150" y="1082275"/>
            <a:ext cx="6172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PORTS</a:t>
            </a:r>
            <a:endParaRPr b="1" sz="6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0"/>
          <p:cNvSpPr txBox="1"/>
          <p:nvPr/>
        </p:nvSpPr>
        <p:spPr>
          <a:xfrm>
            <a:off x="3688675" y="2063400"/>
            <a:ext cx="61722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  <a:highlight>
                  <a:schemeClr val="dk1"/>
                </a:highlight>
              </a:rPr>
              <a:t>HTTP – Port 80.</a:t>
            </a:r>
            <a:endParaRPr b="1" sz="180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  <a:highlight>
                  <a:schemeClr val="dk1"/>
                </a:highlight>
              </a:rPr>
              <a:t>HTTPS – 443.</a:t>
            </a:r>
            <a:endParaRPr b="1" sz="180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  <a:highlight>
                  <a:schemeClr val="dk1"/>
                </a:highlight>
              </a:rPr>
              <a:t>FTP – 21.</a:t>
            </a:r>
            <a:endParaRPr b="1" sz="180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  <a:highlight>
                  <a:schemeClr val="dk1"/>
                </a:highlight>
              </a:rPr>
              <a:t>FTPS / SSH – 22.</a:t>
            </a:r>
            <a:endParaRPr b="1" sz="180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  <a:highlight>
                  <a:schemeClr val="dk1"/>
                </a:highlight>
              </a:rPr>
              <a:t>POP3 – 110.</a:t>
            </a:r>
            <a:endParaRPr b="1" sz="180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  <a:highlight>
                  <a:schemeClr val="dk1"/>
                </a:highlight>
              </a:rPr>
              <a:t>POP3 SSL – 995.</a:t>
            </a:r>
            <a:endParaRPr b="1" sz="180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  <a:highlight>
                  <a:schemeClr val="dk1"/>
                </a:highlight>
              </a:rPr>
              <a:t>IMAP – 143.</a:t>
            </a:r>
            <a:endParaRPr b="1" sz="180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  <a:highlight>
                  <a:schemeClr val="dk1"/>
                </a:highlight>
              </a:rPr>
              <a:t>IMAP SSL – 993.</a:t>
            </a:r>
            <a:endParaRPr b="1" sz="180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/>
        </p:nvSpPr>
        <p:spPr>
          <a:xfrm>
            <a:off x="2646325" y="329050"/>
            <a:ext cx="70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5 &amp; 6 </a:t>
            </a:r>
            <a:r>
              <a:rPr b="1" lang="en" sz="42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Layer</a:t>
            </a:r>
            <a:endParaRPr b="1" sz="42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1243225" y="1160350"/>
            <a:ext cx="64842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DNS = </a:t>
            </a:r>
            <a:r>
              <a:rPr b="1" lang="en" sz="3650">
                <a:solidFill>
                  <a:schemeClr val="dk2"/>
                </a:solidFill>
                <a:highlight>
                  <a:schemeClr val="dk1"/>
                </a:highlight>
              </a:rPr>
              <a:t>Domain Name System</a:t>
            </a:r>
            <a:endParaRPr b="1" sz="28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050" y="1906750"/>
            <a:ext cx="5649401" cy="28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ctrTitle"/>
          </p:nvPr>
        </p:nvSpPr>
        <p:spPr>
          <a:xfrm>
            <a:off x="2089550" y="1649550"/>
            <a:ext cx="2725500" cy="18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-13- sudo 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-14- df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-15- du	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-16- head 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-17- tail  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-18- tar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2"/>
              </a:solidFill>
            </a:endParaRPr>
          </a:p>
        </p:txBody>
      </p:sp>
      <p:sp>
        <p:nvSpPr>
          <p:cNvPr id="141" name="Google Shape;141;p15"/>
          <p:cNvSpPr txBox="1"/>
          <p:nvPr>
            <p:ph type="ctrTitle"/>
          </p:nvPr>
        </p:nvSpPr>
        <p:spPr>
          <a:xfrm>
            <a:off x="4761475" y="1649550"/>
            <a:ext cx="2725500" cy="18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19-chmod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20- chown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-21- ps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-22- kill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-23- wget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-24- curl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744" y="444875"/>
            <a:ext cx="5333856" cy="42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2"/>
          <p:cNvSpPr txBox="1"/>
          <p:nvPr/>
        </p:nvSpPr>
        <p:spPr>
          <a:xfrm>
            <a:off x="840975" y="1956150"/>
            <a:ext cx="70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endParaRPr b="1"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/>
          <p:nvPr/>
        </p:nvSpPr>
        <p:spPr>
          <a:xfrm>
            <a:off x="2711700" y="247525"/>
            <a:ext cx="70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HTTP vs HTTPS</a:t>
            </a:r>
            <a:endParaRPr b="1" sz="42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3"/>
          <p:cNvSpPr txBox="1"/>
          <p:nvPr/>
        </p:nvSpPr>
        <p:spPr>
          <a:xfrm>
            <a:off x="1061700" y="2561025"/>
            <a:ext cx="70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Calibri"/>
                <a:ea typeface="Calibri"/>
                <a:cs typeface="Calibri"/>
                <a:sym typeface="Calibri"/>
              </a:rPr>
              <a:t>HTTPS</a:t>
            </a:r>
            <a:r>
              <a:rPr b="1" lang="en" sz="2300"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1" lang="en" sz="2300">
                <a:solidFill>
                  <a:schemeClr val="dk2"/>
                </a:solidFill>
                <a:highlight>
                  <a:schemeClr val="dk1"/>
                </a:highlight>
              </a:rPr>
              <a:t>Hypertext Transfer Protocol</a:t>
            </a:r>
            <a:r>
              <a:rPr b="1" lang="en" sz="28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 Secure , 443</a:t>
            </a:r>
            <a:endParaRPr b="1" sz="270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315" name="Google Shape;315;p43"/>
          <p:cNvSpPr txBox="1"/>
          <p:nvPr/>
        </p:nvSpPr>
        <p:spPr>
          <a:xfrm>
            <a:off x="1061700" y="1787100"/>
            <a:ext cx="702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Calibri"/>
                <a:ea typeface="Calibri"/>
                <a:cs typeface="Calibri"/>
                <a:sym typeface="Calibri"/>
              </a:rPr>
              <a:t>HTTP </a:t>
            </a:r>
            <a:r>
              <a:rPr b="1" lang="en" sz="2300"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lang="en" sz="2300">
                <a:solidFill>
                  <a:schemeClr val="dk2"/>
                </a:solidFill>
                <a:highlight>
                  <a:schemeClr val="dk1"/>
                </a:highlight>
              </a:rPr>
              <a:t>Hypertext Transfer Protocol , 80</a:t>
            </a:r>
            <a:endParaRPr b="1" sz="28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/>
        </p:nvSpPr>
        <p:spPr>
          <a:xfrm>
            <a:off x="2711700" y="247525"/>
            <a:ext cx="70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HTTP vs HTTPS</a:t>
            </a:r>
            <a:endParaRPr b="1" sz="42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44"/>
          <p:cNvPicPr preferRelativeResize="0"/>
          <p:nvPr/>
        </p:nvPicPr>
        <p:blipFill rotWithShape="1">
          <a:blip r:embed="rId3">
            <a:alphaModFix/>
          </a:blip>
          <a:srcRect b="2750" l="-12230" r="12230" t="-2750"/>
          <a:stretch/>
        </p:blipFill>
        <p:spPr>
          <a:xfrm>
            <a:off x="4206825" y="1933475"/>
            <a:ext cx="4030350" cy="26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/>
          <p:nvPr/>
        </p:nvSpPr>
        <p:spPr>
          <a:xfrm>
            <a:off x="1253750" y="1432450"/>
            <a:ext cx="6172200" cy="15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a Certificate Authority (CA)?</a:t>
            </a:r>
            <a:endParaRPr b="1" sz="22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4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/>
        </p:nvSpPr>
        <p:spPr>
          <a:xfrm>
            <a:off x="2711700" y="247525"/>
            <a:ext cx="70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HTTP vs HTTPS</a:t>
            </a:r>
            <a:endParaRPr b="1" sz="42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5"/>
          <p:cNvSpPr txBox="1"/>
          <p:nvPr/>
        </p:nvSpPr>
        <p:spPr>
          <a:xfrm>
            <a:off x="1061700" y="1165275"/>
            <a:ext cx="70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Calibri"/>
                <a:ea typeface="Calibri"/>
                <a:cs typeface="Calibri"/>
                <a:sym typeface="Calibri"/>
              </a:rPr>
              <a:t>HTTPS = </a:t>
            </a:r>
            <a:r>
              <a:rPr b="1" lang="en" sz="2300">
                <a:solidFill>
                  <a:schemeClr val="dk2"/>
                </a:solidFill>
                <a:highlight>
                  <a:schemeClr val="dk1"/>
                </a:highlight>
              </a:rPr>
              <a:t>Hypertext Transfer Protocol</a:t>
            </a:r>
            <a:r>
              <a:rPr b="1" lang="en" sz="28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 Secure , 443</a:t>
            </a:r>
            <a:endParaRPr b="1" sz="270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pic>
        <p:nvPicPr>
          <p:cNvPr id="329" name="Google Shape;3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525" y="3309925"/>
            <a:ext cx="2367501" cy="15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5"/>
          <p:cNvSpPr txBox="1"/>
          <p:nvPr/>
        </p:nvSpPr>
        <p:spPr>
          <a:xfrm>
            <a:off x="1235025" y="1939525"/>
            <a:ext cx="61722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highlight>
                  <a:srgbClr val="FFFFFF"/>
                </a:highlight>
              </a:rPr>
              <a:t>CRL: What Is a Certificate </a:t>
            </a:r>
            <a:endParaRPr b="1" sz="27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highlight>
                  <a:srgbClr val="FFFFFF"/>
                </a:highlight>
              </a:rPr>
              <a:t>Revocation List?</a:t>
            </a:r>
            <a:endParaRPr b="1" sz="27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highlight>
                  <a:srgbClr val="FFFFFF"/>
                </a:highlight>
              </a:rPr>
              <a:t>What Is a OCSP ?</a:t>
            </a:r>
            <a:endParaRPr b="1" sz="27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/>
        </p:nvSpPr>
        <p:spPr>
          <a:xfrm>
            <a:off x="1061700" y="2561025"/>
            <a:ext cx="702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336" name="Google Shape;336;p46"/>
          <p:cNvSpPr txBox="1"/>
          <p:nvPr/>
        </p:nvSpPr>
        <p:spPr>
          <a:xfrm>
            <a:off x="558050" y="1990700"/>
            <a:ext cx="8882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900" u="sng">
                <a:solidFill>
                  <a:schemeClr val="dk2"/>
                </a:solidFill>
                <a:highlight>
                  <a:schemeClr val="dk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What Happens When You Type google.com</a:t>
            </a:r>
            <a:endParaRPr b="1" i="1" sz="4200" u="sng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/>
        </p:nvSpPr>
        <p:spPr>
          <a:xfrm>
            <a:off x="1061700" y="2561025"/>
            <a:ext cx="702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342" name="Google Shape;342;p47"/>
          <p:cNvSpPr txBox="1"/>
          <p:nvPr/>
        </p:nvSpPr>
        <p:spPr>
          <a:xfrm>
            <a:off x="346900" y="1100950"/>
            <a:ext cx="8882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2"/>
                </a:solidFill>
                <a:highlight>
                  <a:schemeClr val="dk1"/>
                </a:highlight>
              </a:rPr>
              <a:t>Concat With Me:</a:t>
            </a:r>
            <a:endParaRPr b="1" sz="42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7"/>
          <p:cNvSpPr txBox="1"/>
          <p:nvPr/>
        </p:nvSpPr>
        <p:spPr>
          <a:xfrm>
            <a:off x="1061700" y="1810650"/>
            <a:ext cx="70206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</a:rPr>
              <a:t>Facebook:  </a:t>
            </a:r>
            <a:r>
              <a:rPr b="1" lang="en" sz="2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Abdulrahman Maktabi</a:t>
            </a:r>
            <a:endParaRPr b="1"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Twitter: </a:t>
            </a:r>
            <a:r>
              <a:rPr b="1" lang="en" sz="2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https://twitter.com/cholalien__</a:t>
            </a:r>
            <a:endParaRPr b="1"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b="1" lang="en" sz="2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https://github.com/AbdulrahmanMaktabi</a:t>
            </a:r>
            <a:endParaRPr b="1"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Codepin: </a:t>
            </a:r>
            <a:r>
              <a:rPr b="1" lang="en" sz="2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https://codepen.io/cholalien__</a:t>
            </a:r>
            <a:endParaRPr b="1"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My WebSite: 404 Not Found !</a:t>
            </a:r>
            <a:endParaRPr b="1"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ctrTitle"/>
          </p:nvPr>
        </p:nvSpPr>
        <p:spPr>
          <a:xfrm>
            <a:off x="2089550" y="1649550"/>
            <a:ext cx="2725500" cy="18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-25- top 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-26- htop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-27- pwd	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-28- zip 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-29- unzip  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-31- echo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2"/>
              </a:solidFill>
            </a:endParaRPr>
          </a:p>
        </p:txBody>
      </p:sp>
      <p:sp>
        <p:nvSpPr>
          <p:cNvPr id="147" name="Google Shape;147;p16"/>
          <p:cNvSpPr txBox="1"/>
          <p:nvPr>
            <p:ph type="ctrTitle"/>
          </p:nvPr>
        </p:nvSpPr>
        <p:spPr>
          <a:xfrm>
            <a:off x="4986525" y="1767425"/>
            <a:ext cx="3264600" cy="18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-32</a:t>
            </a:r>
            <a:r>
              <a:rPr b="1" lang="en" sz="4200">
                <a:solidFill>
                  <a:schemeClr val="dk2"/>
                </a:solidFill>
              </a:rPr>
              <a:t>- useradd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-33- userdel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ctrTitle"/>
          </p:nvPr>
        </p:nvSpPr>
        <p:spPr>
          <a:xfrm>
            <a:off x="1585100" y="1423795"/>
            <a:ext cx="5845200" cy="22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Linux P</a:t>
            </a:r>
            <a:r>
              <a:rPr b="1" lang="en" sz="4200">
                <a:solidFill>
                  <a:schemeClr val="dk2"/>
                </a:solidFill>
              </a:rPr>
              <a:t>ermissions</a:t>
            </a:r>
            <a:endParaRPr b="1" sz="4200">
              <a:solidFill>
                <a:schemeClr val="dk2"/>
              </a:solidFill>
            </a:endParaRPr>
          </a:p>
        </p:txBody>
      </p:sp>
      <p:sp>
        <p:nvSpPr>
          <p:cNvPr id="153" name="Google Shape;153;p17"/>
          <p:cNvSpPr txBox="1"/>
          <p:nvPr>
            <p:ph idx="1" type="subTitle"/>
          </p:nvPr>
        </p:nvSpPr>
        <p:spPr>
          <a:xfrm>
            <a:off x="1827050" y="28023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kali linux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525" y="774000"/>
            <a:ext cx="4491375" cy="31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550" y="1001113"/>
            <a:ext cx="6142975" cy="29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ctrTitle"/>
          </p:nvPr>
        </p:nvSpPr>
        <p:spPr>
          <a:xfrm>
            <a:off x="1067600" y="1541675"/>
            <a:ext cx="7866000" cy="22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Linux Install Software</a:t>
            </a:r>
            <a:endParaRPr b="1" sz="4200">
              <a:solidFill>
                <a:schemeClr val="dk2"/>
              </a:solidFill>
            </a:endParaRPr>
          </a:p>
        </p:txBody>
      </p:sp>
      <p:sp>
        <p:nvSpPr>
          <p:cNvPr id="169" name="Google Shape;169;p20"/>
          <p:cNvSpPr txBox="1"/>
          <p:nvPr>
            <p:ph idx="1" type="subTitle"/>
          </p:nvPr>
        </p:nvSpPr>
        <p:spPr>
          <a:xfrm>
            <a:off x="1730600" y="30595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kali linux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ctrTitle"/>
          </p:nvPr>
        </p:nvSpPr>
        <p:spPr>
          <a:xfrm>
            <a:off x="678600" y="2339838"/>
            <a:ext cx="6643800" cy="18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Char char="-"/>
            </a:pPr>
            <a:r>
              <a:rPr b="1" lang="en" sz="4200">
                <a:solidFill>
                  <a:schemeClr val="dk2"/>
                </a:solidFill>
              </a:rPr>
              <a:t>apt-get install software</a:t>
            </a:r>
            <a:endParaRPr b="1" sz="4200">
              <a:solidFill>
                <a:schemeClr val="dk2"/>
              </a:solidFill>
            </a:endParaRPr>
          </a:p>
        </p:txBody>
      </p:sp>
      <p:sp>
        <p:nvSpPr>
          <p:cNvPr id="175" name="Google Shape;175;p21"/>
          <p:cNvSpPr txBox="1"/>
          <p:nvPr>
            <p:ph type="ctrTitle"/>
          </p:nvPr>
        </p:nvSpPr>
        <p:spPr>
          <a:xfrm>
            <a:off x="678600" y="1474913"/>
            <a:ext cx="8465400" cy="18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Char char="-"/>
            </a:pPr>
            <a:r>
              <a:rPr b="1" lang="en" sz="4200">
                <a:solidFill>
                  <a:schemeClr val="dk2"/>
                </a:solidFill>
              </a:rPr>
              <a:t>apt-get autoremove software</a:t>
            </a:r>
            <a:endParaRPr b="1" sz="4200">
              <a:solidFill>
                <a:schemeClr val="dk2"/>
              </a:solidFill>
            </a:endParaRPr>
          </a:p>
        </p:txBody>
      </p:sp>
      <p:sp>
        <p:nvSpPr>
          <p:cNvPr id="176" name="Google Shape;176;p21"/>
          <p:cNvSpPr txBox="1"/>
          <p:nvPr>
            <p:ph type="ctrTitle"/>
          </p:nvPr>
        </p:nvSpPr>
        <p:spPr>
          <a:xfrm>
            <a:off x="678600" y="766363"/>
            <a:ext cx="8465400" cy="18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Char char="-"/>
            </a:pPr>
            <a:r>
              <a:rPr b="1" lang="en" sz="4200">
                <a:solidFill>
                  <a:schemeClr val="dk2"/>
                </a:solidFill>
              </a:rPr>
              <a:t>apt-cache search software</a:t>
            </a:r>
            <a:endParaRPr b="1" sz="4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