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8" r:id="rId2"/>
    <p:sldId id="256" r:id="rId3"/>
    <p:sldId id="287" r:id="rId4"/>
    <p:sldId id="270" r:id="rId5"/>
    <p:sldId id="261" r:id="rId6"/>
    <p:sldId id="259" r:id="rId7"/>
    <p:sldId id="263" r:id="rId8"/>
    <p:sldId id="285" r:id="rId9"/>
    <p:sldId id="274" r:id="rId10"/>
    <p:sldId id="293" r:id="rId11"/>
    <p:sldId id="290" r:id="rId12"/>
    <p:sldId id="292" r:id="rId13"/>
    <p:sldId id="286" r:id="rId14"/>
    <p:sldId id="291" r:id="rId15"/>
    <p:sldId id="273" r:id="rId16"/>
    <p:sldId id="280" r:id="rId17"/>
    <p:sldId id="288" r:id="rId18"/>
    <p:sldId id="289" r:id="rId19"/>
  </p:sldIdLst>
  <p:sldSz cx="9144000" cy="5143500" type="screen16x9"/>
  <p:notesSz cx="6858000" cy="9144000"/>
  <p:embeddedFontLst>
    <p:embeddedFont>
      <p:font typeface="Oswald" panose="020B0604020202020204" charset="0"/>
      <p:regular r:id="rId21"/>
      <p:bold r:id="rId22"/>
    </p:embeddedFont>
    <p:embeddedFont>
      <p:font typeface="Arial Narrow" panose="020B0606020202030204" pitchFamily="34" charset="0"/>
      <p:regular r:id="rId23"/>
      <p:bold r:id="rId24"/>
      <p:italic r:id="rId25"/>
      <p:boldItalic r:id="rId26"/>
    </p:embeddedFont>
    <p:embeddedFont>
      <p:font typeface="Source Sans Pr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E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889E36-5CF0-4BD3-BBBB-AF726D8D07DE}">
  <a:tblStyle styleId="{21889E36-5CF0-4BD3-BBBB-AF726D8D07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oFob\Desktop\GA-Work\Project1\New%20folder%20(2)\NYWfv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oFob\Desktop\GA-Work\Project1\New%20folder%20(2)\AirbnbProject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oFob\Desktop\GA-Work\Project1\NYW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oFob\Desktop\GA-Work\Project1\NYW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oFob\Desktop\GA-Work\Project1\NYW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[NYWfv.xlsx]Sheet2!PivotTable3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Count</a:t>
            </a:r>
            <a:r>
              <a:rPr lang="en-US" baseline="0" dirty="0"/>
              <a:t> of Host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Sheet2!$A$5:$A$225</c:f>
              <c:strCache>
                <c:ptCount val="220"/>
                <c:pt idx="0">
                  <c:v>Allerton</c:v>
                </c:pt>
                <c:pt idx="1">
                  <c:v>Arrochar</c:v>
                </c:pt>
                <c:pt idx="2">
                  <c:v>Arverne</c:v>
                </c:pt>
                <c:pt idx="3">
                  <c:v>Astoria</c:v>
                </c:pt>
                <c:pt idx="4">
                  <c:v>Bath Beach</c:v>
                </c:pt>
                <c:pt idx="5">
                  <c:v>Battery Park City</c:v>
                </c:pt>
                <c:pt idx="6">
                  <c:v>Bay Ridge</c:v>
                </c:pt>
                <c:pt idx="7">
                  <c:v>Bay Terrace</c:v>
                </c:pt>
                <c:pt idx="8">
                  <c:v>Bay Terrace, Staten Island</c:v>
                </c:pt>
                <c:pt idx="9">
                  <c:v>Baychester</c:v>
                </c:pt>
                <c:pt idx="10">
                  <c:v>Bayside</c:v>
                </c:pt>
                <c:pt idx="11">
                  <c:v>Bayswater</c:v>
                </c:pt>
                <c:pt idx="12">
                  <c:v>Bedford-Stuyvesant</c:v>
                </c:pt>
                <c:pt idx="13">
                  <c:v>Belle Harbor</c:v>
                </c:pt>
                <c:pt idx="14">
                  <c:v>Bellerose</c:v>
                </c:pt>
                <c:pt idx="15">
                  <c:v>Belmont</c:v>
                </c:pt>
                <c:pt idx="16">
                  <c:v>Bensonhurst</c:v>
                </c:pt>
                <c:pt idx="17">
                  <c:v>Bergen Beach</c:v>
                </c:pt>
                <c:pt idx="18">
                  <c:v>Boerum Hill</c:v>
                </c:pt>
                <c:pt idx="19">
                  <c:v>Borough Park</c:v>
                </c:pt>
                <c:pt idx="20">
                  <c:v>Breezy Point</c:v>
                </c:pt>
                <c:pt idx="21">
                  <c:v>Briarwood</c:v>
                </c:pt>
                <c:pt idx="22">
                  <c:v>Brighton Beach</c:v>
                </c:pt>
                <c:pt idx="23">
                  <c:v>Bronxdale</c:v>
                </c:pt>
                <c:pt idx="24">
                  <c:v>Brooklyn Heights</c:v>
                </c:pt>
                <c:pt idx="25">
                  <c:v>Brownsville</c:v>
                </c:pt>
                <c:pt idx="26">
                  <c:v>Bull's Head</c:v>
                </c:pt>
                <c:pt idx="27">
                  <c:v>Bushwick</c:v>
                </c:pt>
                <c:pt idx="28">
                  <c:v>Cambria Heights</c:v>
                </c:pt>
                <c:pt idx="29">
                  <c:v>Canarsie</c:v>
                </c:pt>
                <c:pt idx="30">
                  <c:v>Carroll Gardens</c:v>
                </c:pt>
                <c:pt idx="31">
                  <c:v>Castle Hill</c:v>
                </c:pt>
                <c:pt idx="32">
                  <c:v>Castleton Corners</c:v>
                </c:pt>
                <c:pt idx="33">
                  <c:v>Chelsea</c:v>
                </c:pt>
                <c:pt idx="34">
                  <c:v>Chelsea, Staten Island</c:v>
                </c:pt>
                <c:pt idx="35">
                  <c:v>Chinatown</c:v>
                </c:pt>
                <c:pt idx="36">
                  <c:v>City Island</c:v>
                </c:pt>
                <c:pt idx="37">
                  <c:v>Civic Center</c:v>
                </c:pt>
                <c:pt idx="38">
                  <c:v>Claremont Village</c:v>
                </c:pt>
                <c:pt idx="39">
                  <c:v>Clason Point</c:v>
                </c:pt>
                <c:pt idx="40">
                  <c:v>Clifton</c:v>
                </c:pt>
                <c:pt idx="41">
                  <c:v>Clinton Hill</c:v>
                </c:pt>
                <c:pt idx="42">
                  <c:v>Cobble Hill</c:v>
                </c:pt>
                <c:pt idx="43">
                  <c:v>College Point</c:v>
                </c:pt>
                <c:pt idx="44">
                  <c:v>Columbia St</c:v>
                </c:pt>
                <c:pt idx="45">
                  <c:v>Concord</c:v>
                </c:pt>
                <c:pt idx="46">
                  <c:v>Concourse</c:v>
                </c:pt>
                <c:pt idx="47">
                  <c:v>Concourse Village</c:v>
                </c:pt>
                <c:pt idx="48">
                  <c:v>Coney Island</c:v>
                </c:pt>
                <c:pt idx="49">
                  <c:v>Co-op City</c:v>
                </c:pt>
                <c:pt idx="50">
                  <c:v>Corona</c:v>
                </c:pt>
                <c:pt idx="51">
                  <c:v>Crown Heights</c:v>
                </c:pt>
                <c:pt idx="52">
                  <c:v>Cypress Hills</c:v>
                </c:pt>
                <c:pt idx="53">
                  <c:v>Ditmars Steinway</c:v>
                </c:pt>
                <c:pt idx="54">
                  <c:v>Dongan Hills</c:v>
                </c:pt>
                <c:pt idx="55">
                  <c:v>Douglaston</c:v>
                </c:pt>
                <c:pt idx="56">
                  <c:v>Downtown Brooklyn</c:v>
                </c:pt>
                <c:pt idx="57">
                  <c:v>DUMBO</c:v>
                </c:pt>
                <c:pt idx="58">
                  <c:v>Dyker Heights</c:v>
                </c:pt>
                <c:pt idx="59">
                  <c:v>East Elmhurst</c:v>
                </c:pt>
                <c:pt idx="60">
                  <c:v>East Flatbush</c:v>
                </c:pt>
                <c:pt idx="61">
                  <c:v>East Harlem</c:v>
                </c:pt>
                <c:pt idx="62">
                  <c:v>East Morrisania</c:v>
                </c:pt>
                <c:pt idx="63">
                  <c:v>East New York</c:v>
                </c:pt>
                <c:pt idx="64">
                  <c:v>East Village</c:v>
                </c:pt>
                <c:pt idx="65">
                  <c:v>Eastchester</c:v>
                </c:pt>
                <c:pt idx="66">
                  <c:v>Edenwald</c:v>
                </c:pt>
                <c:pt idx="67">
                  <c:v>Edgemere</c:v>
                </c:pt>
                <c:pt idx="68">
                  <c:v>Elmhurst</c:v>
                </c:pt>
                <c:pt idx="69">
                  <c:v>Eltingville</c:v>
                </c:pt>
                <c:pt idx="70">
                  <c:v>Emerson Hill</c:v>
                </c:pt>
                <c:pt idx="71">
                  <c:v>Far Rockaway</c:v>
                </c:pt>
                <c:pt idx="72">
                  <c:v>Fieldston</c:v>
                </c:pt>
                <c:pt idx="73">
                  <c:v>Financial District</c:v>
                </c:pt>
                <c:pt idx="74">
                  <c:v>Flatbush</c:v>
                </c:pt>
                <c:pt idx="75">
                  <c:v>Flatiron District</c:v>
                </c:pt>
                <c:pt idx="76">
                  <c:v>Flatlands</c:v>
                </c:pt>
                <c:pt idx="77">
                  <c:v>Flushing</c:v>
                </c:pt>
                <c:pt idx="78">
                  <c:v>Fordham</c:v>
                </c:pt>
                <c:pt idx="79">
                  <c:v>Forest Hills</c:v>
                </c:pt>
                <c:pt idx="80">
                  <c:v>Fort Greene</c:v>
                </c:pt>
                <c:pt idx="81">
                  <c:v>Fort Hamilton</c:v>
                </c:pt>
                <c:pt idx="82">
                  <c:v>Fort Wadsworth</c:v>
                </c:pt>
                <c:pt idx="83">
                  <c:v>Fresh Meadows</c:v>
                </c:pt>
                <c:pt idx="84">
                  <c:v>Gerritsen Beach</c:v>
                </c:pt>
                <c:pt idx="85">
                  <c:v>Glendale</c:v>
                </c:pt>
                <c:pt idx="86">
                  <c:v>Gowanus</c:v>
                </c:pt>
                <c:pt idx="87">
                  <c:v>Gramercy</c:v>
                </c:pt>
                <c:pt idx="88">
                  <c:v>Graniteville</c:v>
                </c:pt>
                <c:pt idx="89">
                  <c:v>Grant City</c:v>
                </c:pt>
                <c:pt idx="90">
                  <c:v>Gravesend</c:v>
                </c:pt>
                <c:pt idx="91">
                  <c:v>Great Kills</c:v>
                </c:pt>
                <c:pt idx="92">
                  <c:v>Greenpoint</c:v>
                </c:pt>
                <c:pt idx="93">
                  <c:v>Greenwich Village</c:v>
                </c:pt>
                <c:pt idx="94">
                  <c:v>Grymes Hill</c:v>
                </c:pt>
                <c:pt idx="95">
                  <c:v>Harlem</c:v>
                </c:pt>
                <c:pt idx="96">
                  <c:v>Hell's Kitchen</c:v>
                </c:pt>
                <c:pt idx="97">
                  <c:v>Highbridge</c:v>
                </c:pt>
                <c:pt idx="98">
                  <c:v>Hollis</c:v>
                </c:pt>
                <c:pt idx="99">
                  <c:v>Holliswood</c:v>
                </c:pt>
                <c:pt idx="100">
                  <c:v>Howard Beach</c:v>
                </c:pt>
                <c:pt idx="101">
                  <c:v>Huguenot</c:v>
                </c:pt>
                <c:pt idx="102">
                  <c:v>Hunts Point</c:v>
                </c:pt>
                <c:pt idx="103">
                  <c:v>Inwood</c:v>
                </c:pt>
                <c:pt idx="104">
                  <c:v>Jackson Heights</c:v>
                </c:pt>
                <c:pt idx="105">
                  <c:v>Jamaica</c:v>
                </c:pt>
                <c:pt idx="106">
                  <c:v>Jamaica Estates</c:v>
                </c:pt>
                <c:pt idx="107">
                  <c:v>Jamaica Hills</c:v>
                </c:pt>
                <c:pt idx="108">
                  <c:v>Kensington</c:v>
                </c:pt>
                <c:pt idx="109">
                  <c:v>Kew Gardens</c:v>
                </c:pt>
                <c:pt idx="110">
                  <c:v>Kew Gardens Hills</c:v>
                </c:pt>
                <c:pt idx="111">
                  <c:v>Kingsbridge</c:v>
                </c:pt>
                <c:pt idx="112">
                  <c:v>Kips Bay</c:v>
                </c:pt>
                <c:pt idx="113">
                  <c:v>Laurelton</c:v>
                </c:pt>
                <c:pt idx="114">
                  <c:v>Lighthouse Hill</c:v>
                </c:pt>
                <c:pt idx="115">
                  <c:v>Little Italy</c:v>
                </c:pt>
                <c:pt idx="116">
                  <c:v>Little Neck</c:v>
                </c:pt>
                <c:pt idx="117">
                  <c:v>Long Island City</c:v>
                </c:pt>
                <c:pt idx="118">
                  <c:v>Longwood</c:v>
                </c:pt>
                <c:pt idx="119">
                  <c:v>Lower East Side</c:v>
                </c:pt>
                <c:pt idx="120">
                  <c:v>Manhattan Beach</c:v>
                </c:pt>
                <c:pt idx="121">
                  <c:v>Marble Hill</c:v>
                </c:pt>
                <c:pt idx="122">
                  <c:v>Mariners Harbor</c:v>
                </c:pt>
                <c:pt idx="123">
                  <c:v>Maspeth</c:v>
                </c:pt>
                <c:pt idx="124">
                  <c:v>Melrose</c:v>
                </c:pt>
                <c:pt idx="125">
                  <c:v>Middle Village</c:v>
                </c:pt>
                <c:pt idx="126">
                  <c:v>Midland Beach</c:v>
                </c:pt>
                <c:pt idx="127">
                  <c:v>Midtown</c:v>
                </c:pt>
                <c:pt idx="128">
                  <c:v>Midwood</c:v>
                </c:pt>
                <c:pt idx="129">
                  <c:v>Mill Basin</c:v>
                </c:pt>
                <c:pt idx="130">
                  <c:v>Morningside Heights</c:v>
                </c:pt>
                <c:pt idx="131">
                  <c:v>Morris Heights</c:v>
                </c:pt>
                <c:pt idx="132">
                  <c:v>Morris Park</c:v>
                </c:pt>
                <c:pt idx="133">
                  <c:v>Morrisania</c:v>
                </c:pt>
                <c:pt idx="134">
                  <c:v>Mott Haven</c:v>
                </c:pt>
                <c:pt idx="135">
                  <c:v>Mount Eden</c:v>
                </c:pt>
                <c:pt idx="136">
                  <c:v>Mount Hope</c:v>
                </c:pt>
                <c:pt idx="137">
                  <c:v>Murray Hill</c:v>
                </c:pt>
                <c:pt idx="138">
                  <c:v>Navy Yard</c:v>
                </c:pt>
                <c:pt idx="139">
                  <c:v>New Brighton</c:v>
                </c:pt>
                <c:pt idx="140">
                  <c:v>New Dorp</c:v>
                </c:pt>
                <c:pt idx="141">
                  <c:v>New Dorp Beach</c:v>
                </c:pt>
                <c:pt idx="142">
                  <c:v>New Springville</c:v>
                </c:pt>
                <c:pt idx="143">
                  <c:v>NoHo</c:v>
                </c:pt>
                <c:pt idx="144">
                  <c:v>Nolita</c:v>
                </c:pt>
                <c:pt idx="145">
                  <c:v>North Riverdale</c:v>
                </c:pt>
                <c:pt idx="146">
                  <c:v>Norwood</c:v>
                </c:pt>
                <c:pt idx="147">
                  <c:v>Oakwood</c:v>
                </c:pt>
                <c:pt idx="148">
                  <c:v>Olinville</c:v>
                </c:pt>
                <c:pt idx="149">
                  <c:v>Ozone Park</c:v>
                </c:pt>
                <c:pt idx="150">
                  <c:v>Park Slope</c:v>
                </c:pt>
                <c:pt idx="151">
                  <c:v>Parkchester</c:v>
                </c:pt>
                <c:pt idx="152">
                  <c:v>Pelham Bay</c:v>
                </c:pt>
                <c:pt idx="153">
                  <c:v>Pelham Gardens</c:v>
                </c:pt>
                <c:pt idx="154">
                  <c:v>Port Morris</c:v>
                </c:pt>
                <c:pt idx="155">
                  <c:v>Port Richmond</c:v>
                </c:pt>
                <c:pt idx="156">
                  <c:v>Prince's Bay</c:v>
                </c:pt>
                <c:pt idx="157">
                  <c:v>Prospect Heights</c:v>
                </c:pt>
                <c:pt idx="158">
                  <c:v>Prospect-Lefferts Gardens</c:v>
                </c:pt>
                <c:pt idx="159">
                  <c:v>Queens Village</c:v>
                </c:pt>
                <c:pt idx="160">
                  <c:v>Randall Manor</c:v>
                </c:pt>
                <c:pt idx="161">
                  <c:v>Red Hook</c:v>
                </c:pt>
                <c:pt idx="162">
                  <c:v>Rego Park</c:v>
                </c:pt>
                <c:pt idx="163">
                  <c:v>Richmond Hill</c:v>
                </c:pt>
                <c:pt idx="164">
                  <c:v>Richmondtown</c:v>
                </c:pt>
                <c:pt idx="165">
                  <c:v>Ridgewood</c:v>
                </c:pt>
                <c:pt idx="166">
                  <c:v>Riverdale</c:v>
                </c:pt>
                <c:pt idx="167">
                  <c:v>Rockaway Beach</c:v>
                </c:pt>
                <c:pt idx="168">
                  <c:v>Roosevelt Island</c:v>
                </c:pt>
                <c:pt idx="169">
                  <c:v>Rosebank</c:v>
                </c:pt>
                <c:pt idx="170">
                  <c:v>Rosedale</c:v>
                </c:pt>
                <c:pt idx="171">
                  <c:v>Rossville</c:v>
                </c:pt>
                <c:pt idx="172">
                  <c:v>Schuylerville</c:v>
                </c:pt>
                <c:pt idx="173">
                  <c:v>Sea Gate</c:v>
                </c:pt>
                <c:pt idx="174">
                  <c:v>Sheepshead Bay</c:v>
                </c:pt>
                <c:pt idx="175">
                  <c:v>Shore Acres</c:v>
                </c:pt>
                <c:pt idx="176">
                  <c:v>Silver Lake</c:v>
                </c:pt>
                <c:pt idx="177">
                  <c:v>SoHo</c:v>
                </c:pt>
                <c:pt idx="178">
                  <c:v>Soundview</c:v>
                </c:pt>
                <c:pt idx="179">
                  <c:v>South Beach</c:v>
                </c:pt>
                <c:pt idx="180">
                  <c:v>South Ozone Park</c:v>
                </c:pt>
                <c:pt idx="181">
                  <c:v>South Slope</c:v>
                </c:pt>
                <c:pt idx="182">
                  <c:v>Springfield Gardens</c:v>
                </c:pt>
                <c:pt idx="183">
                  <c:v>Spuyten Duyvil</c:v>
                </c:pt>
                <c:pt idx="184">
                  <c:v>St. Albans</c:v>
                </c:pt>
                <c:pt idx="185">
                  <c:v>St. George</c:v>
                </c:pt>
                <c:pt idx="186">
                  <c:v>Stapleton</c:v>
                </c:pt>
                <c:pt idx="187">
                  <c:v>Stuyvesant Town</c:v>
                </c:pt>
                <c:pt idx="188">
                  <c:v>Sunnyside</c:v>
                </c:pt>
                <c:pt idx="189">
                  <c:v>Sunset Park</c:v>
                </c:pt>
                <c:pt idx="190">
                  <c:v>Theater District</c:v>
                </c:pt>
                <c:pt idx="191">
                  <c:v>Throgs Neck</c:v>
                </c:pt>
                <c:pt idx="192">
                  <c:v>Todt Hill</c:v>
                </c:pt>
                <c:pt idx="193">
                  <c:v>Tompkinsville</c:v>
                </c:pt>
                <c:pt idx="194">
                  <c:v>Tottenville</c:v>
                </c:pt>
                <c:pt idx="195">
                  <c:v>Tremont</c:v>
                </c:pt>
                <c:pt idx="196">
                  <c:v>Tribeca</c:v>
                </c:pt>
                <c:pt idx="197">
                  <c:v>Two Bridges</c:v>
                </c:pt>
                <c:pt idx="198">
                  <c:v>Unionport</c:v>
                </c:pt>
                <c:pt idx="199">
                  <c:v>University Heights</c:v>
                </c:pt>
                <c:pt idx="200">
                  <c:v>Upper East Side</c:v>
                </c:pt>
                <c:pt idx="201">
                  <c:v>Upper West Side</c:v>
                </c:pt>
                <c:pt idx="202">
                  <c:v>Van Nest</c:v>
                </c:pt>
                <c:pt idx="203">
                  <c:v>Vinegar Hill</c:v>
                </c:pt>
                <c:pt idx="204">
                  <c:v>Wakefield</c:v>
                </c:pt>
                <c:pt idx="205">
                  <c:v>Washington Heights</c:v>
                </c:pt>
                <c:pt idx="206">
                  <c:v>West Brighton</c:v>
                </c:pt>
                <c:pt idx="207">
                  <c:v>West Farms</c:v>
                </c:pt>
                <c:pt idx="208">
                  <c:v>West Village</c:v>
                </c:pt>
                <c:pt idx="209">
                  <c:v>Westchester Square</c:v>
                </c:pt>
                <c:pt idx="210">
                  <c:v>Westerleigh</c:v>
                </c:pt>
                <c:pt idx="211">
                  <c:v>Whitestone</c:v>
                </c:pt>
                <c:pt idx="212">
                  <c:v>Williamsbridge</c:v>
                </c:pt>
                <c:pt idx="213">
                  <c:v>Williamsburg</c:v>
                </c:pt>
                <c:pt idx="214">
                  <c:v>Willowbrook</c:v>
                </c:pt>
                <c:pt idx="215">
                  <c:v>Windsor Terrace</c:v>
                </c:pt>
                <c:pt idx="216">
                  <c:v>Woodhaven</c:v>
                </c:pt>
                <c:pt idx="217">
                  <c:v>Woodlawn</c:v>
                </c:pt>
                <c:pt idx="218">
                  <c:v>Woodrow</c:v>
                </c:pt>
                <c:pt idx="219">
                  <c:v>Woodside</c:v>
                </c:pt>
              </c:strCache>
            </c:strRef>
          </c:cat>
          <c:val>
            <c:numRef>
              <c:f>Sheet2!$B$5:$B$225</c:f>
              <c:numCache>
                <c:formatCode>General</c:formatCode>
                <c:ptCount val="220"/>
                <c:pt idx="0">
                  <c:v>22</c:v>
                </c:pt>
                <c:pt idx="1">
                  <c:v>19</c:v>
                </c:pt>
                <c:pt idx="2">
                  <c:v>63</c:v>
                </c:pt>
                <c:pt idx="3">
                  <c:v>768</c:v>
                </c:pt>
                <c:pt idx="4">
                  <c:v>13</c:v>
                </c:pt>
                <c:pt idx="5">
                  <c:v>49</c:v>
                </c:pt>
                <c:pt idx="6">
                  <c:v>101</c:v>
                </c:pt>
                <c:pt idx="7">
                  <c:v>5</c:v>
                </c:pt>
                <c:pt idx="8">
                  <c:v>1</c:v>
                </c:pt>
                <c:pt idx="9">
                  <c:v>5</c:v>
                </c:pt>
                <c:pt idx="10">
                  <c:v>42</c:v>
                </c:pt>
                <c:pt idx="11">
                  <c:v>12</c:v>
                </c:pt>
                <c:pt idx="12">
                  <c:v>2920</c:v>
                </c:pt>
                <c:pt idx="13">
                  <c:v>5</c:v>
                </c:pt>
                <c:pt idx="14">
                  <c:v>5</c:v>
                </c:pt>
                <c:pt idx="15">
                  <c:v>12</c:v>
                </c:pt>
                <c:pt idx="16">
                  <c:v>51</c:v>
                </c:pt>
                <c:pt idx="17">
                  <c:v>7</c:v>
                </c:pt>
                <c:pt idx="18">
                  <c:v>166</c:v>
                </c:pt>
                <c:pt idx="19">
                  <c:v>85</c:v>
                </c:pt>
                <c:pt idx="20">
                  <c:v>2</c:v>
                </c:pt>
                <c:pt idx="21">
                  <c:v>41</c:v>
                </c:pt>
                <c:pt idx="22">
                  <c:v>52</c:v>
                </c:pt>
                <c:pt idx="23">
                  <c:v>15</c:v>
                </c:pt>
                <c:pt idx="24">
                  <c:v>120</c:v>
                </c:pt>
                <c:pt idx="25">
                  <c:v>54</c:v>
                </c:pt>
                <c:pt idx="26">
                  <c:v>4</c:v>
                </c:pt>
                <c:pt idx="27">
                  <c:v>1988</c:v>
                </c:pt>
                <c:pt idx="28">
                  <c:v>16</c:v>
                </c:pt>
                <c:pt idx="29">
                  <c:v>88</c:v>
                </c:pt>
                <c:pt idx="30">
                  <c:v>202</c:v>
                </c:pt>
                <c:pt idx="31">
                  <c:v>1</c:v>
                </c:pt>
                <c:pt idx="32">
                  <c:v>6</c:v>
                </c:pt>
                <c:pt idx="33">
                  <c:v>861</c:v>
                </c:pt>
                <c:pt idx="34">
                  <c:v>1</c:v>
                </c:pt>
                <c:pt idx="35">
                  <c:v>315</c:v>
                </c:pt>
                <c:pt idx="36">
                  <c:v>13</c:v>
                </c:pt>
                <c:pt idx="37">
                  <c:v>46</c:v>
                </c:pt>
                <c:pt idx="38">
                  <c:v>17</c:v>
                </c:pt>
                <c:pt idx="39">
                  <c:v>16</c:v>
                </c:pt>
                <c:pt idx="40">
                  <c:v>11</c:v>
                </c:pt>
                <c:pt idx="41">
                  <c:v>500</c:v>
                </c:pt>
                <c:pt idx="42">
                  <c:v>93</c:v>
                </c:pt>
                <c:pt idx="43">
                  <c:v>16</c:v>
                </c:pt>
                <c:pt idx="44">
                  <c:v>37</c:v>
                </c:pt>
                <c:pt idx="45">
                  <c:v>17</c:v>
                </c:pt>
                <c:pt idx="46">
                  <c:v>42</c:v>
                </c:pt>
                <c:pt idx="47">
                  <c:v>29</c:v>
                </c:pt>
                <c:pt idx="48">
                  <c:v>21</c:v>
                </c:pt>
                <c:pt idx="49">
                  <c:v>4</c:v>
                </c:pt>
                <c:pt idx="50">
                  <c:v>45</c:v>
                </c:pt>
                <c:pt idx="51">
                  <c:v>1359</c:v>
                </c:pt>
                <c:pt idx="52">
                  <c:v>95</c:v>
                </c:pt>
                <c:pt idx="53">
                  <c:v>265</c:v>
                </c:pt>
                <c:pt idx="54">
                  <c:v>2</c:v>
                </c:pt>
                <c:pt idx="55">
                  <c:v>7</c:v>
                </c:pt>
                <c:pt idx="56">
                  <c:v>70</c:v>
                </c:pt>
                <c:pt idx="57">
                  <c:v>28</c:v>
                </c:pt>
                <c:pt idx="58">
                  <c:v>16</c:v>
                </c:pt>
                <c:pt idx="59">
                  <c:v>102</c:v>
                </c:pt>
                <c:pt idx="60">
                  <c:v>310</c:v>
                </c:pt>
                <c:pt idx="61">
                  <c:v>953</c:v>
                </c:pt>
                <c:pt idx="62">
                  <c:v>8</c:v>
                </c:pt>
                <c:pt idx="63">
                  <c:v>164</c:v>
                </c:pt>
                <c:pt idx="64">
                  <c:v>1614</c:v>
                </c:pt>
                <c:pt idx="65">
                  <c:v>10</c:v>
                </c:pt>
                <c:pt idx="66">
                  <c:v>6</c:v>
                </c:pt>
                <c:pt idx="67">
                  <c:v>8</c:v>
                </c:pt>
                <c:pt idx="68">
                  <c:v>165</c:v>
                </c:pt>
                <c:pt idx="69">
                  <c:v>2</c:v>
                </c:pt>
                <c:pt idx="70">
                  <c:v>4</c:v>
                </c:pt>
                <c:pt idx="71">
                  <c:v>19</c:v>
                </c:pt>
                <c:pt idx="72">
                  <c:v>9</c:v>
                </c:pt>
                <c:pt idx="73">
                  <c:v>352</c:v>
                </c:pt>
                <c:pt idx="74">
                  <c:v>545</c:v>
                </c:pt>
                <c:pt idx="75">
                  <c:v>78</c:v>
                </c:pt>
                <c:pt idx="76">
                  <c:v>51</c:v>
                </c:pt>
                <c:pt idx="77">
                  <c:v>328</c:v>
                </c:pt>
                <c:pt idx="78">
                  <c:v>29</c:v>
                </c:pt>
                <c:pt idx="79">
                  <c:v>112</c:v>
                </c:pt>
                <c:pt idx="80">
                  <c:v>395</c:v>
                </c:pt>
                <c:pt idx="81">
                  <c:v>35</c:v>
                </c:pt>
                <c:pt idx="82">
                  <c:v>1</c:v>
                </c:pt>
                <c:pt idx="83">
                  <c:v>22</c:v>
                </c:pt>
                <c:pt idx="84">
                  <c:v>2</c:v>
                </c:pt>
                <c:pt idx="85">
                  <c:v>40</c:v>
                </c:pt>
                <c:pt idx="86">
                  <c:v>190</c:v>
                </c:pt>
                <c:pt idx="87">
                  <c:v>320</c:v>
                </c:pt>
                <c:pt idx="88">
                  <c:v>3</c:v>
                </c:pt>
                <c:pt idx="89">
                  <c:v>1</c:v>
                </c:pt>
                <c:pt idx="90">
                  <c:v>45</c:v>
                </c:pt>
                <c:pt idx="91">
                  <c:v>6</c:v>
                </c:pt>
                <c:pt idx="92">
                  <c:v>980</c:v>
                </c:pt>
                <c:pt idx="93">
                  <c:v>315</c:v>
                </c:pt>
                <c:pt idx="94">
                  <c:v>3</c:v>
                </c:pt>
                <c:pt idx="95">
                  <c:v>2320</c:v>
                </c:pt>
                <c:pt idx="96">
                  <c:v>1522</c:v>
                </c:pt>
                <c:pt idx="97">
                  <c:v>21</c:v>
                </c:pt>
                <c:pt idx="98">
                  <c:v>11</c:v>
                </c:pt>
                <c:pt idx="99">
                  <c:v>2</c:v>
                </c:pt>
                <c:pt idx="100">
                  <c:v>13</c:v>
                </c:pt>
                <c:pt idx="101">
                  <c:v>3</c:v>
                </c:pt>
                <c:pt idx="102">
                  <c:v>5</c:v>
                </c:pt>
                <c:pt idx="103">
                  <c:v>221</c:v>
                </c:pt>
                <c:pt idx="104">
                  <c:v>144</c:v>
                </c:pt>
                <c:pt idx="105">
                  <c:v>141</c:v>
                </c:pt>
                <c:pt idx="106">
                  <c:v>11</c:v>
                </c:pt>
                <c:pt idx="107">
                  <c:v>2</c:v>
                </c:pt>
                <c:pt idx="108">
                  <c:v>151</c:v>
                </c:pt>
                <c:pt idx="109">
                  <c:v>34</c:v>
                </c:pt>
                <c:pt idx="110">
                  <c:v>14</c:v>
                </c:pt>
                <c:pt idx="111">
                  <c:v>49</c:v>
                </c:pt>
                <c:pt idx="112">
                  <c:v>341</c:v>
                </c:pt>
                <c:pt idx="113">
                  <c:v>12</c:v>
                </c:pt>
                <c:pt idx="114">
                  <c:v>2</c:v>
                </c:pt>
                <c:pt idx="115">
                  <c:v>117</c:v>
                </c:pt>
                <c:pt idx="116">
                  <c:v>2</c:v>
                </c:pt>
                <c:pt idx="117">
                  <c:v>450</c:v>
                </c:pt>
                <c:pt idx="118">
                  <c:v>44</c:v>
                </c:pt>
                <c:pt idx="119">
                  <c:v>790</c:v>
                </c:pt>
                <c:pt idx="120">
                  <c:v>8</c:v>
                </c:pt>
                <c:pt idx="121">
                  <c:v>11</c:v>
                </c:pt>
                <c:pt idx="122">
                  <c:v>4</c:v>
                </c:pt>
                <c:pt idx="123">
                  <c:v>83</c:v>
                </c:pt>
                <c:pt idx="124">
                  <c:v>3</c:v>
                </c:pt>
                <c:pt idx="125">
                  <c:v>22</c:v>
                </c:pt>
                <c:pt idx="126">
                  <c:v>3</c:v>
                </c:pt>
                <c:pt idx="127">
                  <c:v>836</c:v>
                </c:pt>
                <c:pt idx="128">
                  <c:v>87</c:v>
                </c:pt>
                <c:pt idx="129">
                  <c:v>5</c:v>
                </c:pt>
                <c:pt idx="130">
                  <c:v>282</c:v>
                </c:pt>
                <c:pt idx="131">
                  <c:v>15</c:v>
                </c:pt>
                <c:pt idx="132">
                  <c:v>15</c:v>
                </c:pt>
                <c:pt idx="133">
                  <c:v>9</c:v>
                </c:pt>
                <c:pt idx="134">
                  <c:v>39</c:v>
                </c:pt>
                <c:pt idx="135">
                  <c:v>7</c:v>
                </c:pt>
                <c:pt idx="136">
                  <c:v>11</c:v>
                </c:pt>
                <c:pt idx="137">
                  <c:v>316</c:v>
                </c:pt>
                <c:pt idx="138">
                  <c:v>11</c:v>
                </c:pt>
                <c:pt idx="139">
                  <c:v>3</c:v>
                </c:pt>
                <c:pt idx="140">
                  <c:v>1</c:v>
                </c:pt>
                <c:pt idx="141">
                  <c:v>2</c:v>
                </c:pt>
                <c:pt idx="142">
                  <c:v>6</c:v>
                </c:pt>
                <c:pt idx="143">
                  <c:v>57</c:v>
                </c:pt>
                <c:pt idx="144">
                  <c:v>274</c:v>
                </c:pt>
                <c:pt idx="145">
                  <c:v>7</c:v>
                </c:pt>
                <c:pt idx="146">
                  <c:v>22</c:v>
                </c:pt>
                <c:pt idx="147">
                  <c:v>2</c:v>
                </c:pt>
                <c:pt idx="148">
                  <c:v>2</c:v>
                </c:pt>
                <c:pt idx="149">
                  <c:v>31</c:v>
                </c:pt>
                <c:pt idx="150">
                  <c:v>450</c:v>
                </c:pt>
                <c:pt idx="151">
                  <c:v>29</c:v>
                </c:pt>
                <c:pt idx="152">
                  <c:v>12</c:v>
                </c:pt>
                <c:pt idx="153">
                  <c:v>18</c:v>
                </c:pt>
                <c:pt idx="154">
                  <c:v>22</c:v>
                </c:pt>
                <c:pt idx="155">
                  <c:v>7</c:v>
                </c:pt>
                <c:pt idx="156">
                  <c:v>1</c:v>
                </c:pt>
                <c:pt idx="157">
                  <c:v>324</c:v>
                </c:pt>
                <c:pt idx="158">
                  <c:v>470</c:v>
                </c:pt>
                <c:pt idx="159">
                  <c:v>33</c:v>
                </c:pt>
                <c:pt idx="160">
                  <c:v>10</c:v>
                </c:pt>
                <c:pt idx="161">
                  <c:v>66</c:v>
                </c:pt>
                <c:pt idx="162">
                  <c:v>76</c:v>
                </c:pt>
                <c:pt idx="163">
                  <c:v>62</c:v>
                </c:pt>
                <c:pt idx="164">
                  <c:v>1</c:v>
                </c:pt>
                <c:pt idx="165">
                  <c:v>313</c:v>
                </c:pt>
                <c:pt idx="166">
                  <c:v>9</c:v>
                </c:pt>
                <c:pt idx="167">
                  <c:v>51</c:v>
                </c:pt>
                <c:pt idx="168">
                  <c:v>61</c:v>
                </c:pt>
                <c:pt idx="169">
                  <c:v>3</c:v>
                </c:pt>
                <c:pt idx="170">
                  <c:v>27</c:v>
                </c:pt>
                <c:pt idx="171">
                  <c:v>1</c:v>
                </c:pt>
                <c:pt idx="172">
                  <c:v>6</c:v>
                </c:pt>
                <c:pt idx="173">
                  <c:v>3</c:v>
                </c:pt>
                <c:pt idx="174">
                  <c:v>118</c:v>
                </c:pt>
                <c:pt idx="175">
                  <c:v>7</c:v>
                </c:pt>
                <c:pt idx="176">
                  <c:v>2</c:v>
                </c:pt>
                <c:pt idx="177">
                  <c:v>302</c:v>
                </c:pt>
                <c:pt idx="178">
                  <c:v>8</c:v>
                </c:pt>
                <c:pt idx="179">
                  <c:v>3</c:v>
                </c:pt>
                <c:pt idx="180">
                  <c:v>32</c:v>
                </c:pt>
                <c:pt idx="181">
                  <c:v>258</c:v>
                </c:pt>
                <c:pt idx="182">
                  <c:v>46</c:v>
                </c:pt>
                <c:pt idx="183">
                  <c:v>5</c:v>
                </c:pt>
                <c:pt idx="184">
                  <c:v>46</c:v>
                </c:pt>
                <c:pt idx="185">
                  <c:v>33</c:v>
                </c:pt>
                <c:pt idx="186">
                  <c:v>26</c:v>
                </c:pt>
                <c:pt idx="187">
                  <c:v>18</c:v>
                </c:pt>
                <c:pt idx="188">
                  <c:v>281</c:v>
                </c:pt>
                <c:pt idx="189">
                  <c:v>325</c:v>
                </c:pt>
                <c:pt idx="190">
                  <c:v>154</c:v>
                </c:pt>
                <c:pt idx="191">
                  <c:v>11</c:v>
                </c:pt>
                <c:pt idx="192">
                  <c:v>1</c:v>
                </c:pt>
                <c:pt idx="193">
                  <c:v>35</c:v>
                </c:pt>
                <c:pt idx="194">
                  <c:v>2</c:v>
                </c:pt>
                <c:pt idx="195">
                  <c:v>9</c:v>
                </c:pt>
                <c:pt idx="196">
                  <c:v>128</c:v>
                </c:pt>
                <c:pt idx="197">
                  <c:v>59</c:v>
                </c:pt>
                <c:pt idx="198">
                  <c:v>3</c:v>
                </c:pt>
                <c:pt idx="199">
                  <c:v>12</c:v>
                </c:pt>
                <c:pt idx="200">
                  <c:v>1477</c:v>
                </c:pt>
                <c:pt idx="201">
                  <c:v>1599</c:v>
                </c:pt>
                <c:pt idx="202">
                  <c:v>10</c:v>
                </c:pt>
                <c:pt idx="203">
                  <c:v>27</c:v>
                </c:pt>
                <c:pt idx="204">
                  <c:v>28</c:v>
                </c:pt>
                <c:pt idx="205">
                  <c:v>721</c:v>
                </c:pt>
                <c:pt idx="206">
                  <c:v>13</c:v>
                </c:pt>
                <c:pt idx="207">
                  <c:v>4</c:v>
                </c:pt>
                <c:pt idx="208">
                  <c:v>642</c:v>
                </c:pt>
                <c:pt idx="209">
                  <c:v>5</c:v>
                </c:pt>
                <c:pt idx="210">
                  <c:v>2</c:v>
                </c:pt>
                <c:pt idx="211">
                  <c:v>10</c:v>
                </c:pt>
                <c:pt idx="212">
                  <c:v>25</c:v>
                </c:pt>
                <c:pt idx="213">
                  <c:v>3407</c:v>
                </c:pt>
                <c:pt idx="214">
                  <c:v>1</c:v>
                </c:pt>
                <c:pt idx="215">
                  <c:v>155</c:v>
                </c:pt>
                <c:pt idx="216">
                  <c:v>53</c:v>
                </c:pt>
                <c:pt idx="217">
                  <c:v>5</c:v>
                </c:pt>
                <c:pt idx="218">
                  <c:v>1</c:v>
                </c:pt>
                <c:pt idx="219">
                  <c:v>163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E5-439E-A990-49C122B8D1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674265064"/>
        <c:axId val="674270312"/>
      </c:barChart>
      <c:catAx>
        <c:axId val="67426506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270312"/>
        <c:crosses val="autoZero"/>
        <c:auto val="1"/>
        <c:lblAlgn val="ctr"/>
        <c:lblOffset val="100"/>
        <c:noMultiLvlLbl val="0"/>
      </c:catAx>
      <c:valAx>
        <c:axId val="67427031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26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[AirbnbProject1.xlsx]Sheet1!PivotTable2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 of Host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Sheet1!$A$4:$A$115</c:f>
              <c:strCache>
                <c:ptCount val="111"/>
                <c:pt idx="0">
                  <c:v>16th Street Heights</c:v>
                </c:pt>
                <c:pt idx="1">
                  <c:v>Adams Morgan</c:v>
                </c:pt>
                <c:pt idx="2">
                  <c:v>American University Park</c:v>
                </c:pt>
                <c:pt idx="3">
                  <c:v>Anacostia</c:v>
                </c:pt>
                <c:pt idx="4">
                  <c:v>Aurora Highlands</c:v>
                </c:pt>
                <c:pt idx="5">
                  <c:v>Ballston/Virginia Square</c:v>
                </c:pt>
                <c:pt idx="6">
                  <c:v>Barney Circle</c:v>
                </c:pt>
                <c:pt idx="7">
                  <c:v>Bellevue</c:v>
                </c:pt>
                <c:pt idx="8">
                  <c:v>Benning</c:v>
                </c:pt>
                <c:pt idx="9">
                  <c:v>Benning Heights</c:v>
                </c:pt>
                <c:pt idx="10">
                  <c:v>Berkley</c:v>
                </c:pt>
                <c:pt idx="11">
                  <c:v>Bloomingdale</c:v>
                </c:pt>
                <c:pt idx="12">
                  <c:v>Brentwood</c:v>
                </c:pt>
                <c:pt idx="13">
                  <c:v>Brightwood</c:v>
                </c:pt>
                <c:pt idx="14">
                  <c:v>Brookland</c:v>
                </c:pt>
                <c:pt idx="15">
                  <c:v>Buena Vista</c:v>
                </c:pt>
                <c:pt idx="16">
                  <c:v>Burleith</c:v>
                </c:pt>
                <c:pt idx="17">
                  <c:v>Capitol Hill</c:v>
                </c:pt>
                <c:pt idx="18">
                  <c:v>Carver Langston</c:v>
                </c:pt>
                <c:pt idx="19">
                  <c:v>Cathedral Heights</c:v>
                </c:pt>
                <c:pt idx="20">
                  <c:v>Catholic University</c:v>
                </c:pt>
                <c:pt idx="21">
                  <c:v>Central Northeast/Mahaning Heights</c:v>
                </c:pt>
                <c:pt idx="22">
                  <c:v>Chevy Chase</c:v>
                </c:pt>
                <c:pt idx="23">
                  <c:v>Chillum, MD</c:v>
                </c:pt>
                <c:pt idx="24">
                  <c:v>Chinatown</c:v>
                </c:pt>
                <c:pt idx="25">
                  <c:v>Cleveland Park</c:v>
                </c:pt>
                <c:pt idx="26">
                  <c:v>Colonial Village</c:v>
                </c:pt>
                <c:pt idx="27">
                  <c:v>Columbia Heights</c:v>
                </c:pt>
                <c:pt idx="28">
                  <c:v>Congress Heights</c:v>
                </c:pt>
                <c:pt idx="29">
                  <c:v>Crestwood</c:v>
                </c:pt>
                <c:pt idx="30">
                  <c:v>Deanwood</c:v>
                </c:pt>
                <c:pt idx="31">
                  <c:v>Douglas Park</c:v>
                </c:pt>
                <c:pt idx="32">
                  <c:v>Douglass</c:v>
                </c:pt>
                <c:pt idx="33">
                  <c:v>Downtown/Penn Quarter</c:v>
                </c:pt>
                <c:pt idx="34">
                  <c:v>Dupont Circle</c:v>
                </c:pt>
                <c:pt idx="35">
                  <c:v>East Corner</c:v>
                </c:pt>
                <c:pt idx="36">
                  <c:v>Eastland Gardens</c:v>
                </c:pt>
                <c:pt idx="37">
                  <c:v>Eckington</c:v>
                </c:pt>
                <c:pt idx="38">
                  <c:v>Edgewood</c:v>
                </c:pt>
                <c:pt idx="39">
                  <c:v>Fairlawn</c:v>
                </c:pt>
                <c:pt idx="40">
                  <c:v>Foggy Bottom</c:v>
                </c:pt>
                <c:pt idx="41">
                  <c:v>Forest Hills</c:v>
                </c:pt>
                <c:pt idx="42">
                  <c:v>Fort Davis</c:v>
                </c:pt>
                <c:pt idx="43">
                  <c:v>Fort Dupont</c:v>
                </c:pt>
                <c:pt idx="44">
                  <c:v>Fort Lincoln</c:v>
                </c:pt>
                <c:pt idx="45">
                  <c:v>Foxhall</c:v>
                </c:pt>
                <c:pt idx="46">
                  <c:v>Friendship Heights</c:v>
                </c:pt>
                <c:pt idx="47">
                  <c:v>Gallaudet</c:v>
                </c:pt>
                <c:pt idx="48">
                  <c:v>Georgetown</c:v>
                </c:pt>
                <c:pt idx="49">
                  <c:v>Glover Park</c:v>
                </c:pt>
                <c:pt idx="50">
                  <c:v>Gold Coast</c:v>
                </c:pt>
                <c:pt idx="51">
                  <c:v>Good Hope</c:v>
                </c:pt>
                <c:pt idx="52">
                  <c:v>Greenway</c:v>
                </c:pt>
                <c:pt idx="53">
                  <c:v>Harborview</c:v>
                </c:pt>
                <c:pt idx="54">
                  <c:v>Hillcrest</c:v>
                </c:pt>
                <c:pt idx="55">
                  <c:v>Ivy City</c:v>
                </c:pt>
                <c:pt idx="56">
                  <c:v>Judiciary Square</c:v>
                </c:pt>
                <c:pt idx="57">
                  <c:v>Kalorama</c:v>
                </c:pt>
                <c:pt idx="58">
                  <c:v>Kent</c:v>
                </c:pt>
                <c:pt idx="59">
                  <c:v>Kingman Park</c:v>
                </c:pt>
                <c:pt idx="60">
                  <c:v>Lamond Riggs</c:v>
                </c:pt>
                <c:pt idx="61">
                  <c:v>Langdon</c:v>
                </c:pt>
                <c:pt idx="62">
                  <c:v>LeDroit Park</c:v>
                </c:pt>
                <c:pt idx="63">
                  <c:v>Lev HaIr</c:v>
                </c:pt>
                <c:pt idx="64">
                  <c:v>Logan Circle</c:v>
                </c:pt>
                <c:pt idx="65">
                  <c:v>Manor Park</c:v>
                </c:pt>
                <c:pt idx="66">
                  <c:v>Marigny/Bywater</c:v>
                </c:pt>
                <c:pt idx="67">
                  <c:v>Marshall Heights</c:v>
                </c:pt>
                <c:pt idx="68">
                  <c:v>McLean Gardens</c:v>
                </c:pt>
                <c:pt idx="69">
                  <c:v>Michigan Park</c:v>
                </c:pt>
                <c:pt idx="70">
                  <c:v>Moda</c:v>
                </c:pt>
                <c:pt idx="71">
                  <c:v>Mount Pleasant</c:v>
                </c:pt>
                <c:pt idx="72">
                  <c:v>Mount Vernon Square</c:v>
                </c:pt>
                <c:pt idx="73">
                  <c:v>Mt Rainier/Brentwood, MD</c:v>
                </c:pt>
                <c:pt idx="74">
                  <c:v>Mt. Pleasant</c:v>
                </c:pt>
                <c:pt idx="75">
                  <c:v>Mt. Vernon Square</c:v>
                </c:pt>
                <c:pt idx="76">
                  <c:v>Navy Yard</c:v>
                </c:pt>
                <c:pt idx="77">
                  <c:v>Near Northeast/H Street Corridor</c:v>
                </c:pt>
                <c:pt idx="78">
                  <c:v>North Cleveland Park</c:v>
                </c:pt>
                <c:pt idx="79">
                  <c:v>North Michigan Park</c:v>
                </c:pt>
                <c:pt idx="80">
                  <c:v>North Rosslyn</c:v>
                </c:pt>
                <c:pt idx="81">
                  <c:v>Old Soldiers' Home</c:v>
                </c:pt>
                <c:pt idx="82">
                  <c:v>Palisades</c:v>
                </c:pt>
                <c:pt idx="83">
                  <c:v>PanthÃ©on</c:v>
                </c:pt>
                <c:pt idx="84">
                  <c:v>Park View</c:v>
                </c:pt>
                <c:pt idx="85">
                  <c:v>Petworth</c:v>
                </c:pt>
                <c:pt idx="86">
                  <c:v>Pleasant Hill</c:v>
                </c:pt>
                <c:pt idx="87">
                  <c:v>Pleasant Plains</c:v>
                </c:pt>
                <c:pt idx="88">
                  <c:v>RÃ©publique</c:v>
                </c:pt>
                <c:pt idx="89">
                  <c:v>Randle Highlands</c:v>
                </c:pt>
                <c:pt idx="90">
                  <c:v>Recoletos</c:v>
                </c:pt>
                <c:pt idx="91">
                  <c:v>River Terrace</c:v>
                </c:pt>
                <c:pt idx="92">
                  <c:v>Shaw</c:v>
                </c:pt>
                <c:pt idx="93">
                  <c:v>Shepherd Park</c:v>
                </c:pt>
                <c:pt idx="94">
                  <c:v>Shipley Terrace</c:v>
                </c:pt>
                <c:pt idx="95">
                  <c:v>Southwest Waterfront</c:v>
                </c:pt>
                <c:pt idx="96">
                  <c:v>Spring Valley</c:v>
                </c:pt>
                <c:pt idx="97">
                  <c:v>St. Elizabeths</c:v>
                </c:pt>
                <c:pt idx="98">
                  <c:v>Stronghold</c:v>
                </c:pt>
                <c:pt idx="99">
                  <c:v>Takoma</c:v>
                </c:pt>
                <c:pt idx="100">
                  <c:v>Trinidad</c:v>
                </c:pt>
                <c:pt idx="101">
                  <c:v>Truxton Circle</c:v>
                </c:pt>
                <c:pt idx="102">
                  <c:v>Twining</c:v>
                </c:pt>
                <c:pt idx="103">
                  <c:v>U Street Corridor</c:v>
                </c:pt>
                <c:pt idx="104">
                  <c:v>Washington Highlands</c:v>
                </c:pt>
                <c:pt idx="105">
                  <c:v>Wesley Heights</c:v>
                </c:pt>
                <c:pt idx="106">
                  <c:v>West End</c:v>
                </c:pt>
                <c:pt idx="107">
                  <c:v>Woodland</c:v>
                </c:pt>
                <c:pt idx="108">
                  <c:v>Woodley Park</c:v>
                </c:pt>
                <c:pt idx="109">
                  <c:v>Woodridge</c:v>
                </c:pt>
                <c:pt idx="110">
                  <c:v>other</c:v>
                </c:pt>
              </c:strCache>
            </c:strRef>
          </c:cat>
          <c:val>
            <c:numRef>
              <c:f>Sheet1!$B$4:$B$115</c:f>
              <c:numCache>
                <c:formatCode>0.00</c:formatCode>
                <c:ptCount val="111"/>
                <c:pt idx="0">
                  <c:v>45</c:v>
                </c:pt>
                <c:pt idx="1">
                  <c:v>105</c:v>
                </c:pt>
                <c:pt idx="2">
                  <c:v>12</c:v>
                </c:pt>
                <c:pt idx="3">
                  <c:v>25</c:v>
                </c:pt>
                <c:pt idx="4">
                  <c:v>2</c:v>
                </c:pt>
                <c:pt idx="5">
                  <c:v>1</c:v>
                </c:pt>
                <c:pt idx="6">
                  <c:v>36</c:v>
                </c:pt>
                <c:pt idx="7">
                  <c:v>4</c:v>
                </c:pt>
                <c:pt idx="8">
                  <c:v>1</c:v>
                </c:pt>
                <c:pt idx="9">
                  <c:v>1</c:v>
                </c:pt>
                <c:pt idx="10">
                  <c:v>31</c:v>
                </c:pt>
                <c:pt idx="11">
                  <c:v>60</c:v>
                </c:pt>
                <c:pt idx="12">
                  <c:v>16</c:v>
                </c:pt>
                <c:pt idx="13">
                  <c:v>11</c:v>
                </c:pt>
                <c:pt idx="14">
                  <c:v>33</c:v>
                </c:pt>
                <c:pt idx="15">
                  <c:v>7</c:v>
                </c:pt>
                <c:pt idx="16">
                  <c:v>18</c:v>
                </c:pt>
                <c:pt idx="17">
                  <c:v>255</c:v>
                </c:pt>
                <c:pt idx="18">
                  <c:v>13</c:v>
                </c:pt>
                <c:pt idx="19">
                  <c:v>14</c:v>
                </c:pt>
                <c:pt idx="20">
                  <c:v>1</c:v>
                </c:pt>
                <c:pt idx="21">
                  <c:v>2</c:v>
                </c:pt>
                <c:pt idx="22">
                  <c:v>16</c:v>
                </c:pt>
                <c:pt idx="23">
                  <c:v>2</c:v>
                </c:pt>
                <c:pt idx="24">
                  <c:v>1</c:v>
                </c:pt>
                <c:pt idx="25">
                  <c:v>36</c:v>
                </c:pt>
                <c:pt idx="26">
                  <c:v>4</c:v>
                </c:pt>
                <c:pt idx="27">
                  <c:v>229</c:v>
                </c:pt>
                <c:pt idx="28">
                  <c:v>1</c:v>
                </c:pt>
                <c:pt idx="29">
                  <c:v>4</c:v>
                </c:pt>
                <c:pt idx="30">
                  <c:v>2</c:v>
                </c:pt>
                <c:pt idx="31">
                  <c:v>1</c:v>
                </c:pt>
                <c:pt idx="32">
                  <c:v>3</c:v>
                </c:pt>
                <c:pt idx="33">
                  <c:v>51</c:v>
                </c:pt>
                <c:pt idx="34">
                  <c:v>182</c:v>
                </c:pt>
                <c:pt idx="35">
                  <c:v>3</c:v>
                </c:pt>
                <c:pt idx="36">
                  <c:v>5</c:v>
                </c:pt>
                <c:pt idx="37">
                  <c:v>57</c:v>
                </c:pt>
                <c:pt idx="38">
                  <c:v>34</c:v>
                </c:pt>
                <c:pt idx="39">
                  <c:v>17</c:v>
                </c:pt>
                <c:pt idx="40">
                  <c:v>34</c:v>
                </c:pt>
                <c:pt idx="41">
                  <c:v>16</c:v>
                </c:pt>
                <c:pt idx="42">
                  <c:v>1</c:v>
                </c:pt>
                <c:pt idx="43">
                  <c:v>1</c:v>
                </c:pt>
                <c:pt idx="44">
                  <c:v>5</c:v>
                </c:pt>
                <c:pt idx="45">
                  <c:v>2</c:v>
                </c:pt>
                <c:pt idx="46">
                  <c:v>9</c:v>
                </c:pt>
                <c:pt idx="47">
                  <c:v>1</c:v>
                </c:pt>
                <c:pt idx="48">
                  <c:v>45</c:v>
                </c:pt>
                <c:pt idx="49">
                  <c:v>25</c:v>
                </c:pt>
                <c:pt idx="50">
                  <c:v>1</c:v>
                </c:pt>
                <c:pt idx="51">
                  <c:v>2</c:v>
                </c:pt>
                <c:pt idx="52">
                  <c:v>1</c:v>
                </c:pt>
                <c:pt idx="53">
                  <c:v>1</c:v>
                </c:pt>
                <c:pt idx="54">
                  <c:v>2</c:v>
                </c:pt>
                <c:pt idx="55">
                  <c:v>7</c:v>
                </c:pt>
                <c:pt idx="56">
                  <c:v>14</c:v>
                </c:pt>
                <c:pt idx="57">
                  <c:v>51</c:v>
                </c:pt>
                <c:pt idx="58">
                  <c:v>4</c:v>
                </c:pt>
                <c:pt idx="59">
                  <c:v>57</c:v>
                </c:pt>
                <c:pt idx="60">
                  <c:v>7</c:v>
                </c:pt>
                <c:pt idx="61">
                  <c:v>26</c:v>
                </c:pt>
                <c:pt idx="62">
                  <c:v>65</c:v>
                </c:pt>
                <c:pt idx="63">
                  <c:v>1</c:v>
                </c:pt>
                <c:pt idx="64">
                  <c:v>152</c:v>
                </c:pt>
                <c:pt idx="65">
                  <c:v>25</c:v>
                </c:pt>
                <c:pt idx="66">
                  <c:v>2</c:v>
                </c:pt>
                <c:pt idx="67">
                  <c:v>5</c:v>
                </c:pt>
                <c:pt idx="68">
                  <c:v>1</c:v>
                </c:pt>
                <c:pt idx="69">
                  <c:v>10</c:v>
                </c:pt>
                <c:pt idx="70">
                  <c:v>1</c:v>
                </c:pt>
                <c:pt idx="71">
                  <c:v>79</c:v>
                </c:pt>
                <c:pt idx="72">
                  <c:v>61</c:v>
                </c:pt>
                <c:pt idx="73">
                  <c:v>3</c:v>
                </c:pt>
                <c:pt idx="74">
                  <c:v>1</c:v>
                </c:pt>
                <c:pt idx="75">
                  <c:v>1</c:v>
                </c:pt>
                <c:pt idx="76">
                  <c:v>10</c:v>
                </c:pt>
                <c:pt idx="77">
                  <c:v>108</c:v>
                </c:pt>
                <c:pt idx="78">
                  <c:v>8</c:v>
                </c:pt>
                <c:pt idx="79">
                  <c:v>3</c:v>
                </c:pt>
                <c:pt idx="80">
                  <c:v>1</c:v>
                </c:pt>
                <c:pt idx="81">
                  <c:v>1</c:v>
                </c:pt>
                <c:pt idx="82">
                  <c:v>12</c:v>
                </c:pt>
                <c:pt idx="83">
                  <c:v>1</c:v>
                </c:pt>
                <c:pt idx="84">
                  <c:v>50</c:v>
                </c:pt>
                <c:pt idx="85">
                  <c:v>93</c:v>
                </c:pt>
                <c:pt idx="86">
                  <c:v>2</c:v>
                </c:pt>
                <c:pt idx="87">
                  <c:v>12</c:v>
                </c:pt>
                <c:pt idx="88">
                  <c:v>1</c:v>
                </c:pt>
                <c:pt idx="89">
                  <c:v>7</c:v>
                </c:pt>
                <c:pt idx="90">
                  <c:v>1</c:v>
                </c:pt>
                <c:pt idx="91">
                  <c:v>2</c:v>
                </c:pt>
                <c:pt idx="92">
                  <c:v>92</c:v>
                </c:pt>
                <c:pt idx="93">
                  <c:v>8</c:v>
                </c:pt>
                <c:pt idx="94">
                  <c:v>1</c:v>
                </c:pt>
                <c:pt idx="95">
                  <c:v>55</c:v>
                </c:pt>
                <c:pt idx="96">
                  <c:v>1</c:v>
                </c:pt>
                <c:pt idx="97">
                  <c:v>5</c:v>
                </c:pt>
                <c:pt idx="98">
                  <c:v>7</c:v>
                </c:pt>
                <c:pt idx="99">
                  <c:v>20</c:v>
                </c:pt>
                <c:pt idx="100">
                  <c:v>26</c:v>
                </c:pt>
                <c:pt idx="101">
                  <c:v>41</c:v>
                </c:pt>
                <c:pt idx="102">
                  <c:v>3</c:v>
                </c:pt>
                <c:pt idx="103">
                  <c:v>141</c:v>
                </c:pt>
                <c:pt idx="104">
                  <c:v>1</c:v>
                </c:pt>
                <c:pt idx="105">
                  <c:v>6</c:v>
                </c:pt>
                <c:pt idx="106">
                  <c:v>23</c:v>
                </c:pt>
                <c:pt idx="107">
                  <c:v>1</c:v>
                </c:pt>
                <c:pt idx="108">
                  <c:v>22</c:v>
                </c:pt>
                <c:pt idx="109">
                  <c:v>8</c:v>
                </c:pt>
                <c:pt idx="110">
                  <c:v>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50-4481-A12F-B457DBC564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797124200"/>
        <c:axId val="797117640"/>
      </c:barChart>
      <c:catAx>
        <c:axId val="79712420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7117640"/>
        <c:crosses val="autoZero"/>
        <c:auto val="1"/>
        <c:lblAlgn val="ctr"/>
        <c:lblOffset val="100"/>
        <c:noMultiLvlLbl val="0"/>
      </c:catAx>
      <c:valAx>
        <c:axId val="79711764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7124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Sheet4!$A$2</c:f>
              <c:strCache>
                <c:ptCount val="1"/>
                <c:pt idx="0">
                  <c:v>New York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1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(Sheet4!$G$1,Sheet4!$H$1,Sheet4!$I$1)</c:f>
              <c:strCache>
                <c:ptCount val="3"/>
                <c:pt idx="0">
                  <c:v>Murder rate</c:v>
                </c:pt>
                <c:pt idx="1">
                  <c:v>number of musems</c:v>
                </c:pt>
                <c:pt idx="2">
                  <c:v>Ethinc groups</c:v>
                </c:pt>
              </c:strCache>
            </c:strRef>
          </c:cat>
          <c:val>
            <c:numRef>
              <c:f>(Sheet4!$G$2,Sheet4!$H$2,Sheet4!$I$2)</c:f>
              <c:numCache>
                <c:formatCode>General</c:formatCode>
                <c:ptCount val="3"/>
                <c:pt idx="0">
                  <c:v>6.4</c:v>
                </c:pt>
                <c:pt idx="1">
                  <c:v>89</c:v>
                </c:pt>
                <c:pt idx="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FE-4B4F-9CCF-CD9AC3BE0483}"/>
            </c:ext>
          </c:extLst>
        </c:ser>
        <c:ser>
          <c:idx val="1"/>
          <c:order val="1"/>
          <c:tx>
            <c:strRef>
              <c:f>Sheet4!$A$3</c:f>
              <c:strCache>
                <c:ptCount val="1"/>
                <c:pt idx="0">
                  <c:v>Washington DC</c:v>
                </c:pt>
              </c:strCache>
            </c:strRef>
          </c:tx>
          <c:spPr>
            <a:solidFill>
              <a:schemeClr val="accent2">
                <a:alpha val="88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(Sheet4!$G$1,Sheet4!$H$1,Sheet4!$I$1)</c:f>
              <c:strCache>
                <c:ptCount val="3"/>
                <c:pt idx="0">
                  <c:v>Murder rate</c:v>
                </c:pt>
                <c:pt idx="1">
                  <c:v>number of musems</c:v>
                </c:pt>
                <c:pt idx="2">
                  <c:v>Ethinc groups</c:v>
                </c:pt>
              </c:strCache>
            </c:strRef>
          </c:cat>
          <c:val>
            <c:numRef>
              <c:f>(Sheet4!$G$3,Sheet4!$H$3,Sheet4!$I$3)</c:f>
              <c:numCache>
                <c:formatCode>General</c:formatCode>
                <c:ptCount val="3"/>
                <c:pt idx="0">
                  <c:v>21.9</c:v>
                </c:pt>
                <c:pt idx="1">
                  <c:v>73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FE-4B4F-9CCF-CD9AC3BE048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697183024"/>
        <c:axId val="697180072"/>
        <c:axId val="0"/>
      </c:bar3DChart>
      <c:catAx>
        <c:axId val="69718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180072"/>
        <c:crosses val="autoZero"/>
        <c:auto val="1"/>
        <c:lblAlgn val="ctr"/>
        <c:lblOffset val="100"/>
        <c:noMultiLvlLbl val="0"/>
      </c:catAx>
      <c:valAx>
        <c:axId val="6971800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697183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aseline="0"/>
              <a:t>percentage compared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Sheet4!$A$2</c:f>
              <c:strCache>
                <c:ptCount val="1"/>
                <c:pt idx="0">
                  <c:v>New York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Sheet4!$E$1:$F$1</c:f>
              <c:strCache>
                <c:ptCount val="2"/>
                <c:pt idx="0">
                  <c:v>Smoking ban</c:v>
                </c:pt>
                <c:pt idx="1">
                  <c:v>VAT</c:v>
                </c:pt>
              </c:strCache>
            </c:strRef>
          </c:cat>
          <c:val>
            <c:numRef>
              <c:f>Sheet4!$E$2:$F$2</c:f>
              <c:numCache>
                <c:formatCode>0.00%</c:formatCode>
                <c:ptCount val="2"/>
                <c:pt idx="0" formatCode="0%">
                  <c:v>0</c:v>
                </c:pt>
                <c:pt idx="1">
                  <c:v>8.7999999999999995E-2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6F-4131-A6C5-5552B19BDED0}"/>
            </c:ext>
          </c:extLst>
        </c:ser>
        <c:ser>
          <c:idx val="1"/>
          <c:order val="1"/>
          <c:tx>
            <c:strRef>
              <c:f>Sheet4!$A$3</c:f>
              <c:strCache>
                <c:ptCount val="1"/>
                <c:pt idx="0">
                  <c:v>Washington DC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Sheet4!$E$1:$F$1</c:f>
              <c:strCache>
                <c:ptCount val="2"/>
                <c:pt idx="0">
                  <c:v>Smoking ban</c:v>
                </c:pt>
                <c:pt idx="1">
                  <c:v>VAT</c:v>
                </c:pt>
              </c:strCache>
            </c:strRef>
          </c:cat>
          <c:val>
            <c:numRef>
              <c:f>Sheet4!$E$3:$F$3</c:f>
              <c:numCache>
                <c:formatCode>0%</c:formatCode>
                <c:ptCount val="2"/>
                <c:pt idx="0">
                  <c:v>0.55000000000000004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6F-4131-A6C5-5552B19BDE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44818088"/>
        <c:axId val="844819400"/>
      </c:barChart>
      <c:catAx>
        <c:axId val="844818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819400"/>
        <c:crosses val="autoZero"/>
        <c:auto val="1"/>
        <c:lblAlgn val="ctr"/>
        <c:lblOffset val="100"/>
        <c:noMultiLvlLbl val="0"/>
      </c:catAx>
      <c:valAx>
        <c:axId val="844819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818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Dollars compared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Sheet4!$A$2</c:f>
              <c:strCache>
                <c:ptCount val="1"/>
                <c:pt idx="0">
                  <c:v>New York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Sheet4!$B$1:$D$1</c:f>
              <c:strCache>
                <c:ptCount val="3"/>
                <c:pt idx="0">
                  <c:v>Cost of monthly public transport ticket</c:v>
                </c:pt>
                <c:pt idx="1">
                  <c:v>Gross Domestic Product (GDP)</c:v>
                </c:pt>
                <c:pt idx="2">
                  <c:v>Average salary</c:v>
                </c:pt>
              </c:strCache>
            </c:strRef>
          </c:cat>
          <c:val>
            <c:numRef>
              <c:f>Sheet4!$B$2:$D$2</c:f>
              <c:numCache>
                <c:formatCode>"$"#,##0_);[Red]\("$"#,##0\)</c:formatCode>
                <c:ptCount val="3"/>
                <c:pt idx="0" formatCode="&quot;$&quot;#,##0.00_);[Red]\(&quot;$&quot;#,##0.00\)">
                  <c:v>116.5</c:v>
                </c:pt>
                <c:pt idx="1">
                  <c:v>1280</c:v>
                </c:pt>
                <c:pt idx="2" formatCode="&quot;$&quot;#,##0.00_);[Red]\(&quot;$&quot;#,##0.00\)">
                  <c:v>4370.8999999999996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ED-4677-90FE-B0660D8AD876}"/>
            </c:ext>
          </c:extLst>
        </c:ser>
        <c:ser>
          <c:idx val="1"/>
          <c:order val="1"/>
          <c:tx>
            <c:strRef>
              <c:f>Sheet4!$A$3</c:f>
              <c:strCache>
                <c:ptCount val="1"/>
                <c:pt idx="0">
                  <c:v>Washington DC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Sheet4!$B$1:$D$1</c:f>
              <c:strCache>
                <c:ptCount val="3"/>
                <c:pt idx="0">
                  <c:v>Cost of monthly public transport ticket</c:v>
                </c:pt>
                <c:pt idx="1">
                  <c:v>Gross Domestic Product (GDP)</c:v>
                </c:pt>
                <c:pt idx="2">
                  <c:v>Average salary</c:v>
                </c:pt>
              </c:strCache>
            </c:strRef>
          </c:cat>
          <c:val>
            <c:numRef>
              <c:f>Sheet4!$B$3:$D$3</c:f>
              <c:numCache>
                <c:formatCode>"$"#,##0.00_);[Red]\("$"#,##0.00\)</c:formatCode>
                <c:ptCount val="3"/>
                <c:pt idx="0" formatCode="&quot;$&quot;#,##0_);[Red]\(&quot;$&quot;#,##0\)">
                  <c:v>230</c:v>
                </c:pt>
                <c:pt idx="1">
                  <c:v>103.3</c:v>
                </c:pt>
                <c:pt idx="2" formatCode="&quot;$&quot;#,##0_);[Red]\(&quot;$&quot;#,##0\)">
                  <c:v>4155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ED-4677-90FE-B0660D8AD87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44038776"/>
        <c:axId val="444035168"/>
      </c:barChart>
      <c:catAx>
        <c:axId val="444038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035168"/>
        <c:crosses val="autoZero"/>
        <c:auto val="1"/>
        <c:lblAlgn val="ctr"/>
        <c:lblOffset val="100"/>
        <c:noMultiLvlLbl val="0"/>
      </c:catAx>
      <c:valAx>
        <c:axId val="44403516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&quot;$&quot;#,##0_);[Red]\(&quot;$&quot;#,##0\)" sourceLinked="0"/>
        <c:majorTickMark val="none"/>
        <c:minorTickMark val="none"/>
        <c:tickLblPos val="nextTo"/>
        <c:crossAx val="444038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017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7239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753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4" name="Google Shape;164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5" name="Google Shape;165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9" name="Google Shape;169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0" name="Google Shape;170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" name="Google Shape;171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2" name="Google Shape;172;p5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3" name="Google Shape;173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7" name="Google Shape;207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Google Shape;213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" name="Google Shape;214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" name="Google Shape;215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6" name="Google Shape;216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7" name="Google Shape;217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0" name="Google Shape;250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1" name="Google Shape;251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2" name="Google Shape;252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53" name="Google Shape;253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4" name="Google Shape;254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" name="Google Shape;257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8" name="Google Shape;258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9" name="Google Shape;259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0" name="Google Shape;260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61" name="Google Shape;261;p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62" name="Google Shape;262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6" name="Google Shape;296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00" name="Google Shape;300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2" name="Google Shape;302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3" name="Google Shape;303;p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04" name="Google Shape;304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nsideairbnb.com/get-the-data.html" TargetMode="External"/><Relationship Id="rId2" Type="http://schemas.openxmlformats.org/officeDocument/2006/relationships/hyperlink" Target="https://versus.com/en/new-york-vs-washington-d-c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quora.com/What-is-Airbn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rbnb.it/c/fabriziot130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Twemoji_1f517.svg" TargetMode="External"/><Relationship Id="rId3" Type="http://schemas.openxmlformats.org/officeDocument/2006/relationships/hyperlink" Target="https://web.esrc.unimelb.edu.au/CREG/" TargetMode="External"/><Relationship Id="rId7" Type="http://schemas.openxmlformats.org/officeDocument/2006/relationships/hyperlink" Target="https://commons.wikimedia.org/wiki/File:Echo_link-blue_icon.sv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commons.wikimedia.org/wiki/File:Media_Viewer_Icon_-_Link_Hover.svg" TargetMode="External"/><Relationship Id="rId4" Type="http://schemas.openxmlformats.org/officeDocument/2006/relationships/hyperlink" Target="https://creativecommons.org/licenses/by-nc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2781996" y="1037957"/>
            <a:ext cx="358000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HELLO !</a:t>
            </a:r>
            <a:endParaRPr sz="8000" dirty="0"/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5" name="Google Shape;478;p15">
            <a:extLst>
              <a:ext uri="{FF2B5EF4-FFF2-40B4-BE49-F238E27FC236}">
                <a16:creationId xmlns:a16="http://schemas.microsoft.com/office/drawing/2014/main" id="{A0AD7D97-98FE-4A54-A671-C1A05FE59F7F}"/>
              </a:ext>
            </a:extLst>
          </p:cNvPr>
          <p:cNvSpPr txBox="1">
            <a:spLocks/>
          </p:cNvSpPr>
          <p:nvPr/>
        </p:nvSpPr>
        <p:spPr>
          <a:xfrm>
            <a:off x="2817465" y="3042111"/>
            <a:ext cx="601366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r"/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We’re Razan &amp; Fawaz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C8698-B4A6-4083-AEDE-BA2EB01621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9C9F7B-B2D0-4A95-B1D0-6A7FD5275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339" y="225286"/>
            <a:ext cx="4512646" cy="581299"/>
          </a:xfrm>
        </p:spPr>
        <p:txBody>
          <a:bodyPr/>
          <a:lstStyle/>
          <a:p>
            <a:r>
              <a:rPr lang="en-US" dirty="0"/>
              <a:t>Washington D.C vs NYC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CE5813B-B46F-4D7C-A17B-BEAE8A5803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4661839"/>
              </p:ext>
            </p:extLst>
          </p:nvPr>
        </p:nvGraphicFramePr>
        <p:xfrm>
          <a:off x="4323662" y="806584"/>
          <a:ext cx="4781813" cy="3361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7251B93-417B-4A7E-9EC0-8FEA0A5789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8194974"/>
              </p:ext>
            </p:extLst>
          </p:nvPr>
        </p:nvGraphicFramePr>
        <p:xfrm>
          <a:off x="1" y="806583"/>
          <a:ext cx="4187686" cy="3361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9061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F0E5-DF68-49D3-AB3E-FAAB38542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339" y="225286"/>
            <a:ext cx="4512646" cy="581299"/>
          </a:xfrm>
        </p:spPr>
        <p:txBody>
          <a:bodyPr/>
          <a:lstStyle/>
          <a:p>
            <a:r>
              <a:rPr lang="en-US" dirty="0"/>
              <a:t>Comparing Approach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1B643-030F-4BA3-97CE-4748503272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A199820-94AF-4902-833D-658724DE82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7059831"/>
              </p:ext>
            </p:extLst>
          </p:nvPr>
        </p:nvGraphicFramePr>
        <p:xfrm>
          <a:off x="380719" y="1066799"/>
          <a:ext cx="3929270" cy="2207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481935A-CFB7-4C0D-99A9-2D30767499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7803373"/>
              </p:ext>
            </p:extLst>
          </p:nvPr>
        </p:nvGraphicFramePr>
        <p:xfrm>
          <a:off x="4834013" y="1066799"/>
          <a:ext cx="3997112" cy="2207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36086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0B000-B29A-450D-975B-E095668A20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D5A3817-E46D-49E9-B68E-B961F9F2C0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2837404"/>
              </p:ext>
            </p:extLst>
          </p:nvPr>
        </p:nvGraphicFramePr>
        <p:xfrm>
          <a:off x="1530626" y="980661"/>
          <a:ext cx="5327374" cy="2962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5313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80234" y="3082025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Recommendations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0347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CBD1F-B2C7-4AEB-B5F0-16642A2280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output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4C46C-A941-4B8D-9B4B-F6646AF092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Based on our study, we recommend that you invest in New York City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BE14D-5013-4565-B917-3FA761DE35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7014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the insight became ?</a:t>
            </a:r>
            <a:endParaRPr dirty="0"/>
          </a:p>
        </p:txBody>
      </p:sp>
      <p:sp>
        <p:nvSpPr>
          <p:cNvPr id="686" name="Google Shape;686;p30"/>
          <p:cNvSpPr/>
          <p:nvPr/>
        </p:nvSpPr>
        <p:spPr>
          <a:xfrm>
            <a:off x="578575" y="2061638"/>
            <a:ext cx="2808000" cy="1325100"/>
          </a:xfrm>
          <a:prstGeom prst="homePlate">
            <a:avLst>
              <a:gd name="adj" fmla="val 30129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Cleaning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7" name="Google Shape;687;p30"/>
          <p:cNvSpPr/>
          <p:nvPr/>
        </p:nvSpPr>
        <p:spPr>
          <a:xfrm>
            <a:off x="324232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Analysis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8" name="Google Shape;688;p30"/>
          <p:cNvSpPr/>
          <p:nvPr/>
        </p:nvSpPr>
        <p:spPr>
          <a:xfrm>
            <a:off x="596007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Recommendations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9" name="Google Shape;689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7"/>
          <p:cNvSpPr txBox="1">
            <a:spLocks noGrp="1"/>
          </p:cNvSpPr>
          <p:nvPr>
            <p:ph type="ctrTitle" idx="4294967295"/>
          </p:nvPr>
        </p:nvSpPr>
        <p:spPr>
          <a:xfrm>
            <a:off x="1161737" y="925707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THANKS! </a:t>
            </a:r>
            <a:endParaRPr sz="10000" dirty="0"/>
          </a:p>
        </p:txBody>
      </p:sp>
      <p:sp>
        <p:nvSpPr>
          <p:cNvPr id="767" name="Google Shape;767;p37"/>
          <p:cNvSpPr txBox="1">
            <a:spLocks noGrp="1"/>
          </p:cNvSpPr>
          <p:nvPr>
            <p:ph type="subTitle" idx="4294967295"/>
          </p:nvPr>
        </p:nvSpPr>
        <p:spPr>
          <a:xfrm>
            <a:off x="1105029" y="1870165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/>
              <a:t>For you, and for 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768" name="Google Shape;768;p3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788792-E1ED-4684-A216-168D443BB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454" y="2677341"/>
            <a:ext cx="1188885" cy="17474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C5DCA8-5A17-4334-810F-4CCBA1A22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992" y="3057994"/>
            <a:ext cx="3073025" cy="101789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277C33-FB84-404B-90B8-799C1F8A3829}"/>
              </a:ext>
            </a:extLst>
          </p:cNvPr>
          <p:cNvCxnSpPr/>
          <p:nvPr/>
        </p:nvCxnSpPr>
        <p:spPr>
          <a:xfrm>
            <a:off x="3827719" y="2920409"/>
            <a:ext cx="0" cy="11979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5AA71A-F8BE-4F12-BF09-A620206131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Google Shape;767;p37">
            <a:extLst>
              <a:ext uri="{FF2B5EF4-FFF2-40B4-BE49-F238E27FC236}">
                <a16:creationId xmlns:a16="http://schemas.microsoft.com/office/drawing/2014/main" id="{286757CD-C3D1-420A-8B22-D14C3E0E5845}"/>
              </a:ext>
            </a:extLst>
          </p:cNvPr>
          <p:cNvSpPr txBox="1">
            <a:spLocks/>
          </p:cNvSpPr>
          <p:nvPr/>
        </p:nvSpPr>
        <p:spPr>
          <a:xfrm>
            <a:off x="1275150" y="1528854"/>
            <a:ext cx="6593700" cy="1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US" sz="3600" b="1"/>
              <a:t>Any questions?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07354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FE83-A6BC-46FA-8170-7C964676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5B5BE9-287D-492C-9105-245C3D1BAB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8CFC2-A7EE-4BD0-9F85-43B37A36BE6E}"/>
              </a:ext>
            </a:extLst>
          </p:cNvPr>
          <p:cNvSpPr txBox="1"/>
          <p:nvPr/>
        </p:nvSpPr>
        <p:spPr>
          <a:xfrm>
            <a:off x="3494568" y="3834114"/>
            <a:ext cx="641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9391F0-AA22-4BEA-BF7A-732A2D98093A}"/>
              </a:ext>
            </a:extLst>
          </p:cNvPr>
          <p:cNvSpPr txBox="1"/>
          <p:nvPr/>
        </p:nvSpPr>
        <p:spPr>
          <a:xfrm>
            <a:off x="2049293" y="1940507"/>
            <a:ext cx="5791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en-US" u="sng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altLang="en-US" u="sng" dirty="0" err="1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versus.com</a:t>
            </a:r>
            <a:r>
              <a:rPr lang="en-US" altLang="en-US" u="sng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altLang="en-US" u="sng" dirty="0" err="1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en</a:t>
            </a:r>
            <a:r>
              <a:rPr lang="en-US" altLang="en-US" u="sng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/new-</a:t>
            </a:r>
            <a:r>
              <a:rPr lang="en-US" altLang="en-US" u="sng" dirty="0" err="1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york</a:t>
            </a:r>
            <a:r>
              <a:rPr lang="en-US" altLang="en-US" u="sng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-vs-</a:t>
            </a:r>
            <a:r>
              <a:rPr lang="en-US" altLang="en-US" u="sng" dirty="0" err="1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washington</a:t>
            </a:r>
            <a:r>
              <a:rPr lang="en-US" altLang="en-US" u="sng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-d-c</a:t>
            </a:r>
            <a:endParaRPr lang="en-US" altLang="en-US" u="sng" dirty="0">
              <a:solidFill>
                <a:srgbClr val="1155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en-US" u="sng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http://insideairbnb.com/get-the-data.html</a:t>
            </a:r>
            <a:endParaRPr lang="en-US" altLang="en-US" u="sng" dirty="0">
              <a:solidFill>
                <a:srgbClr val="1155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Tx/>
              <a:buChar char="-"/>
            </a:pPr>
            <a:endParaRPr lang="en-US" altLang="en-US" sz="3600" u="sng" dirty="0">
              <a:solidFill>
                <a:srgbClr val="1155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-     https://www.quora.com/What-is-Airbnb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142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1552353" y="3370513"/>
            <a:ext cx="690592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AIRBNB DATA ANALYSIS PROJECT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478;p15">
            <a:extLst>
              <a:ext uri="{FF2B5EF4-FFF2-40B4-BE49-F238E27FC236}">
                <a16:creationId xmlns:a16="http://schemas.microsoft.com/office/drawing/2014/main" id="{56317B22-8DE8-49B1-8715-0CF38F766C75}"/>
              </a:ext>
            </a:extLst>
          </p:cNvPr>
          <p:cNvSpPr txBox="1">
            <a:spLocks/>
          </p:cNvSpPr>
          <p:nvPr/>
        </p:nvSpPr>
        <p:spPr>
          <a:xfrm>
            <a:off x="336319" y="107398"/>
            <a:ext cx="8471362" cy="940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AirBnb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:-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422BF5-4208-4BF0-B0EC-8FFA8A5113F2}"/>
              </a:ext>
            </a:extLst>
          </p:cNvPr>
          <p:cNvSpPr txBox="1"/>
          <p:nvPr/>
        </p:nvSpPr>
        <p:spPr>
          <a:xfrm>
            <a:off x="518096" y="1559442"/>
            <a:ext cx="79028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Source Sans Pro"/>
                <a:sym typeface="Source Sans Pro"/>
                <a:hlinkClick r:id="rId3"/>
              </a:rPr>
              <a:t>Airbnb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Source Sans Pro"/>
                <a:sym typeface="Source Sans Pro"/>
              </a:rPr>
              <a:t> is an online marketplace which lets people rent out their properties or spare rooms to guests. Airbnb takes 3% commission of every booking from hosts, and between 6% and 12% from guests. There’s plenty of criteria to list for/search a property: from a shared room to an entire house, to having a swimming pool to having a washing machine. There are photos of the property, and the hosts/guests, with full map listing.</a:t>
            </a:r>
          </a:p>
        </p:txBody>
      </p:sp>
    </p:spTree>
    <p:extLst>
      <p:ext uri="{BB962C8B-B14F-4D97-AF65-F5344CB8AC3E}">
        <p14:creationId xmlns:p14="http://schemas.microsoft.com/office/powerpoint/2010/main" val="318848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7"/>
          <p:cNvSpPr/>
          <p:nvPr/>
        </p:nvSpPr>
        <p:spPr>
          <a:xfrm>
            <a:off x="807244" y="790176"/>
            <a:ext cx="7529513" cy="358689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CEF6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 rot="8100000">
            <a:off x="2560085" y="1524711"/>
            <a:ext cx="126431" cy="126431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 rot="8100000">
            <a:off x="2273799" y="1707638"/>
            <a:ext cx="126431" cy="126431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A7DE32-B0FD-4A3A-9F37-40190C9A0D62}"/>
              </a:ext>
            </a:extLst>
          </p:cNvPr>
          <p:cNvSpPr txBox="1"/>
          <p:nvPr/>
        </p:nvSpPr>
        <p:spPr>
          <a:xfrm>
            <a:off x="2606507" y="1585967"/>
            <a:ext cx="1736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New York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57189A-989C-44F9-B6B8-31ED3A169D86}"/>
              </a:ext>
            </a:extLst>
          </p:cNvPr>
          <p:cNvSpPr txBox="1"/>
          <p:nvPr/>
        </p:nvSpPr>
        <p:spPr>
          <a:xfrm>
            <a:off x="2337014" y="1771605"/>
            <a:ext cx="1736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Washington</a:t>
            </a:r>
          </a:p>
        </p:txBody>
      </p:sp>
      <p:sp>
        <p:nvSpPr>
          <p:cNvPr id="16" name="Google Shape;478;p15">
            <a:extLst>
              <a:ext uri="{FF2B5EF4-FFF2-40B4-BE49-F238E27FC236}">
                <a16:creationId xmlns:a16="http://schemas.microsoft.com/office/drawing/2014/main" id="{16CB240C-3469-4FA5-94AB-85CA3975E1BD}"/>
              </a:ext>
            </a:extLst>
          </p:cNvPr>
          <p:cNvSpPr txBox="1">
            <a:spLocks/>
          </p:cNvSpPr>
          <p:nvPr/>
        </p:nvSpPr>
        <p:spPr>
          <a:xfrm>
            <a:off x="382459" y="169744"/>
            <a:ext cx="3909110" cy="52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Who has been visited DC or NY 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1E993D-807E-49E1-9CED-E0B0DC04B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855534"/>
              </p:ext>
            </p:extLst>
          </p:nvPr>
        </p:nvGraphicFramePr>
        <p:xfrm>
          <a:off x="1757916" y="928724"/>
          <a:ext cx="5628167" cy="2590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628167">
                  <a:extLst>
                    <a:ext uri="{9D8B030D-6E8A-4147-A177-3AD203B41FA5}">
                      <a16:colId xmlns:a16="http://schemas.microsoft.com/office/drawing/2014/main" val="1609392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 Narrow" panose="020B0606020202030204" pitchFamily="34" charset="0"/>
                        </a:rPr>
                        <a:t>Overview</a:t>
                      </a:r>
                      <a:endParaRPr lang="en-US" sz="2800" b="1" i="0" u="none" strike="noStrike" cap="none" dirty="0">
                        <a:solidFill>
                          <a:srgbClr val="00B0F0"/>
                        </a:solidFill>
                        <a:latin typeface="Arial Narrow" panose="020B0606020202030204" pitchFamily="34" charset="0"/>
                        <a:ea typeface="Source Sans Pro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052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800" u="none" strike="noStrike" cap="none" dirty="0">
                          <a:latin typeface="Source Sans Pro" panose="020B0604020202020204" charset="0"/>
                          <a:sym typeface="Arial"/>
                        </a:rPr>
                        <a:t>Prompt</a:t>
                      </a:r>
                      <a:endParaRPr lang="en-US" sz="2800" b="1" i="0" u="none" strike="noStrike" cap="none" dirty="0">
                        <a:solidFill>
                          <a:srgbClr val="00B0F0"/>
                        </a:solidFill>
                        <a:latin typeface="Source Sans Pro" panose="020B0604020202020204" charset="0"/>
                        <a:ea typeface="Source Sans Pro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5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cap="none" dirty="0">
                          <a:latin typeface="Source Sans Pro" panose="020B0604020202020204" charset="0"/>
                          <a:sym typeface="Arial"/>
                        </a:rPr>
                        <a:t>Analysis</a:t>
                      </a:r>
                      <a:endParaRPr lang="en-US" sz="2800" b="1" i="0" u="none" strike="noStrike" cap="none" dirty="0">
                        <a:solidFill>
                          <a:srgbClr val="00B0F0"/>
                        </a:solidFill>
                        <a:latin typeface="Source Sans Pro" panose="020B0604020202020204" charset="0"/>
                        <a:ea typeface="Source Sans Pro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98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cap="none" dirty="0">
                          <a:latin typeface="Source Sans Pro" panose="020B0604020202020204" charset="0"/>
                          <a:sym typeface="Arial"/>
                        </a:rPr>
                        <a:t>Recommendations</a:t>
                      </a:r>
                      <a:endParaRPr lang="en-US" sz="2800" b="1" i="0" u="none" strike="noStrike" cap="none" dirty="0">
                        <a:solidFill>
                          <a:srgbClr val="00B0F0"/>
                        </a:solidFill>
                        <a:latin typeface="Source Sans Pro" panose="020B0604020202020204" charset="0"/>
                        <a:ea typeface="Source Sans Pro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0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u="none" strike="noStrike" cap="none" dirty="0">
                          <a:latin typeface="Source Sans Pro" panose="020B0604020202020204" charset="0"/>
                          <a:sym typeface="Arial"/>
                        </a:rPr>
                        <a:t>Qs &amp; As</a:t>
                      </a:r>
                      <a:endParaRPr lang="en-US" sz="2800" b="1" i="0" u="none" strike="noStrike" cap="none" dirty="0">
                        <a:solidFill>
                          <a:srgbClr val="00B0F0"/>
                        </a:solidFill>
                        <a:latin typeface="Source Sans Pro" panose="020B0604020202020204" charset="0"/>
                        <a:ea typeface="Source Sans Pro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4335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Prompt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"/>
          <p:cNvSpPr txBox="1">
            <a:spLocks noGrp="1"/>
          </p:cNvSpPr>
          <p:nvPr>
            <p:ph type="body" idx="1"/>
          </p:nvPr>
        </p:nvSpPr>
        <p:spPr>
          <a:xfrm>
            <a:off x="755816" y="1723071"/>
            <a:ext cx="5581188" cy="651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Which neighborhoods host the most listings?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400" b="1" dirty="0"/>
          </a:p>
        </p:txBody>
      </p:sp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174263" y="155724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dirty="0"/>
              <a:t>Prompt: Neighborhood popularity </a:t>
            </a:r>
            <a:endParaRPr sz="2800" dirty="0"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Analysis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2</a:t>
            </a:r>
            <a:endParaRPr sz="12000" dirty="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60FC15-4C06-4A36-8349-B11515D47317}"/>
              </a:ext>
            </a:extLst>
          </p:cNvPr>
          <p:cNvSpPr/>
          <p:nvPr/>
        </p:nvSpPr>
        <p:spPr>
          <a:xfrm>
            <a:off x="691116" y="630196"/>
            <a:ext cx="4263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“Without a systematic way to start and keep data clean, bad data will happen.” — Donato </a:t>
            </a:r>
            <a:r>
              <a:rPr lang="en-US" sz="1800" dirty="0" err="1"/>
              <a:t>Diorio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46577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1"/>
          <p:cNvSpPr txBox="1">
            <a:spLocks noGrp="1"/>
          </p:cNvSpPr>
          <p:nvPr>
            <p:ph type="body" idx="1"/>
          </p:nvPr>
        </p:nvSpPr>
        <p:spPr>
          <a:xfrm>
            <a:off x="1083974" y="1009649"/>
            <a:ext cx="3417685" cy="1946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100" b="1" dirty="0"/>
              <a:t>Deleting  unrelated columns:</a:t>
            </a:r>
          </a:p>
          <a:p>
            <a:pPr marL="628650" lvl="1" indent="-171450">
              <a:spcBef>
                <a:spcPts val="600"/>
              </a:spcBef>
              <a:buFontTx/>
              <a:buChar char="-"/>
            </a:pPr>
            <a:r>
              <a:rPr lang="en-US" sz="1100" b="1" dirty="0"/>
              <a:t>Hyper links</a:t>
            </a:r>
          </a:p>
          <a:p>
            <a:pPr marL="628650" lvl="1" indent="-171450">
              <a:buFontTx/>
              <a:buChar char="-"/>
            </a:pPr>
            <a:r>
              <a:rPr lang="en-US" sz="1100" b="1" dirty="0"/>
              <a:t>Scraping ID’s</a:t>
            </a:r>
          </a:p>
          <a:p>
            <a:pPr marL="628650" lvl="1" indent="-171450">
              <a:buFontTx/>
              <a:buChar char="-"/>
            </a:pPr>
            <a:r>
              <a:rPr lang="en-US" sz="1100" b="1" dirty="0"/>
              <a:t>Descriptions , notes  and summaries</a:t>
            </a:r>
          </a:p>
          <a:p>
            <a:pPr marL="628650" lvl="1" indent="-171450">
              <a:buFontTx/>
              <a:buChar char="-"/>
            </a:pPr>
            <a:r>
              <a:rPr lang="en-US" sz="1100" b="1" dirty="0"/>
              <a:t>Image links</a:t>
            </a:r>
          </a:p>
          <a:p>
            <a:pPr marL="628650" lvl="1" indent="-171450">
              <a:buFontTx/>
              <a:buChar char="-"/>
            </a:pPr>
            <a:r>
              <a:rPr lang="en-US" sz="1100" b="1" dirty="0"/>
              <a:t> Dates</a:t>
            </a:r>
          </a:p>
          <a:p>
            <a:pPr marL="628650" lvl="1" indent="-171450">
              <a:buFontTx/>
              <a:buChar char="-"/>
            </a:pPr>
            <a:r>
              <a:rPr lang="en-US" sz="1100" b="1" dirty="0"/>
              <a:t>Duplicated column values </a:t>
            </a:r>
          </a:p>
          <a:p>
            <a:pPr marL="171450" indent="-171450">
              <a:buFontTx/>
              <a:buChar char="-"/>
            </a:pPr>
            <a:r>
              <a:rPr lang="en-US" sz="1100" b="1" dirty="0"/>
              <a:t>Null values :</a:t>
            </a:r>
          </a:p>
          <a:p>
            <a:pPr marL="628650" lvl="1" indent="-171450">
              <a:buFontTx/>
              <a:buChar char="-"/>
            </a:pPr>
            <a:r>
              <a:rPr lang="en-US" sz="1100" b="1" dirty="0"/>
              <a:t>Implement values</a:t>
            </a:r>
          </a:p>
          <a:p>
            <a:pPr marL="171450" indent="-171450">
              <a:buFontTx/>
              <a:buChar char="-"/>
            </a:pPr>
            <a:r>
              <a:rPr lang="en-US" sz="1100" b="1" dirty="0"/>
              <a:t>Deleting duplicated values</a:t>
            </a:r>
          </a:p>
          <a:p>
            <a:pPr marL="171450" indent="-171450">
              <a:buFontTx/>
              <a:buChar char="-"/>
            </a:pPr>
            <a:r>
              <a:rPr lang="en-US" sz="1100" b="1" dirty="0"/>
              <a:t>Replacing some values</a:t>
            </a:r>
          </a:p>
          <a:p>
            <a:pPr marL="171450" indent="-171450">
              <a:buFontTx/>
              <a:buChar char="-"/>
            </a:pPr>
            <a:endParaRPr lang="en-US" sz="1100" b="1" dirty="0"/>
          </a:p>
          <a:p>
            <a:pPr marL="171450" indent="-171450">
              <a:buFontTx/>
              <a:buChar char="-"/>
            </a:pPr>
            <a:endParaRPr lang="en-US" sz="1100" b="1" dirty="0"/>
          </a:p>
          <a:p>
            <a:pPr marL="171450" indent="-171450">
              <a:buFontTx/>
              <a:buChar char="-"/>
            </a:pPr>
            <a:endParaRPr lang="en-US" sz="1100" b="1" dirty="0"/>
          </a:p>
          <a:p>
            <a:pPr marL="171450" indent="-171450">
              <a:buFontTx/>
              <a:buChar char="-"/>
            </a:pPr>
            <a:endParaRPr lang="en-US" sz="1100" b="1" dirty="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sz="1100" b="1" dirty="0"/>
          </a:p>
        </p:txBody>
      </p:sp>
      <p:sp>
        <p:nvSpPr>
          <p:cNvPr id="722" name="Google Shape;722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1" name="Google Shape;531;p21">
            <a:extLst>
              <a:ext uri="{FF2B5EF4-FFF2-40B4-BE49-F238E27FC236}">
                <a16:creationId xmlns:a16="http://schemas.microsoft.com/office/drawing/2014/main" id="{B19C3415-DC2F-4A38-934A-820B258FD5AD}"/>
              </a:ext>
            </a:extLst>
          </p:cNvPr>
          <p:cNvSpPr txBox="1">
            <a:spLocks/>
          </p:cNvSpPr>
          <p:nvPr/>
        </p:nvSpPr>
        <p:spPr>
          <a:xfrm>
            <a:off x="1073700" y="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dirty="0"/>
              <a:t>Data Cleaning Approach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6243B6-1DC0-4D46-ABEC-63165409F60E}"/>
              </a:ext>
            </a:extLst>
          </p:cNvPr>
          <p:cNvSpPr txBox="1"/>
          <p:nvPr/>
        </p:nvSpPr>
        <p:spPr>
          <a:xfrm>
            <a:off x="941136" y="6034056"/>
            <a:ext cx="514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eb.esrc.unimelb.edu.au/CREG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40BE02-9396-4A11-9C2E-D59C2C514C98}"/>
              </a:ext>
            </a:extLst>
          </p:cNvPr>
          <p:cNvSpPr txBox="1"/>
          <p:nvPr/>
        </p:nvSpPr>
        <p:spPr>
          <a:xfrm>
            <a:off x="1735147" y="6184056"/>
            <a:ext cx="38554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commons.wikimedia.org/wiki/File:Media_Viewer_Icon_-_Link_Hover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EA0D5F-B0EC-442E-BCB9-871A41FA1582}"/>
              </a:ext>
            </a:extLst>
          </p:cNvPr>
          <p:cNvSpPr txBox="1"/>
          <p:nvPr/>
        </p:nvSpPr>
        <p:spPr>
          <a:xfrm>
            <a:off x="1241136" y="6334056"/>
            <a:ext cx="514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7" tooltip="https://commons.wikimedia.org/wiki/File:Echo_link-blue_icon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A1B774-DD7F-4B21-AE1B-C6A815F08470}"/>
              </a:ext>
            </a:extLst>
          </p:cNvPr>
          <p:cNvSpPr txBox="1"/>
          <p:nvPr/>
        </p:nvSpPr>
        <p:spPr>
          <a:xfrm>
            <a:off x="1391136" y="6484056"/>
            <a:ext cx="514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s://commons.wikimedia.org/wiki/File:Twemoji_1f517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</TotalTime>
  <Words>333</Words>
  <Application>Microsoft Office PowerPoint</Application>
  <PresentationFormat>On-screen Show (16:9)</PresentationFormat>
  <Paragraphs>80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Oswald</vt:lpstr>
      <vt:lpstr>Arial Narrow</vt:lpstr>
      <vt:lpstr>Arial</vt:lpstr>
      <vt:lpstr>Source Sans Pro</vt:lpstr>
      <vt:lpstr>Quince template</vt:lpstr>
      <vt:lpstr>HELLO !</vt:lpstr>
      <vt:lpstr>AIRBNB DATA ANALYSIS PROJECT</vt:lpstr>
      <vt:lpstr>PowerPoint Presentation</vt:lpstr>
      <vt:lpstr>PowerPoint Presentation</vt:lpstr>
      <vt:lpstr>PowerPoint Presentation</vt:lpstr>
      <vt:lpstr>Prompt</vt:lpstr>
      <vt:lpstr>Prompt: Neighborhood popularity </vt:lpstr>
      <vt:lpstr>Analysis</vt:lpstr>
      <vt:lpstr>PowerPoint Presentation</vt:lpstr>
      <vt:lpstr>Washington D.C vs NYC</vt:lpstr>
      <vt:lpstr>Comparing Approach </vt:lpstr>
      <vt:lpstr>PowerPoint Presentation</vt:lpstr>
      <vt:lpstr>Recommendations</vt:lpstr>
      <vt:lpstr>The output </vt:lpstr>
      <vt:lpstr>How the insight became ?</vt:lpstr>
      <vt:lpstr>THANKS! 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BNB DATA ANALYSIS</dc:title>
  <dc:creator>Fawaz M</dc:creator>
  <cp:lastModifiedBy>Fawaz  Mashi</cp:lastModifiedBy>
  <cp:revision>37</cp:revision>
  <dcterms:modified xsi:type="dcterms:W3CDTF">2018-11-05T13:05:43Z</dcterms:modified>
</cp:coreProperties>
</file>