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EA8C29-2CB1-4448-AFD4-3D4B0DD3CF1B}">
  <a:tblStyle styleId="{16EA8C29-2CB1-4448-AFD4-3D4B0DD3CF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4cda8a4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c4cda8a43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c14933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6c14933f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bfdb807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6bfdb807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bfdb807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6bfdb807c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cda8a43_2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c4cda8a43_2_6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4cda8a43_2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c4cda8a43_2_7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4cda8a4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c4cda8a43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4cda8a4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c4cda8a43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bfdb807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6bfdb807c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bfdb807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6bfdb807c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bfdb80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46bfdb807c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bfdb807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46bfdb807c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bfdb807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6bfdb807c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cda8a43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c4cda8a43_2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3075806"/>
            <a:ext cx="9144000" cy="1728192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000">
                <a:srgbClr val="FFFFFF">
                  <a:alpha val="89803"/>
                </a:srgbClr>
              </a:gs>
              <a:gs pos="80000">
                <a:srgbClr val="FFFFFF">
                  <a:alpha val="8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14325" y="3353765"/>
            <a:ext cx="9144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0" y="3962888"/>
            <a:ext cx="91440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asic Layout">
  <p:cSld name="8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flipH="1">
            <a:off x="0" y="0"/>
            <a:ext cx="9153539" cy="5143500"/>
          </a:xfrm>
          <a:custGeom>
            <a:rect b="b" l="l" r="r" t="t"/>
            <a:pathLst>
              <a:path extrusionOk="0" h="120000" w="120000">
                <a:moveTo>
                  <a:pt x="115633" y="6240"/>
                </a:moveTo>
                <a:lnTo>
                  <a:pt x="115633" y="115439"/>
                </a:lnTo>
                <a:lnTo>
                  <a:pt x="72799" y="115439"/>
                </a:lnTo>
                <a:lnTo>
                  <a:pt x="72799" y="6240"/>
                </a:lnTo>
                <a:close/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3" type="pic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/>
          <p:nvPr>
            <p:ph idx="4" type="pic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/>
          <p:nvPr>
            <p:ph idx="5" type="pic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/>
          <p:nvPr>
            <p:ph idx="6" type="pic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/>
          <p:nvPr>
            <p:ph idx="7" type="pic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>
            <p:ph idx="2" type="pic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/>
          <p:nvPr>
            <p:ph idx="3" type="pic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asic Layout">
  <p:cSld name="9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>
            <p:ph idx="3" type="pic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/>
          <p:nvPr>
            <p:ph idx="4" type="pic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2304256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3723878"/>
            <a:ext cx="9144000" cy="1419622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880" y="1522821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>
            <p:ph idx="2" type="pic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0" y="7022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>
            <p:ph idx="2" type="pic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/>
          <p:nvPr>
            <p:ph idx="3" type="pic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5"/>
          <p:cNvSpPr/>
          <p:nvPr>
            <p:ph idx="4" type="pic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0" y="7022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rgbClr val="0072C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537625" y="2792879"/>
            <a:ext cx="4104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938775" y="2105644"/>
            <a:ext cx="7302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88" name="Google Shape;88;p17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171985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0" y="7022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 1">
  <p:cSld name="Basic Layout_1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1032000" y="412275"/>
            <a:ext cx="8112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 Layout">
  <p:cSld name="1_Agenda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/>
          <p:nvPr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0" y="0"/>
            <a:ext cx="9144000" cy="3723878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/>
          <p:nvPr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/>
          <p:nvPr>
            <p:ph idx="2" type="pic"/>
          </p:nvPr>
        </p:nvSpPr>
        <p:spPr>
          <a:xfrm>
            <a:off x="3812350" y="2964225"/>
            <a:ext cx="1519200" cy="15192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0" y="7022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/>
          <p:nvPr>
            <p:ph idx="2" type="pic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/>
          <p:nvPr>
            <p:ph idx="3" type="pic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/>
          <p:nvPr>
            <p:ph idx="4" type="pic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0" y="190856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72C0"/>
                </a:solidFill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0" y="778482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72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0" y="164819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0" y="752445"/>
            <a:ext cx="9179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26400"/>
                </a:lnTo>
                <a:lnTo>
                  <a:pt x="63779" y="26400"/>
                </a:lnTo>
                <a:lnTo>
                  <a:pt x="63779" y="93599"/>
                </a:lnTo>
                <a:lnTo>
                  <a:pt x="120000" y="93599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/>
          <p:nvPr>
            <p:ph idx="2" type="pic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1204285" y="1477291"/>
            <a:ext cx="6498300" cy="7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9"/>
          <p:cNvGrpSpPr/>
          <p:nvPr/>
        </p:nvGrpSpPr>
        <p:grpSpPr>
          <a:xfrm>
            <a:off x="2297804" y="1515784"/>
            <a:ext cx="3724942" cy="678727"/>
            <a:chOff x="382273" y="3362835"/>
            <a:chExt cx="2059800" cy="678727"/>
          </a:xfrm>
        </p:grpSpPr>
        <p:sp>
          <p:nvSpPr>
            <p:cNvPr id="187" name="Google Shape;187;p29"/>
            <p:cNvSpPr txBox="1"/>
            <p:nvPr/>
          </p:nvSpPr>
          <p:spPr>
            <a:xfrm>
              <a:off x="382273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-"/>
              </a:pPr>
              <a:r>
                <a:rPr lang="en" sz="1200">
                  <a:solidFill>
                    <a:schemeClr val="lt1"/>
                  </a:solidFill>
                </a:rPr>
                <a:t>Apartment </a:t>
              </a:r>
              <a:endParaRPr sz="1200">
                <a:solidFill>
                  <a:schemeClr val="lt1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-"/>
              </a:pPr>
              <a:r>
                <a:rPr lang="en" sz="1200">
                  <a:solidFill>
                    <a:schemeClr val="lt1"/>
                  </a:solidFill>
                </a:rPr>
                <a:t>House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382273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Which Property type?</a:t>
              </a:r>
              <a:endPara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4194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686" y="2355966"/>
            <a:ext cx="4336338" cy="260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1204285" y="1477291"/>
            <a:ext cx="6498300" cy="7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30"/>
          <p:cNvGrpSpPr/>
          <p:nvPr/>
        </p:nvGrpSpPr>
        <p:grpSpPr>
          <a:xfrm>
            <a:off x="2297804" y="1515784"/>
            <a:ext cx="3724942" cy="678727"/>
            <a:chOff x="382273" y="3362835"/>
            <a:chExt cx="2059800" cy="678727"/>
          </a:xfrm>
        </p:grpSpPr>
        <p:sp>
          <p:nvSpPr>
            <p:cNvPr id="197" name="Google Shape;197;p30"/>
            <p:cNvSpPr txBox="1"/>
            <p:nvPr/>
          </p:nvSpPr>
          <p:spPr>
            <a:xfrm>
              <a:off x="382273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98" name="Google Shape;198;p30"/>
            <p:cNvSpPr txBox="1"/>
            <p:nvPr/>
          </p:nvSpPr>
          <p:spPr>
            <a:xfrm>
              <a:off x="382273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Top 10 best performing </a:t>
              </a:r>
              <a:r>
                <a:rPr b="1" lang="en" sz="1200">
                  <a:solidFill>
                    <a:srgbClr val="FFFFFF"/>
                  </a:solidFill>
                </a:rPr>
                <a:t>apartments</a:t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(in term of revenues)?</a:t>
              </a:r>
              <a:endPara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4194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411" y="2341091"/>
            <a:ext cx="4336338" cy="26054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6022750" y="2497425"/>
            <a:ext cx="2435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Neighbourhood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274E13"/>
                </a:highlight>
              </a:rPr>
              <a:t>Dupont Circle</a:t>
            </a:r>
            <a:endParaRPr b="1">
              <a:solidFill>
                <a:srgbClr val="FFFFFF"/>
              </a:solidFill>
              <a:highlight>
                <a:srgbClr val="274E13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274E13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1C232"/>
                </a:highlight>
              </a:rPr>
              <a:t>Penn Quarter</a:t>
            </a:r>
            <a:endParaRPr b="1"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9900"/>
                </a:highlight>
              </a:rPr>
              <a:t>Capitol Hill</a:t>
            </a:r>
            <a:endParaRPr b="1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1204285" y="1477291"/>
            <a:ext cx="6498300" cy="7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31"/>
          <p:cNvGrpSpPr/>
          <p:nvPr/>
        </p:nvGrpSpPr>
        <p:grpSpPr>
          <a:xfrm>
            <a:off x="2297804" y="1515784"/>
            <a:ext cx="3724942" cy="678727"/>
            <a:chOff x="382273" y="3362835"/>
            <a:chExt cx="2059800" cy="678727"/>
          </a:xfrm>
        </p:grpSpPr>
        <p:sp>
          <p:nvSpPr>
            <p:cNvPr id="208" name="Google Shape;208;p31"/>
            <p:cNvSpPr txBox="1"/>
            <p:nvPr/>
          </p:nvSpPr>
          <p:spPr>
            <a:xfrm>
              <a:off x="382273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09" name="Google Shape;209;p31"/>
            <p:cNvSpPr txBox="1"/>
            <p:nvPr/>
          </p:nvSpPr>
          <p:spPr>
            <a:xfrm>
              <a:off x="382273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Recommended</a:t>
              </a:r>
              <a:r>
                <a:rPr b="1" lang="en" sz="1200">
                  <a:solidFill>
                    <a:srgbClr val="FFFFFF"/>
                  </a:solidFill>
                </a:rPr>
                <a:t> Neighbourhoods</a:t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(in terms of revenues/proximity to tourist attractions?) </a:t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31"/>
          <p:cNvSpPr txBox="1"/>
          <p:nvPr>
            <p:ph type="title"/>
          </p:nvPr>
        </p:nvSpPr>
        <p:spPr>
          <a:xfrm>
            <a:off x="0" y="4194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136" y="2339341"/>
            <a:ext cx="1922769" cy="260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029" y="2339341"/>
            <a:ext cx="3949542" cy="260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32"/>
          <p:cNvGraphicFramePr/>
          <p:nvPr/>
        </p:nvGraphicFramePr>
        <p:xfrm>
          <a:off x="6795864" y="1712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{16EA8C29-2CB1-4448-AFD4-3D4B0DD3CF1B}</a:tableStyleId>
              </a:tblPr>
              <a:tblGrid>
                <a:gridCol w="350200"/>
                <a:gridCol w="1282975"/>
                <a:gridCol w="382850"/>
              </a:tblGrid>
              <a:tr h="471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3F3F"/>
                          </a:solidFill>
                        </a:rPr>
                        <a:t>For </a:t>
                      </a:r>
                      <a:endParaRPr b="1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3F3F"/>
                          </a:solidFill>
                        </a:rPr>
                        <a:t>Business trips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 hMerge="1"/>
              </a:tr>
              <a:tr h="8637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F3F3F"/>
                          </a:solidFill>
                        </a:rPr>
                        <a:t>Penn Quarter</a:t>
                      </a:r>
                      <a:endParaRPr b="1" sz="2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1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hlink"/>
                          </a:solidFill>
                        </a:rPr>
                        <a:t>Type: Apartment</a:t>
                      </a:r>
                      <a:endParaRPr b="1" sz="1000">
                        <a:solidFill>
                          <a:srgbClr val="3F3F3F"/>
                        </a:solidFill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ID: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</a:rPr>
                        <a:t>196716</a:t>
                      </a:r>
                      <a:endParaRPr b="1" sz="33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Median Price:</a:t>
                      </a:r>
                      <a:endParaRPr b="1" sz="10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167 $/night</a:t>
                      </a:r>
                      <a:endParaRPr b="1" sz="1000">
                        <a:solidFill>
                          <a:srgbClr val="3F3F3F"/>
                        </a:solidFill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3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72C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4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8" name="Google Shape;218;p32"/>
          <p:cNvGraphicFramePr/>
          <p:nvPr/>
        </p:nvGraphicFramePr>
        <p:xfrm>
          <a:off x="3483496" y="1712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{16EA8C29-2CB1-4448-AFD4-3D4B0DD3CF1B}</a:tableStyleId>
              </a:tblPr>
              <a:tblGrid>
                <a:gridCol w="186600"/>
                <a:gridCol w="1282975"/>
                <a:gridCol w="186600"/>
              </a:tblGrid>
              <a:tr h="308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F3F3F"/>
                          </a:solidFill>
                        </a:rPr>
                        <a:t>Proximity to attractions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472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F3F3F"/>
                          </a:solidFill>
                        </a:rPr>
                        <a:t>Capitol Hill</a:t>
                      </a:r>
                      <a:endParaRPr b="1" sz="2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0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Type: Apartment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ID: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</a:rPr>
                        <a:t>139200</a:t>
                      </a: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 </a:t>
                      </a:r>
                      <a:endParaRPr b="1" sz="33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Median Price:</a:t>
                      </a:r>
                      <a:endParaRPr b="1" sz="10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3F3F3F"/>
                          </a:solidFill>
                        </a:rPr>
                        <a:t>135 $/night</a:t>
                      </a:r>
                      <a:endParaRPr b="1" sz="1000">
                        <a:solidFill>
                          <a:srgbClr val="3F3F3F"/>
                        </a:solidFill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3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72C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8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550" marB="37550" marR="75100" marL="75100" anchor="ctr">
                    <a:lnL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72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9" name="Google Shape;219;p32"/>
          <p:cNvGraphicFramePr/>
          <p:nvPr/>
        </p:nvGraphicFramePr>
        <p:xfrm>
          <a:off x="5112060" y="1419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{16EA8C29-2CB1-4448-AFD4-3D4B0DD3CF1B}</a:tableStyleId>
              </a:tblPr>
              <a:tblGrid>
                <a:gridCol w="227175"/>
                <a:gridCol w="1561875"/>
                <a:gridCol w="227175"/>
              </a:tblGrid>
              <a:tr h="3750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Revenues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</a:tr>
              <a:tr h="10314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Dupont Circle</a:t>
                      </a:r>
                      <a:endParaRPr b="1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 hMerge="1"/>
                <a:tc hMerge="1"/>
              </a:tr>
              <a:tr h="37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Type: Apartment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</a:tr>
              <a:tr h="37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ID: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393800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</a:tr>
              <a:tr h="37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475200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</a:tr>
              <a:tr h="37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Median Price: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129 $/night</a:t>
                      </a:r>
                      <a:endParaRPr b="1" sz="4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</a:tr>
              <a:tr h="3750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B4F6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20" name="Google Shape;220;p32"/>
          <p:cNvSpPr txBox="1"/>
          <p:nvPr/>
        </p:nvSpPr>
        <p:spPr>
          <a:xfrm>
            <a:off x="539552" y="1349355"/>
            <a:ext cx="280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2C0"/>
                </a:solidFill>
              </a:rPr>
              <a:t>Client Requirements</a:t>
            </a:r>
            <a:r>
              <a:rPr b="1" lang="en" sz="180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>
                <a:solidFill>
                  <a:srgbClr val="3F3F3F"/>
                </a:solidFill>
              </a:rPr>
              <a:t>I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nvestment in </a:t>
            </a:r>
            <a:r>
              <a:rPr b="1" lang="en" sz="1800">
                <a:solidFill>
                  <a:srgbClr val="3F3F3F"/>
                </a:solidFill>
              </a:rPr>
              <a:t>Short term rental business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539553" y="2588518"/>
            <a:ext cx="28083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>
                <a:solidFill>
                  <a:srgbClr val="0072C0"/>
                </a:solidFill>
              </a:rPr>
              <a:t>Target</a:t>
            </a:r>
            <a:r>
              <a:rPr lang="en" sz="1200">
                <a:solidFill>
                  <a:srgbClr val="3F3F3F"/>
                </a:solidFill>
              </a:rPr>
              <a:t>: </a:t>
            </a:r>
            <a:r>
              <a:rPr b="1" lang="en" sz="1200">
                <a:solidFill>
                  <a:srgbClr val="3F3F3F"/>
                </a:solidFill>
              </a:rPr>
              <a:t>Tourists, Businessmen, light travelrs</a:t>
            </a:r>
            <a:endParaRPr b="1" sz="12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b="1" lang="en" sz="1200">
                <a:solidFill>
                  <a:schemeClr val="accent1"/>
                </a:solidFill>
              </a:rPr>
              <a:t>Best property type for tourists and short stays (</a:t>
            </a:r>
            <a:r>
              <a:rPr b="1" lang="en" sz="1200">
                <a:solidFill>
                  <a:schemeClr val="accent1"/>
                </a:solidFill>
              </a:rPr>
              <a:t>visitors</a:t>
            </a:r>
            <a:r>
              <a:rPr b="1" lang="en" sz="1200">
                <a:solidFill>
                  <a:schemeClr val="accent1"/>
                </a:solidFill>
              </a:rPr>
              <a:t> &amp; business trips)</a:t>
            </a:r>
            <a:endParaRPr b="1" sz="12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</a:rPr>
              <a:t>Apartments</a:t>
            </a:r>
            <a:r>
              <a:rPr lang="en" sz="1200">
                <a:solidFill>
                  <a:srgbClr val="3F3F3F"/>
                </a:solidFill>
              </a:rPr>
              <a:t> </a:t>
            </a:r>
            <a:endParaRPr sz="12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1146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2C0"/>
              </a:buClr>
              <a:buFont typeface="Arial"/>
              <a:buNone/>
            </a:pPr>
            <a:r>
              <a:rPr lang="en" sz="4000"/>
              <a:t>Recommendation</a:t>
            </a:r>
            <a:endParaRPr/>
          </a:p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0" y="702282"/>
            <a:ext cx="91797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2C0"/>
              </a:buClr>
              <a:buFont typeface="Arial"/>
              <a:buNone/>
            </a:pPr>
            <a:r>
              <a:rPr lang="en"/>
              <a:t>For Client’s First Short-term Rental Airbnb investment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971600" y="1595891"/>
            <a:ext cx="259228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Thank</a:t>
            </a: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800">
                <a:solidFill>
                  <a:srgbClr val="3F3F3F"/>
                </a:solidFill>
              </a:rPr>
              <a:t>You</a:t>
            </a:r>
            <a:endParaRPr/>
          </a:p>
        </p:txBody>
      </p:sp>
      <p:cxnSp>
        <p:nvCxnSpPr>
          <p:cNvPr id="230" name="Google Shape;230;p33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dot"/>
            <a:round/>
            <a:headEnd len="sm" w="sm" type="diamond"/>
            <a:tailEnd len="sm" w="sm" type="diamond"/>
          </a:ln>
        </p:spPr>
      </p:cxnSp>
      <p:cxnSp>
        <p:nvCxnSpPr>
          <p:cNvPr id="231" name="Google Shape;231;p33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dot"/>
            <a:round/>
            <a:headEnd len="sm" w="sm" type="diamond"/>
            <a:tailEnd len="sm" w="sm" type="diamond"/>
          </a:ln>
        </p:spPr>
      </p:cxn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423" y="1819813"/>
            <a:ext cx="1590801" cy="18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68" y="1819825"/>
            <a:ext cx="1512906" cy="18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4916975" y="4052075"/>
            <a:ext cx="3183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James Larkin - Faculty Lead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Nasser A. BinObied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www.googleslidesppt.com _ 30+ Ready Made Google Slides  &amp; PowerPoint Presentation for Free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0" y="3308365"/>
            <a:ext cx="9144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Washington DC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903150" y="382437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Never-ending visitors (tourists, </a:t>
            </a:r>
            <a:r>
              <a:rPr lang="en"/>
              <a:t>visitors</a:t>
            </a:r>
            <a:r>
              <a:rPr lang="en"/>
              <a:t>, businessmen, academics)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76% Occupancy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39% </a:t>
            </a:r>
            <a:r>
              <a:rPr lang="en"/>
              <a:t>annual</a:t>
            </a:r>
            <a:r>
              <a:rPr lang="en"/>
              <a:t> rental growth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2829178" y="661825"/>
            <a:ext cx="720080" cy="72008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72C0">
                <a:alpha val="84705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2829178" y="1721382"/>
            <a:ext cx="720080" cy="72008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72C0">
                <a:alpha val="84705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2829178" y="2780939"/>
            <a:ext cx="720080" cy="72008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72C0">
                <a:alpha val="84705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829178" y="3840496"/>
            <a:ext cx="720080" cy="72008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72C0">
                <a:alpha val="84705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3009040" y="849716"/>
            <a:ext cx="345306" cy="344297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2970227" y="1859950"/>
            <a:ext cx="409255" cy="406988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2"/>
          <p:cNvGrpSpPr/>
          <p:nvPr/>
        </p:nvGrpSpPr>
        <p:grpSpPr>
          <a:xfrm>
            <a:off x="3779912" y="682519"/>
            <a:ext cx="4320480" cy="678692"/>
            <a:chOff x="803640" y="3362835"/>
            <a:chExt cx="2059657" cy="678692"/>
          </a:xfrm>
        </p:grpSpPr>
        <p:sp>
          <p:nvSpPr>
            <p:cNvPr id="115" name="Google Shape;115;p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Data was captured by a web program with listing information from the Airbnb Website.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72C0"/>
                  </a:solidFill>
                </a:rPr>
                <a:t>Data Collection</a:t>
              </a:r>
              <a:endParaRPr b="1" sz="120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2"/>
          <p:cNvGrpSpPr/>
          <p:nvPr/>
        </p:nvGrpSpPr>
        <p:grpSpPr>
          <a:xfrm>
            <a:off x="3779912" y="1742076"/>
            <a:ext cx="4320480" cy="678692"/>
            <a:chOff x="803640" y="3362835"/>
            <a:chExt cx="2059657" cy="678692"/>
          </a:xfrm>
        </p:grpSpPr>
        <p:sp>
          <p:nvSpPr>
            <p:cNvPr id="118" name="Google Shape;118;p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-"/>
              </a:pPr>
              <a:r>
                <a:rPr lang="en" sz="1200">
                  <a:solidFill>
                    <a:schemeClr val="hlink"/>
                  </a:solidFill>
                </a:rPr>
                <a:t>Client requirements are identified</a:t>
              </a:r>
              <a:endParaRPr sz="1200">
                <a:solidFill>
                  <a:srgbClr val="3F3F3F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Char char="-"/>
              </a:pPr>
              <a:r>
                <a:rPr lang="en" sz="1200">
                  <a:solidFill>
                    <a:srgbClr val="3F3F3F"/>
                  </a:solidFill>
                </a:rPr>
                <a:t>High ranking properties (in term of positive review)</a:t>
              </a:r>
              <a:endParaRPr sz="1200">
                <a:solidFill>
                  <a:srgbClr val="3F3F3F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Char char="-"/>
              </a:pPr>
              <a:r>
                <a:rPr lang="en" sz="1200">
                  <a:solidFill>
                    <a:srgbClr val="3F3F3F"/>
                  </a:solidFill>
                </a:rPr>
                <a:t>Most revenue generating listing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19" name="Google Shape;119;p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72C0"/>
                  </a:solidFill>
                </a:rPr>
                <a:t>Exploratory Data Analysis</a:t>
              </a:r>
              <a:endParaRPr b="1" sz="120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2"/>
          <p:cNvGrpSpPr/>
          <p:nvPr/>
        </p:nvGrpSpPr>
        <p:grpSpPr>
          <a:xfrm>
            <a:off x="3779912" y="2801633"/>
            <a:ext cx="4320780" cy="678692"/>
            <a:chOff x="803640" y="3362835"/>
            <a:chExt cx="2059800" cy="678692"/>
          </a:xfrm>
        </p:grpSpPr>
        <p:sp>
          <p:nvSpPr>
            <p:cNvPr id="121" name="Google Shape;121;p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-"/>
              </a:pPr>
              <a:r>
                <a:rPr lang="en" sz="1200">
                  <a:solidFill>
                    <a:srgbClr val="3F3F3F"/>
                  </a:solidFill>
                </a:rPr>
                <a:t>Findings are reviewed</a:t>
              </a:r>
              <a:endParaRPr sz="1200">
                <a:solidFill>
                  <a:srgbClr val="3F3F3F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-"/>
              </a:pPr>
              <a:r>
                <a:rPr lang="en" sz="1200">
                  <a:solidFill>
                    <a:srgbClr val="3F3F3F"/>
                  </a:solidFill>
                </a:rPr>
                <a:t>Results are aligned with clients requirements and company </a:t>
              </a:r>
              <a:r>
                <a:rPr lang="en" sz="1200">
                  <a:solidFill>
                    <a:srgbClr val="3F3F3F"/>
                  </a:solidFill>
                </a:rPr>
                <a:t>recommendations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72C0"/>
                  </a:solidFill>
                </a:rPr>
                <a:t>Findings &amp; Comparative Analysis</a:t>
              </a:r>
              <a:endParaRPr b="1" sz="120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2"/>
          <p:cNvGrpSpPr/>
          <p:nvPr/>
        </p:nvGrpSpPr>
        <p:grpSpPr>
          <a:xfrm>
            <a:off x="3779912" y="3861190"/>
            <a:ext cx="4320480" cy="678692"/>
            <a:chOff x="803640" y="3362835"/>
            <a:chExt cx="2059657" cy="678692"/>
          </a:xfrm>
        </p:grpSpPr>
        <p:sp>
          <p:nvSpPr>
            <p:cNvPr id="124" name="Google Shape;124;p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</a:rPr>
                <a:t>What</a:t>
              </a:r>
              <a:r>
                <a:rPr lang="en" sz="1200">
                  <a:solidFill>
                    <a:srgbClr val="3F3F3F"/>
                  </a:solidFill>
                </a:rPr>
                <a:t> Airbnb property should client invest in and </a:t>
              </a:r>
              <a:r>
                <a:rPr b="1" lang="en" sz="1200">
                  <a:solidFill>
                    <a:srgbClr val="3F3F3F"/>
                  </a:solidFill>
                </a:rPr>
                <a:t>where</a:t>
              </a:r>
              <a:r>
                <a:rPr lang="en" sz="1200">
                  <a:solidFill>
                    <a:srgbClr val="3F3F3F"/>
                  </a:solidFill>
                </a:rPr>
                <a:t> in </a:t>
              </a:r>
              <a:r>
                <a:rPr lang="en" sz="1200">
                  <a:solidFill>
                    <a:srgbClr val="3F3F3F"/>
                  </a:solidFill>
                </a:rPr>
                <a:t>Washington</a:t>
              </a:r>
              <a:r>
                <a:rPr lang="en" sz="1200">
                  <a:solidFill>
                    <a:srgbClr val="3F3F3F"/>
                  </a:solidFill>
                </a:rPr>
                <a:t> DC?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72C0"/>
                  </a:solidFill>
                </a:rPr>
                <a:t>Recommendations</a:t>
              </a:r>
              <a:endParaRPr b="1" sz="120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2"/>
          <p:cNvSpPr/>
          <p:nvPr/>
        </p:nvSpPr>
        <p:spPr>
          <a:xfrm>
            <a:off x="3001308" y="4026982"/>
            <a:ext cx="347100" cy="347100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2"/>
          <p:cNvGrpSpPr/>
          <p:nvPr/>
        </p:nvGrpSpPr>
        <p:grpSpPr>
          <a:xfrm>
            <a:off x="3031459" y="2983206"/>
            <a:ext cx="315521" cy="315524"/>
            <a:chOff x="1244285" y="137079"/>
            <a:chExt cx="3222887" cy="3222918"/>
          </a:xfrm>
        </p:grpSpPr>
        <p:sp>
          <p:nvSpPr>
            <p:cNvPr id="128" name="Google Shape;128;p22"/>
            <p:cNvSpPr/>
            <p:nvPr/>
          </p:nvSpPr>
          <p:spPr>
            <a:xfrm rot="-2700000">
              <a:off x="3296346" y="1792673"/>
              <a:ext cx="528209" cy="1321158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 rot="8100000">
              <a:off x="3909667" y="2915771"/>
              <a:ext cx="528209" cy="30165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2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1244285" y="137079"/>
              <a:ext cx="2226000" cy="2226000"/>
            </a:xfrm>
            <a:prstGeom prst="donut">
              <a:avLst>
                <a:gd fmla="val 11298" name="adj"/>
              </a:avLst>
            </a:prstGeom>
            <a:solidFill>
              <a:srgbClr val="0072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1570436" y="463230"/>
              <a:ext cx="1573800" cy="1573800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rgbClr val="0072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0" y="1891737"/>
            <a:ext cx="1813364" cy="13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3707904" y="2029594"/>
            <a:ext cx="5436000" cy="12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923928" y="2211710"/>
            <a:ext cx="52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Data Collection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1204275" y="1477303"/>
            <a:ext cx="6498300" cy="10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1692314" y="1515794"/>
            <a:ext cx="5916763" cy="678731"/>
            <a:chOff x="382273" y="3362835"/>
            <a:chExt cx="2059939" cy="678731"/>
          </a:xfrm>
        </p:grpSpPr>
        <p:sp>
          <p:nvSpPr>
            <p:cNvPr id="145" name="Google Shape;145;p24"/>
            <p:cNvSpPr txBox="1"/>
            <p:nvPr/>
          </p:nvSpPr>
          <p:spPr>
            <a:xfrm>
              <a:off x="577112" y="3579866"/>
              <a:ext cx="186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Data was captured by a web program with listing information from the Airbnb Website. Original Data contains unformatted data points. Data contains 3724 listings was collected 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382273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-"/>
              </a:pPr>
              <a:r>
                <a:rPr b="1" lang="en" sz="1200">
                  <a:solidFill>
                    <a:srgbClr val="FFFFFF"/>
                  </a:solidFill>
                </a:rPr>
                <a:t>Collection</a:t>
              </a:r>
              <a:endPara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4194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1204275" y="2934449"/>
            <a:ext cx="6498300" cy="139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786264" y="3107294"/>
            <a:ext cx="591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b="1" lang="en" sz="1200">
                <a:solidFill>
                  <a:srgbClr val="FFFFFF"/>
                </a:solidFill>
              </a:rPr>
              <a:t>Data Cleaning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345475" y="3308000"/>
            <a:ext cx="535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Unrelated data descriptive data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Duplicates &amp; Errors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Missing data (use of zip codes, coordinates, ..etc)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Preparation (Revenue calculations, average review ..etc)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3707904" y="2029594"/>
            <a:ext cx="5436000" cy="12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923928" y="2211710"/>
            <a:ext cx="52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Exploratory Data Analysis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1204275" y="1477323"/>
            <a:ext cx="64983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297800" y="1732774"/>
            <a:ext cx="3724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Pivot tables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Bar Charts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Pie Chart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Bubble Charts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Regression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4194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3707904" y="2029594"/>
            <a:ext cx="5436000" cy="12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923928" y="2211710"/>
            <a:ext cx="52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Findings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1204285" y="1477291"/>
            <a:ext cx="6498300" cy="7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8034" y="120000"/>
                </a:lnTo>
                <a:cubicBezTo>
                  <a:pt x="5783" y="104750"/>
                  <a:pt x="3014" y="95097"/>
                  <a:pt x="0" y="92739"/>
                </a:cubicBezTo>
                <a:close/>
              </a:path>
            </a:pathLst>
          </a:custGeom>
          <a:solidFill>
            <a:srgbClr val="0072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8"/>
          <p:cNvGrpSpPr/>
          <p:nvPr/>
        </p:nvGrpSpPr>
        <p:grpSpPr>
          <a:xfrm>
            <a:off x="2297804" y="1515784"/>
            <a:ext cx="3724942" cy="678727"/>
            <a:chOff x="382273" y="3362835"/>
            <a:chExt cx="2059800" cy="678727"/>
          </a:xfrm>
        </p:grpSpPr>
        <p:sp>
          <p:nvSpPr>
            <p:cNvPr id="176" name="Google Shape;176;p28"/>
            <p:cNvSpPr txBox="1"/>
            <p:nvPr/>
          </p:nvSpPr>
          <p:spPr>
            <a:xfrm>
              <a:off x="382273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382273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Which Property type?</a:t>
              </a:r>
              <a:endPara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419456"/>
            <a:ext cx="9179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750" y="2423075"/>
            <a:ext cx="3051825" cy="2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4275" y="2423100"/>
            <a:ext cx="3333050" cy="20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ustom 2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