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8" r:id="rId4"/>
    <p:sldId id="263" r:id="rId5"/>
    <p:sldId id="260" r:id="rId6"/>
    <p:sldId id="261"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E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6EB0D-B894-4821-BE4A-399A1CA05A88}"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DE4BD-250E-4C4D-87F6-7E842E7FB046}" type="slidenum">
              <a:rPr lang="en-US" smtClean="0"/>
              <a:t>‹#›</a:t>
            </a:fld>
            <a:endParaRPr lang="en-US"/>
          </a:p>
        </p:txBody>
      </p:sp>
    </p:spTree>
    <p:extLst>
      <p:ext uri="{BB962C8B-B14F-4D97-AF65-F5344CB8AC3E}">
        <p14:creationId xmlns:p14="http://schemas.microsoft.com/office/powerpoint/2010/main" val="2724665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BDE4BD-250E-4C4D-87F6-7E842E7FB046}" type="slidenum">
              <a:rPr lang="en-US" smtClean="0"/>
              <a:t>2</a:t>
            </a:fld>
            <a:endParaRPr lang="en-US"/>
          </a:p>
        </p:txBody>
      </p:sp>
    </p:spTree>
    <p:extLst>
      <p:ext uri="{BB962C8B-B14F-4D97-AF65-F5344CB8AC3E}">
        <p14:creationId xmlns:p14="http://schemas.microsoft.com/office/powerpoint/2010/main" val="34500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BDE4BD-250E-4C4D-87F6-7E842E7FB046}" type="slidenum">
              <a:rPr lang="en-US" smtClean="0"/>
              <a:t>4</a:t>
            </a:fld>
            <a:endParaRPr lang="en-US"/>
          </a:p>
        </p:txBody>
      </p:sp>
    </p:spTree>
    <p:extLst>
      <p:ext uri="{BB962C8B-B14F-4D97-AF65-F5344CB8AC3E}">
        <p14:creationId xmlns:p14="http://schemas.microsoft.com/office/powerpoint/2010/main" val="53213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from the chart the majority of the data shows that the revenue increases with the increasing of the number of listings, however, there are outliers in this dataset who has less listings with high number of bookings </a:t>
            </a:r>
          </a:p>
        </p:txBody>
      </p:sp>
      <p:sp>
        <p:nvSpPr>
          <p:cNvPr id="4" name="Slide Number Placeholder 3"/>
          <p:cNvSpPr>
            <a:spLocks noGrp="1"/>
          </p:cNvSpPr>
          <p:nvPr>
            <p:ph type="sldNum" sz="quarter" idx="5"/>
          </p:nvPr>
        </p:nvSpPr>
        <p:spPr/>
        <p:txBody>
          <a:bodyPr/>
          <a:lstStyle/>
          <a:p>
            <a:fld id="{D9BDE4BD-250E-4C4D-87F6-7E842E7FB046}" type="slidenum">
              <a:rPr lang="en-US" smtClean="0"/>
              <a:t>5</a:t>
            </a:fld>
            <a:endParaRPr lang="en-US"/>
          </a:p>
        </p:txBody>
      </p:sp>
    </p:spTree>
    <p:extLst>
      <p:ext uri="{BB962C8B-B14F-4D97-AF65-F5344CB8AC3E}">
        <p14:creationId xmlns:p14="http://schemas.microsoft.com/office/powerpoint/2010/main" val="73096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BDE4BD-250E-4C4D-87F6-7E842E7FB046}" type="slidenum">
              <a:rPr lang="en-US" smtClean="0"/>
              <a:t>7</a:t>
            </a:fld>
            <a:endParaRPr lang="en-US"/>
          </a:p>
        </p:txBody>
      </p:sp>
    </p:spTree>
    <p:extLst>
      <p:ext uri="{BB962C8B-B14F-4D97-AF65-F5344CB8AC3E}">
        <p14:creationId xmlns:p14="http://schemas.microsoft.com/office/powerpoint/2010/main" val="146843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3117-FB3E-4527-A218-18D7F3C6B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E1548C-F85D-4CB4-813A-957B88A92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847EE-07C0-4F83-B467-402297C5EB6E}"/>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89364CE6-FD31-4CDF-A736-CFB157F2F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196D0-F63E-4BAD-907D-A5A9D65AA604}"/>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81481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BDAF-A34A-4BA5-A19D-ED244B957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32323-45AF-45E1-AB73-0B2B88C430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3439E-A2B7-4807-9A75-E0C0188048D0}"/>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2D4E24D5-7F3A-4634-8040-2600473CF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DD1F7-445C-4AEB-9C64-517E04908A84}"/>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308558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E7D87-35DE-4A6F-8EB0-2703D6B790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BCB3A7-9984-44E3-A7A5-D936637153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24C9E-FD62-4E8A-B8AF-A753ACE7198D}"/>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E4C899C6-8939-4FF4-9C72-52E7695C1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D243-AD78-4587-8D61-B772FFF24214}"/>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177945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2312-1E20-431D-89CD-7679494F7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9350B-09BC-4EDF-8E79-63ADA4A40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565D4-58E9-43F3-8D4C-03C113FCC436}"/>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4623638A-5859-4626-BFF3-7275EA6D7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DC9B9-CB56-4D92-AE05-BB5CE9800573}"/>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32356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4747-BB32-48B9-BF06-BEFF17FDCA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80D29-4477-46A4-971E-ECC953A2F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DA862B-CA95-4511-8CFB-7862DF3D6D49}"/>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7212BDDD-4998-4126-BA4E-D23E44AD3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EC7CC-35B1-4B0D-B68C-1A6A699443C3}"/>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279926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5188-5F48-4D3A-8923-F6DD73821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D50A3-A344-43FD-9D12-1C7258A03C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B8F19-CBB4-4B25-8337-3D95E72424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5E9D2B-F899-4E4A-A9F3-C66D0FC34ABA}"/>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6" name="Footer Placeholder 5">
            <a:extLst>
              <a:ext uri="{FF2B5EF4-FFF2-40B4-BE49-F238E27FC236}">
                <a16:creationId xmlns:a16="http://schemas.microsoft.com/office/drawing/2014/main" id="{CFB28E01-A78B-4938-A6EE-4F4DD005E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58EB7-3E5A-41B7-95AA-1ECE1A8DF2BD}"/>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24439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325F-D8F4-43E5-BB92-A5D4070A1E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AAE36F-1FC1-4FE7-899C-89810CA11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BEEB42-6B2D-4083-B66E-3EF89138FC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7A340D-E0EA-4D78-85EE-FE2CAABB6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110286-5D82-4CDC-B775-5374998CD8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E54E1-2F8E-44F2-B26A-A11D95207E53}"/>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8" name="Footer Placeholder 7">
            <a:extLst>
              <a:ext uri="{FF2B5EF4-FFF2-40B4-BE49-F238E27FC236}">
                <a16:creationId xmlns:a16="http://schemas.microsoft.com/office/drawing/2014/main" id="{1A7FA466-D633-4F83-BF46-B441CDF5D9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8F4C8D-64A1-421D-A229-AEF6E6BA5212}"/>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29392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0204-0CE6-4D8C-BD38-63DF1FA0F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BF4636-7257-4C19-8A3E-AA79FFA9AE8B}"/>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4" name="Footer Placeholder 3">
            <a:extLst>
              <a:ext uri="{FF2B5EF4-FFF2-40B4-BE49-F238E27FC236}">
                <a16:creationId xmlns:a16="http://schemas.microsoft.com/office/drawing/2014/main" id="{E699F421-9B4C-46FE-9C96-FE9F28CAA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893E7F-D43C-43B2-AC9D-9AF1454F5977}"/>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398174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9E9F0-69D5-4243-88E4-B8EAFB947361}"/>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3" name="Footer Placeholder 2">
            <a:extLst>
              <a:ext uri="{FF2B5EF4-FFF2-40B4-BE49-F238E27FC236}">
                <a16:creationId xmlns:a16="http://schemas.microsoft.com/office/drawing/2014/main" id="{64C864F7-0473-48EE-AB22-1BE0400F69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EB525-2752-4581-9E5E-CF88AE27943E}"/>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73984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4084-7912-4B03-B884-98FDD524C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DFAD5-0CFC-4E09-AB39-32E5802BC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87DDAB-31A3-4A46-A18C-E664148BB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EA84D0-AA8F-4C04-8890-4E562F1D06C2}"/>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6" name="Footer Placeholder 5">
            <a:extLst>
              <a:ext uri="{FF2B5EF4-FFF2-40B4-BE49-F238E27FC236}">
                <a16:creationId xmlns:a16="http://schemas.microsoft.com/office/drawing/2014/main" id="{DB881552-0D1F-48DF-9A12-12F357418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B87C3-AF0D-4CF8-AC63-23FC7A3CD158}"/>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399562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6B9E-2978-47B8-A16F-C81942F4B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F2AC0-286E-4A9F-AEBF-8C105B1FC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F6429-DF0C-419C-AF76-F22A4C7F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070ADA-2A7D-45FD-9F93-C68727A012E9}"/>
              </a:ext>
            </a:extLst>
          </p:cNvPr>
          <p:cNvSpPr>
            <a:spLocks noGrp="1"/>
          </p:cNvSpPr>
          <p:nvPr>
            <p:ph type="dt" sz="half" idx="10"/>
          </p:nvPr>
        </p:nvSpPr>
        <p:spPr/>
        <p:txBody>
          <a:bodyPr/>
          <a:lstStyle/>
          <a:p>
            <a:fld id="{960C91F3-D071-4D67-B58A-B11A60441EBE}" type="datetimeFigureOut">
              <a:rPr lang="en-US" smtClean="0"/>
              <a:t>11/5/2018</a:t>
            </a:fld>
            <a:endParaRPr lang="en-US"/>
          </a:p>
        </p:txBody>
      </p:sp>
      <p:sp>
        <p:nvSpPr>
          <p:cNvPr id="6" name="Footer Placeholder 5">
            <a:extLst>
              <a:ext uri="{FF2B5EF4-FFF2-40B4-BE49-F238E27FC236}">
                <a16:creationId xmlns:a16="http://schemas.microsoft.com/office/drawing/2014/main" id="{E855B2B5-A2D6-4602-8BBA-DB4D7D850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44FA9-2325-45A6-B3C6-E5FBFABBDE37}"/>
              </a:ext>
            </a:extLst>
          </p:cNvPr>
          <p:cNvSpPr>
            <a:spLocks noGrp="1"/>
          </p:cNvSpPr>
          <p:nvPr>
            <p:ph type="sldNum" sz="quarter" idx="12"/>
          </p:nvPr>
        </p:nvSpPr>
        <p:spPr/>
        <p:txBody>
          <a:bodyPr/>
          <a:lstStyle/>
          <a:p>
            <a:fld id="{33A8857A-331F-4D34-AAA4-95B945561798}" type="slidenum">
              <a:rPr lang="en-US" smtClean="0"/>
              <a:t>‹#›</a:t>
            </a:fld>
            <a:endParaRPr lang="en-US"/>
          </a:p>
        </p:txBody>
      </p:sp>
    </p:spTree>
    <p:extLst>
      <p:ext uri="{BB962C8B-B14F-4D97-AF65-F5344CB8AC3E}">
        <p14:creationId xmlns:p14="http://schemas.microsoft.com/office/powerpoint/2010/main" val="286726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EBFBD-69BC-489E-9E31-79E3D4D5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A44665-82DD-402A-82E2-8CE1B33FE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C36AA-4E44-42BD-8388-054FA4234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C91F3-D071-4D67-B58A-B11A60441EBE}" type="datetimeFigureOut">
              <a:rPr lang="en-US" smtClean="0"/>
              <a:t>11/5/2018</a:t>
            </a:fld>
            <a:endParaRPr lang="en-US"/>
          </a:p>
        </p:txBody>
      </p:sp>
      <p:sp>
        <p:nvSpPr>
          <p:cNvPr id="5" name="Footer Placeholder 4">
            <a:extLst>
              <a:ext uri="{FF2B5EF4-FFF2-40B4-BE49-F238E27FC236}">
                <a16:creationId xmlns:a16="http://schemas.microsoft.com/office/drawing/2014/main" id="{2EFC675E-9F90-4D52-8955-19B01EC0D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36431F-DC40-4AA5-AE04-2F5FFA032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8857A-331F-4D34-AAA4-95B945561798}" type="slidenum">
              <a:rPr lang="en-US" smtClean="0"/>
              <a:t>‹#›</a:t>
            </a:fld>
            <a:endParaRPr lang="en-US"/>
          </a:p>
        </p:txBody>
      </p:sp>
    </p:spTree>
    <p:extLst>
      <p:ext uri="{BB962C8B-B14F-4D97-AF65-F5344CB8AC3E}">
        <p14:creationId xmlns:p14="http://schemas.microsoft.com/office/powerpoint/2010/main" val="326202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7C3197-0C20-49C5-B2C4-77A4ED525638}"/>
              </a:ext>
            </a:extLst>
          </p:cNvPr>
          <p:cNvSpPr>
            <a:spLocks noGrp="1"/>
          </p:cNvSpPr>
          <p:nvPr>
            <p:ph type="subTitle" idx="1"/>
          </p:nvPr>
        </p:nvSpPr>
        <p:spPr>
          <a:xfrm>
            <a:off x="1524000" y="3588554"/>
            <a:ext cx="9144000" cy="1655762"/>
          </a:xfrm>
        </p:spPr>
        <p:txBody>
          <a:bodyPr anchor="ctr">
            <a:normAutofit/>
          </a:bodyPr>
          <a:lstStyle/>
          <a:p>
            <a:r>
              <a:rPr lang="en-US" sz="3600" b="1" dirty="0">
                <a:solidFill>
                  <a:schemeClr val="bg1"/>
                </a:solidFill>
                <a:latin typeface="Times New Roman" panose="02020603050405020304" pitchFamily="18" charset="0"/>
                <a:cs typeface="Times New Roman" panose="02020603050405020304" pitchFamily="18" charset="0"/>
              </a:rPr>
              <a:t>Data Analytics: Project #01</a:t>
            </a:r>
          </a:p>
          <a:p>
            <a:r>
              <a:rPr lang="en-US" sz="1800" b="1" dirty="0">
                <a:solidFill>
                  <a:schemeClr val="bg1"/>
                </a:solidFill>
                <a:latin typeface="Times New Roman" panose="02020603050405020304" pitchFamily="18" charset="0"/>
                <a:cs typeface="Times New Roman" panose="02020603050405020304" pitchFamily="18" charset="0"/>
              </a:rPr>
              <a:t>Amal </a:t>
            </a:r>
            <a:r>
              <a:rPr lang="en-US" sz="1800" b="1" dirty="0" err="1">
                <a:solidFill>
                  <a:schemeClr val="bg1"/>
                </a:solidFill>
                <a:latin typeface="Times New Roman" panose="02020603050405020304" pitchFamily="18" charset="0"/>
                <a:cs typeface="Times New Roman" panose="02020603050405020304" pitchFamily="18" charset="0"/>
              </a:rPr>
              <a:t>Qasiri</a:t>
            </a:r>
            <a:r>
              <a:rPr lang="en-US" sz="1800" b="1" dirty="0">
                <a:solidFill>
                  <a:schemeClr val="bg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2">
            <a:extLst>
              <a:ext uri="{28A0092B-C50C-407E-A947-70E740481C1C}">
                <a14:useLocalDpi xmlns:a14="http://schemas.microsoft.com/office/drawing/2010/main" val="0"/>
              </a:ext>
            </a:extLst>
          </a:blip>
          <a:srcRect r="65610"/>
          <a:stretch/>
        </p:blipFill>
        <p:spPr>
          <a:xfrm>
            <a:off x="5179128" y="1210606"/>
            <a:ext cx="1833744" cy="2799398"/>
          </a:xfrm>
          <a:prstGeom prst="rect">
            <a:avLst/>
          </a:prstGeom>
        </p:spPr>
      </p:pic>
    </p:spTree>
    <p:extLst>
      <p:ext uri="{BB962C8B-B14F-4D97-AF65-F5344CB8AC3E}">
        <p14:creationId xmlns:p14="http://schemas.microsoft.com/office/powerpoint/2010/main" val="356402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3">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type="subTitle" idx="1"/>
          </p:nvPr>
        </p:nvSpPr>
        <p:spPr>
          <a:xfrm>
            <a:off x="1524000" y="696273"/>
            <a:ext cx="9144000" cy="1655762"/>
          </a:xfrm>
        </p:spPr>
        <p:txBody>
          <a:bodyPr anchor="ctr">
            <a:normAutofit/>
          </a:bodyPr>
          <a:lstStyle/>
          <a:p>
            <a:r>
              <a:rPr lang="en-US" sz="3200" b="1" dirty="0">
                <a:solidFill>
                  <a:srgbClr val="ED1E3B"/>
                </a:solidFill>
                <a:latin typeface="Times New Roman" panose="02020603050405020304" pitchFamily="18" charset="0"/>
                <a:cs typeface="Times New Roman" panose="02020603050405020304" pitchFamily="18" charset="0"/>
              </a:rPr>
              <a:t>Objective</a:t>
            </a:r>
          </a:p>
        </p:txBody>
      </p:sp>
      <p:sp>
        <p:nvSpPr>
          <p:cNvPr id="10" name="Oval 9">
            <a:extLst>
              <a:ext uri="{FF2B5EF4-FFF2-40B4-BE49-F238E27FC236}">
                <a16:creationId xmlns:a16="http://schemas.microsoft.com/office/drawing/2014/main" id="{D30FC688-9852-4FF3-BB00-C58E35FA744D}"/>
              </a:ext>
            </a:extLst>
          </p:cNvPr>
          <p:cNvSpPr/>
          <p:nvPr/>
        </p:nvSpPr>
        <p:spPr>
          <a:xfrm>
            <a:off x="5514513" y="2842163"/>
            <a:ext cx="1162975" cy="1162975"/>
          </a:xfrm>
          <a:prstGeom prst="ellipse">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FF80239-B131-40C5-9589-CF292598AEF5}"/>
              </a:ext>
            </a:extLst>
          </p:cNvPr>
          <p:cNvSpPr/>
          <p:nvPr/>
        </p:nvSpPr>
        <p:spPr>
          <a:xfrm>
            <a:off x="7774771" y="2842163"/>
            <a:ext cx="1162975" cy="1162975"/>
          </a:xfrm>
          <a:prstGeom prst="ellipse">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oins">
            <a:extLst>
              <a:ext uri="{FF2B5EF4-FFF2-40B4-BE49-F238E27FC236}">
                <a16:creationId xmlns:a16="http://schemas.microsoft.com/office/drawing/2014/main" id="{3AFF75E9-E797-4E4F-A2CE-9D9AE48F84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8406" y="3040448"/>
            <a:ext cx="755703" cy="755703"/>
          </a:xfrm>
          <a:prstGeom prst="rect">
            <a:avLst/>
          </a:prstGeom>
        </p:spPr>
      </p:pic>
      <p:pic>
        <p:nvPicPr>
          <p:cNvPr id="16" name="Picture 15">
            <a:extLst>
              <a:ext uri="{FF2B5EF4-FFF2-40B4-BE49-F238E27FC236}">
                <a16:creationId xmlns:a16="http://schemas.microsoft.com/office/drawing/2014/main" id="{9D1A06E0-A889-4855-8DD2-3B0206B03331}"/>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5753365" y="2954937"/>
            <a:ext cx="677720" cy="926725"/>
          </a:xfrm>
          <a:prstGeom prst="rect">
            <a:avLst/>
          </a:prstGeom>
        </p:spPr>
      </p:pic>
      <p:sp>
        <p:nvSpPr>
          <p:cNvPr id="18" name="Oval 17">
            <a:extLst>
              <a:ext uri="{FF2B5EF4-FFF2-40B4-BE49-F238E27FC236}">
                <a16:creationId xmlns:a16="http://schemas.microsoft.com/office/drawing/2014/main" id="{B49CE9C0-CBF7-4D58-AE89-B301CE24DC82}"/>
              </a:ext>
            </a:extLst>
          </p:cNvPr>
          <p:cNvSpPr/>
          <p:nvPr/>
        </p:nvSpPr>
        <p:spPr>
          <a:xfrm>
            <a:off x="3256823" y="2842163"/>
            <a:ext cx="1162975" cy="1162975"/>
          </a:xfrm>
          <a:prstGeom prst="ellipse">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28" name="Graphic 27" descr="Bar chart">
            <a:extLst>
              <a:ext uri="{FF2B5EF4-FFF2-40B4-BE49-F238E27FC236}">
                <a16:creationId xmlns:a16="http://schemas.microsoft.com/office/drawing/2014/main" id="{CE918FED-A1A8-4E59-952B-B7EF6E1191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48420" y="3002663"/>
            <a:ext cx="831273" cy="831273"/>
          </a:xfrm>
          <a:prstGeom prst="rect">
            <a:avLst/>
          </a:prstGeom>
        </p:spPr>
      </p:pic>
      <p:pic>
        <p:nvPicPr>
          <p:cNvPr id="24" name="Graphic 23" descr="Magnifying glass">
            <a:extLst>
              <a:ext uri="{FF2B5EF4-FFF2-40B4-BE49-F238E27FC236}">
                <a16:creationId xmlns:a16="http://schemas.microsoft.com/office/drawing/2014/main" id="{9068EF8B-A20D-4BCE-9DB3-B6B3CD6996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27152" y="3263429"/>
            <a:ext cx="352541" cy="352541"/>
          </a:xfrm>
          <a:prstGeom prst="rect">
            <a:avLst/>
          </a:prstGeom>
        </p:spPr>
      </p:pic>
      <p:sp>
        <p:nvSpPr>
          <p:cNvPr id="35" name="Rectangle 34">
            <a:extLst>
              <a:ext uri="{FF2B5EF4-FFF2-40B4-BE49-F238E27FC236}">
                <a16:creationId xmlns:a16="http://schemas.microsoft.com/office/drawing/2014/main" id="{04EE261B-8059-40CD-811C-C0CD86FCA7EB}"/>
              </a:ext>
            </a:extLst>
          </p:cNvPr>
          <p:cNvSpPr/>
          <p:nvPr/>
        </p:nvSpPr>
        <p:spPr>
          <a:xfrm>
            <a:off x="1758530" y="5023045"/>
            <a:ext cx="8674939" cy="369332"/>
          </a:xfrm>
          <a:prstGeom prst="rect">
            <a:avLst/>
          </a:prstGeom>
        </p:spPr>
        <p:txBody>
          <a:bodyPr wrap="non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Defining the best neighborhood to invest in, in Washington. DC, using Airbnb data</a:t>
            </a:r>
          </a:p>
        </p:txBody>
      </p:sp>
    </p:spTree>
    <p:extLst>
      <p:ext uri="{BB962C8B-B14F-4D97-AF65-F5344CB8AC3E}">
        <p14:creationId xmlns:p14="http://schemas.microsoft.com/office/powerpoint/2010/main" val="166425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2">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type="subTitle" idx="1"/>
          </p:nvPr>
        </p:nvSpPr>
        <p:spPr>
          <a:xfrm>
            <a:off x="1524000" y="2090966"/>
            <a:ext cx="9144000" cy="1655762"/>
          </a:xfrm>
        </p:spPr>
        <p:txBody>
          <a:bodyPr anchor="ctr">
            <a:normAutofit/>
          </a:bodyPr>
          <a:lstStyle/>
          <a:p>
            <a:r>
              <a:rPr lang="en-US" sz="3200" b="1" dirty="0">
                <a:solidFill>
                  <a:srgbClr val="ED1E3B"/>
                </a:solidFill>
                <a:latin typeface="Times New Roman" panose="02020603050405020304" pitchFamily="18" charset="0"/>
                <a:cs typeface="Times New Roman" panose="02020603050405020304" pitchFamily="18" charset="0"/>
              </a:rPr>
              <a:t>The Case</a:t>
            </a:r>
          </a:p>
        </p:txBody>
      </p:sp>
      <p:sp>
        <p:nvSpPr>
          <p:cNvPr id="3" name="Rectangle 2">
            <a:extLst>
              <a:ext uri="{FF2B5EF4-FFF2-40B4-BE49-F238E27FC236}">
                <a16:creationId xmlns:a16="http://schemas.microsoft.com/office/drawing/2014/main" id="{92ABF873-9B82-42A4-9965-8E6E2E83B4D1}"/>
              </a:ext>
            </a:extLst>
          </p:cNvPr>
          <p:cNvSpPr/>
          <p:nvPr/>
        </p:nvSpPr>
        <p:spPr>
          <a:xfrm>
            <a:off x="2403323" y="3569527"/>
            <a:ext cx="7385355" cy="480131"/>
          </a:xfrm>
          <a:prstGeom prst="rect">
            <a:avLst/>
          </a:prstGeom>
        </p:spPr>
        <p:txBody>
          <a:bodyPr wrap="none">
            <a:spAutoFit/>
          </a:bodyPr>
          <a:lstStyle/>
          <a:p>
            <a:pPr lvl="0" algn="ctr">
              <a:lnSpc>
                <a:spcPct val="90000"/>
              </a:lnSpc>
              <a:spcBef>
                <a:spcPts val="1000"/>
              </a:spcBef>
            </a:pPr>
            <a:r>
              <a:rPr lang="en-US" sz="2800" dirty="0">
                <a:solidFill>
                  <a:schemeClr val="bg1"/>
                </a:solidFill>
                <a:latin typeface="Times New Roman" panose="02020603050405020304" pitchFamily="18" charset="0"/>
                <a:cs typeface="Times New Roman" panose="02020603050405020304" pitchFamily="18" charset="0"/>
              </a:rPr>
              <a:t>How much revenue do successful hosts generate? </a:t>
            </a:r>
          </a:p>
        </p:txBody>
      </p:sp>
    </p:spTree>
    <p:extLst>
      <p:ext uri="{BB962C8B-B14F-4D97-AF65-F5344CB8AC3E}">
        <p14:creationId xmlns:p14="http://schemas.microsoft.com/office/powerpoint/2010/main" val="8969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3">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type="subTitle" idx="1"/>
          </p:nvPr>
        </p:nvSpPr>
        <p:spPr>
          <a:xfrm>
            <a:off x="1524000" y="696273"/>
            <a:ext cx="9144000" cy="1655762"/>
          </a:xfrm>
        </p:spPr>
        <p:txBody>
          <a:bodyPr anchor="ctr">
            <a:normAutofit/>
          </a:bodyPr>
          <a:lstStyle/>
          <a:p>
            <a:r>
              <a:rPr lang="en-US" sz="3200" b="1" dirty="0">
                <a:solidFill>
                  <a:srgbClr val="ED1E3B"/>
                </a:solidFill>
                <a:latin typeface="Times New Roman" panose="02020603050405020304" pitchFamily="18" charset="0"/>
                <a:cs typeface="Times New Roman" panose="02020603050405020304" pitchFamily="18" charset="0"/>
              </a:rPr>
              <a:t>Data Cleaning Summary</a:t>
            </a:r>
          </a:p>
        </p:txBody>
      </p:sp>
      <p:sp>
        <p:nvSpPr>
          <p:cNvPr id="2" name="Rectangle: Rounded Corners 1">
            <a:extLst>
              <a:ext uri="{FF2B5EF4-FFF2-40B4-BE49-F238E27FC236}">
                <a16:creationId xmlns:a16="http://schemas.microsoft.com/office/drawing/2014/main" id="{826FE23B-3C10-4B11-A88C-E5013617E2D5}"/>
              </a:ext>
            </a:extLst>
          </p:cNvPr>
          <p:cNvSpPr/>
          <p:nvPr/>
        </p:nvSpPr>
        <p:spPr>
          <a:xfrm>
            <a:off x="2733241" y="2527491"/>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D8AA6F9-0957-4E61-A216-6E5AEA67FE2B}"/>
              </a:ext>
            </a:extLst>
          </p:cNvPr>
          <p:cNvSpPr/>
          <p:nvPr/>
        </p:nvSpPr>
        <p:spPr>
          <a:xfrm>
            <a:off x="5176719" y="2527491"/>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66F7A00-C766-4548-9FF7-E251D618DA77}"/>
              </a:ext>
            </a:extLst>
          </p:cNvPr>
          <p:cNvSpPr/>
          <p:nvPr/>
        </p:nvSpPr>
        <p:spPr>
          <a:xfrm>
            <a:off x="7767315" y="2527491"/>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E6546AA-B412-4F19-BF07-F5BBDA887F16}"/>
              </a:ext>
            </a:extLst>
          </p:cNvPr>
          <p:cNvSpPr/>
          <p:nvPr/>
        </p:nvSpPr>
        <p:spPr>
          <a:xfrm>
            <a:off x="7767315" y="4091506"/>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Rounded Corners 21">
            <a:extLst>
              <a:ext uri="{FF2B5EF4-FFF2-40B4-BE49-F238E27FC236}">
                <a16:creationId xmlns:a16="http://schemas.microsoft.com/office/drawing/2014/main" id="{E7BCF450-564A-460E-B9ED-9B28BB572E0A}"/>
              </a:ext>
            </a:extLst>
          </p:cNvPr>
          <p:cNvSpPr/>
          <p:nvPr/>
        </p:nvSpPr>
        <p:spPr>
          <a:xfrm>
            <a:off x="2733241" y="4091506"/>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F827E2E-9BA6-411F-9E55-36785E2CFD7F}"/>
              </a:ext>
            </a:extLst>
          </p:cNvPr>
          <p:cNvSpPr/>
          <p:nvPr/>
        </p:nvSpPr>
        <p:spPr>
          <a:xfrm>
            <a:off x="5176719" y="4093954"/>
            <a:ext cx="1722237" cy="918435"/>
          </a:xfrm>
          <a:prstGeom prst="roundRect">
            <a:avLst/>
          </a:prstGeom>
          <a:noFill/>
          <a:ln w="38100">
            <a:solidFill>
              <a:srgbClr val="ED1E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Arrow: Right 2">
            <a:extLst>
              <a:ext uri="{FF2B5EF4-FFF2-40B4-BE49-F238E27FC236}">
                <a16:creationId xmlns:a16="http://schemas.microsoft.com/office/drawing/2014/main" id="{0E8FB4BB-4D23-439F-B2A6-A4D1C4CEC504}"/>
              </a:ext>
            </a:extLst>
          </p:cNvPr>
          <p:cNvSpPr/>
          <p:nvPr/>
        </p:nvSpPr>
        <p:spPr>
          <a:xfrm>
            <a:off x="4745181" y="2898963"/>
            <a:ext cx="193963" cy="17549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BD37B16-E21D-46CA-80C2-363436A5C7E6}"/>
              </a:ext>
            </a:extLst>
          </p:cNvPr>
          <p:cNvSpPr/>
          <p:nvPr/>
        </p:nvSpPr>
        <p:spPr>
          <a:xfrm>
            <a:off x="7216367" y="2898963"/>
            <a:ext cx="193963" cy="17549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 30">
            <a:extLst>
              <a:ext uri="{FF2B5EF4-FFF2-40B4-BE49-F238E27FC236}">
                <a16:creationId xmlns:a16="http://schemas.microsoft.com/office/drawing/2014/main" id="{5E2104E0-6975-4DF3-9134-839113EB787F}"/>
              </a:ext>
            </a:extLst>
          </p:cNvPr>
          <p:cNvSpPr/>
          <p:nvPr/>
        </p:nvSpPr>
        <p:spPr>
          <a:xfrm>
            <a:off x="4735483" y="4454203"/>
            <a:ext cx="213359" cy="193040"/>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91331C28-65BE-4D9B-8FF1-33124AFE74EB}"/>
              </a:ext>
            </a:extLst>
          </p:cNvPr>
          <p:cNvSpPr/>
          <p:nvPr/>
        </p:nvSpPr>
        <p:spPr>
          <a:xfrm>
            <a:off x="7206669" y="4454203"/>
            <a:ext cx="213359" cy="193040"/>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 32">
            <a:extLst>
              <a:ext uri="{FF2B5EF4-FFF2-40B4-BE49-F238E27FC236}">
                <a16:creationId xmlns:a16="http://schemas.microsoft.com/office/drawing/2014/main" id="{81851F49-976C-444A-917C-CABB3065C0D6}"/>
              </a:ext>
            </a:extLst>
          </p:cNvPr>
          <p:cNvSpPr/>
          <p:nvPr/>
        </p:nvSpPr>
        <p:spPr>
          <a:xfrm rot="16200000">
            <a:off x="8521754" y="3675957"/>
            <a:ext cx="213359" cy="193040"/>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D8D1870-D95F-4D4E-B7A6-2577BEAD5DFE}"/>
              </a:ext>
            </a:extLst>
          </p:cNvPr>
          <p:cNvSpPr/>
          <p:nvPr/>
        </p:nvSpPr>
        <p:spPr>
          <a:xfrm>
            <a:off x="2679154" y="2525043"/>
            <a:ext cx="1830411" cy="923330"/>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Keeping a </a:t>
            </a:r>
            <a:r>
              <a:rPr lang="en-US" sz="2000">
                <a:solidFill>
                  <a:schemeClr val="bg1"/>
                </a:solidFill>
                <a:latin typeface="Times New Roman" panose="02020603050405020304" pitchFamily="18" charset="0"/>
                <a:cs typeface="Times New Roman" panose="02020603050405020304" pitchFamily="18" charset="0"/>
              </a:rPr>
              <a:t>copy from </a:t>
            </a:r>
            <a:r>
              <a:rPr lang="en-US" sz="2000" dirty="0">
                <a:solidFill>
                  <a:schemeClr val="bg1"/>
                </a:solidFill>
                <a:latin typeface="Times New Roman" panose="02020603050405020304" pitchFamily="18" charset="0"/>
                <a:cs typeface="Times New Roman" panose="02020603050405020304" pitchFamily="18" charset="0"/>
              </a:rPr>
              <a:t>the raw data</a:t>
            </a:r>
          </a:p>
        </p:txBody>
      </p:sp>
      <p:sp>
        <p:nvSpPr>
          <p:cNvPr id="36" name="Rectangle 35">
            <a:extLst>
              <a:ext uri="{FF2B5EF4-FFF2-40B4-BE49-F238E27FC236}">
                <a16:creationId xmlns:a16="http://schemas.microsoft.com/office/drawing/2014/main" id="{CA227EE5-5B7B-4C6D-9F6A-C4B5D6D04E3A}"/>
              </a:ext>
            </a:extLst>
          </p:cNvPr>
          <p:cNvSpPr/>
          <p:nvPr/>
        </p:nvSpPr>
        <p:spPr>
          <a:xfrm>
            <a:off x="5122632" y="2525043"/>
            <a:ext cx="1830411" cy="923330"/>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Freezing the first row and column</a:t>
            </a:r>
          </a:p>
        </p:txBody>
      </p:sp>
      <p:sp>
        <p:nvSpPr>
          <p:cNvPr id="37" name="Rectangle 36">
            <a:extLst>
              <a:ext uri="{FF2B5EF4-FFF2-40B4-BE49-F238E27FC236}">
                <a16:creationId xmlns:a16="http://schemas.microsoft.com/office/drawing/2014/main" id="{60437877-8E60-4B70-8FB8-C05B84A4EC22}"/>
              </a:ext>
            </a:extLst>
          </p:cNvPr>
          <p:cNvSpPr/>
          <p:nvPr/>
        </p:nvSpPr>
        <p:spPr>
          <a:xfrm>
            <a:off x="7713228" y="2663543"/>
            <a:ext cx="1830411" cy="646331"/>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Checking the duplication</a:t>
            </a:r>
          </a:p>
        </p:txBody>
      </p:sp>
      <p:sp>
        <p:nvSpPr>
          <p:cNvPr id="38" name="Rectangle 37">
            <a:extLst>
              <a:ext uri="{FF2B5EF4-FFF2-40B4-BE49-F238E27FC236}">
                <a16:creationId xmlns:a16="http://schemas.microsoft.com/office/drawing/2014/main" id="{42667FE6-CAF2-48BB-80E0-19E866BF4719}"/>
              </a:ext>
            </a:extLst>
          </p:cNvPr>
          <p:cNvSpPr/>
          <p:nvPr/>
        </p:nvSpPr>
        <p:spPr>
          <a:xfrm>
            <a:off x="7713228" y="4227558"/>
            <a:ext cx="1830411" cy="646331"/>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Calculating the daily revenue </a:t>
            </a:r>
          </a:p>
        </p:txBody>
      </p:sp>
      <p:sp>
        <p:nvSpPr>
          <p:cNvPr id="39" name="Rectangle 38">
            <a:extLst>
              <a:ext uri="{FF2B5EF4-FFF2-40B4-BE49-F238E27FC236}">
                <a16:creationId xmlns:a16="http://schemas.microsoft.com/office/drawing/2014/main" id="{1EAC17CD-76EE-4CF8-9E04-A6F1C5D7697C}"/>
              </a:ext>
            </a:extLst>
          </p:cNvPr>
          <p:cNvSpPr/>
          <p:nvPr/>
        </p:nvSpPr>
        <p:spPr>
          <a:xfrm>
            <a:off x="2679154" y="4227558"/>
            <a:ext cx="1830411" cy="646331"/>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Calculating the total revenue </a:t>
            </a:r>
          </a:p>
        </p:txBody>
      </p:sp>
      <p:sp>
        <p:nvSpPr>
          <p:cNvPr id="40" name="Rectangle 39">
            <a:extLst>
              <a:ext uri="{FF2B5EF4-FFF2-40B4-BE49-F238E27FC236}">
                <a16:creationId xmlns:a16="http://schemas.microsoft.com/office/drawing/2014/main" id="{CF9FC38C-8384-4164-AA02-709B540C0AC0}"/>
              </a:ext>
            </a:extLst>
          </p:cNvPr>
          <p:cNvSpPr/>
          <p:nvPr/>
        </p:nvSpPr>
        <p:spPr>
          <a:xfrm>
            <a:off x="5122632" y="4091506"/>
            <a:ext cx="1830411" cy="923330"/>
          </a:xfrm>
          <a:prstGeom prst="rect">
            <a:avLst/>
          </a:prstGeom>
        </p:spPr>
        <p:txBody>
          <a:bodyPr wrap="square">
            <a:spAutoFit/>
          </a:bodyPr>
          <a:lstStyle/>
          <a:p>
            <a:pPr lvl="0" algn="ctr">
              <a:lnSpc>
                <a:spcPct val="90000"/>
              </a:lnSpc>
              <a:spcBef>
                <a:spcPts val="1000"/>
              </a:spcBef>
            </a:pPr>
            <a:r>
              <a:rPr lang="en-US" sz="2000" dirty="0">
                <a:solidFill>
                  <a:schemeClr val="bg1"/>
                </a:solidFill>
                <a:latin typeface="Times New Roman" panose="02020603050405020304" pitchFamily="18" charset="0"/>
                <a:cs typeface="Times New Roman" panose="02020603050405020304" pitchFamily="18" charset="0"/>
              </a:rPr>
              <a:t>Defining the number of bookings</a:t>
            </a:r>
          </a:p>
        </p:txBody>
      </p:sp>
    </p:spTree>
    <p:extLst>
      <p:ext uri="{BB962C8B-B14F-4D97-AF65-F5344CB8AC3E}">
        <p14:creationId xmlns:p14="http://schemas.microsoft.com/office/powerpoint/2010/main" val="400344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3">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type="subTitle" idx="1"/>
          </p:nvPr>
        </p:nvSpPr>
        <p:spPr>
          <a:xfrm>
            <a:off x="1524000" y="696273"/>
            <a:ext cx="9144000" cy="1655762"/>
          </a:xfrm>
        </p:spPr>
        <p:txBody>
          <a:bodyPr anchor="ctr">
            <a:normAutofit/>
          </a:bodyPr>
          <a:lstStyle/>
          <a:p>
            <a:r>
              <a:rPr lang="en-US" sz="3200" b="1" dirty="0">
                <a:solidFill>
                  <a:srgbClr val="ED1E3B"/>
                </a:solidFill>
                <a:latin typeface="Times New Roman" panose="02020603050405020304" pitchFamily="18" charset="0"/>
                <a:cs typeface="Times New Roman" panose="02020603050405020304" pitchFamily="18" charset="0"/>
              </a:rPr>
              <a:t>The Revenue per Host</a:t>
            </a:r>
          </a:p>
        </p:txBody>
      </p:sp>
      <p:pic>
        <p:nvPicPr>
          <p:cNvPr id="14" name="Picture 13">
            <a:extLst>
              <a:ext uri="{FF2B5EF4-FFF2-40B4-BE49-F238E27FC236}">
                <a16:creationId xmlns:a16="http://schemas.microsoft.com/office/drawing/2014/main" id="{7E240975-3706-4E98-9961-3DAAB1E6BD90}"/>
              </a:ext>
            </a:extLst>
          </p:cNvPr>
          <p:cNvPicPr>
            <a:picLocks noChangeAspect="1"/>
          </p:cNvPicPr>
          <p:nvPr/>
        </p:nvPicPr>
        <p:blipFill>
          <a:blip r:embed="rId4"/>
          <a:stretch>
            <a:fillRect/>
          </a:stretch>
        </p:blipFill>
        <p:spPr>
          <a:xfrm>
            <a:off x="2920714" y="2230388"/>
            <a:ext cx="6343809" cy="3916252"/>
          </a:xfrm>
          <a:prstGeom prst="rect">
            <a:avLst/>
          </a:prstGeom>
        </p:spPr>
      </p:pic>
    </p:spTree>
    <p:extLst>
      <p:ext uri="{BB962C8B-B14F-4D97-AF65-F5344CB8AC3E}">
        <p14:creationId xmlns:p14="http://schemas.microsoft.com/office/powerpoint/2010/main" val="191932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2">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type="subTitle" idx="1"/>
          </p:nvPr>
        </p:nvSpPr>
        <p:spPr>
          <a:xfrm>
            <a:off x="1524000" y="696273"/>
            <a:ext cx="9144000" cy="1655762"/>
          </a:xfrm>
        </p:spPr>
        <p:txBody>
          <a:bodyPr anchor="ctr">
            <a:normAutofit/>
          </a:bodyPr>
          <a:lstStyle/>
          <a:p>
            <a:r>
              <a:rPr lang="en-US" sz="3200" b="1" dirty="0">
                <a:solidFill>
                  <a:srgbClr val="ED1E3B"/>
                </a:solidFill>
                <a:latin typeface="Times New Roman" panose="02020603050405020304" pitchFamily="18" charset="0"/>
                <a:cs typeface="Times New Roman" panose="02020603050405020304" pitchFamily="18" charset="0"/>
              </a:rPr>
              <a:t>The Highest Revenue Neighborhood</a:t>
            </a:r>
          </a:p>
        </p:txBody>
      </p:sp>
      <p:pic>
        <p:nvPicPr>
          <p:cNvPr id="3" name="Picture 2">
            <a:extLst>
              <a:ext uri="{FF2B5EF4-FFF2-40B4-BE49-F238E27FC236}">
                <a16:creationId xmlns:a16="http://schemas.microsoft.com/office/drawing/2014/main" id="{AF2DB33D-DF2F-4093-B58C-EB1C74E38C2E}"/>
              </a:ext>
            </a:extLst>
          </p:cNvPr>
          <p:cNvPicPr>
            <a:picLocks noChangeAspect="1"/>
          </p:cNvPicPr>
          <p:nvPr/>
        </p:nvPicPr>
        <p:blipFill>
          <a:blip r:embed="rId3"/>
          <a:stretch>
            <a:fillRect/>
          </a:stretch>
        </p:blipFill>
        <p:spPr>
          <a:xfrm>
            <a:off x="1045440" y="2245475"/>
            <a:ext cx="4868978" cy="3916252"/>
          </a:xfrm>
          <a:prstGeom prst="rect">
            <a:avLst/>
          </a:prstGeom>
        </p:spPr>
      </p:pic>
      <p:pic>
        <p:nvPicPr>
          <p:cNvPr id="9" name="Picture 8">
            <a:extLst>
              <a:ext uri="{FF2B5EF4-FFF2-40B4-BE49-F238E27FC236}">
                <a16:creationId xmlns:a16="http://schemas.microsoft.com/office/drawing/2014/main" id="{B4176ACF-2DA2-4695-81AF-6EE812D222E2}"/>
              </a:ext>
            </a:extLst>
          </p:cNvPr>
          <p:cNvPicPr>
            <a:picLocks noChangeAspect="1"/>
          </p:cNvPicPr>
          <p:nvPr/>
        </p:nvPicPr>
        <p:blipFill>
          <a:blip r:embed="rId4"/>
          <a:stretch>
            <a:fillRect/>
          </a:stretch>
        </p:blipFill>
        <p:spPr>
          <a:xfrm>
            <a:off x="6206090" y="2245475"/>
            <a:ext cx="4912695" cy="3916252"/>
          </a:xfrm>
          <a:prstGeom prst="rect">
            <a:avLst/>
          </a:prstGeom>
        </p:spPr>
      </p:pic>
    </p:spTree>
    <p:extLst>
      <p:ext uri="{BB962C8B-B14F-4D97-AF65-F5344CB8AC3E}">
        <p14:creationId xmlns:p14="http://schemas.microsoft.com/office/powerpoint/2010/main" val="182430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3">
            <a:extLst>
              <a:ext uri="{28A0092B-C50C-407E-A947-70E740481C1C}">
                <a14:useLocalDpi xmlns:a14="http://schemas.microsoft.com/office/drawing/2010/main" val="0"/>
              </a:ext>
            </a:extLst>
          </a:blip>
          <a:srcRect r="65610"/>
          <a:stretch/>
        </p:blipFill>
        <p:spPr>
          <a:xfrm>
            <a:off x="310595" y="6045845"/>
            <a:ext cx="438983" cy="670153"/>
          </a:xfrm>
          <a:prstGeom prst="rect">
            <a:avLst/>
          </a:prstGeom>
        </p:spPr>
      </p:pic>
      <p:sp>
        <p:nvSpPr>
          <p:cNvPr id="7" name="Subtitle 2">
            <a:extLst>
              <a:ext uri="{FF2B5EF4-FFF2-40B4-BE49-F238E27FC236}">
                <a16:creationId xmlns:a16="http://schemas.microsoft.com/office/drawing/2014/main" id="{00EC0DCE-66A9-4D84-9BF9-A2705011E54C}"/>
              </a:ext>
            </a:extLst>
          </p:cNvPr>
          <p:cNvSpPr>
            <a:spLocks noGrp="1"/>
          </p:cNvSpPr>
          <p:nvPr>
            <p:ph idx="1"/>
          </p:nvPr>
        </p:nvSpPr>
        <p:spPr>
          <a:xfrm>
            <a:off x="838200" y="2262909"/>
            <a:ext cx="10515600" cy="3914054"/>
          </a:xfrm>
        </p:spPr>
        <p:txBody>
          <a:bodyPr anchor="t">
            <a:normAutofit/>
          </a:bodyPr>
          <a:lstStyle/>
          <a:p>
            <a:r>
              <a:rPr lang="en-US" sz="1800" b="1" dirty="0">
                <a:solidFill>
                  <a:schemeClr val="bg1"/>
                </a:solidFill>
                <a:latin typeface="Times New Roman" panose="02020603050405020304" pitchFamily="18" charset="0"/>
                <a:cs typeface="Times New Roman" panose="02020603050405020304" pitchFamily="18" charset="0"/>
              </a:rPr>
              <a:t>As per the previous analysis shows the most recommended neighborhoods with the highest bookings and revenue to invest in are:</a:t>
            </a: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b="1" dirty="0">
              <a:solidFill>
                <a:schemeClr val="bg1"/>
              </a:solidFill>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The top performing hosts and listings:</a:t>
            </a:r>
          </a:p>
          <a:p>
            <a:pPr>
              <a:buFont typeface="Wingdings" panose="05000000000000000000" pitchFamily="2" charset="2"/>
              <a:buChar char="q"/>
            </a:pPr>
            <a:r>
              <a:rPr lang="en-US" sz="1600" dirty="0">
                <a:solidFill>
                  <a:schemeClr val="bg1"/>
                </a:solidFill>
                <a:latin typeface="Times New Roman" panose="02020603050405020304" pitchFamily="18" charset="0"/>
                <a:cs typeface="Times New Roman" panose="02020603050405020304" pitchFamily="18" charset="0"/>
              </a:rPr>
              <a:t>Hermosa $230,759 across 4 listings</a:t>
            </a:r>
          </a:p>
          <a:p>
            <a:pPr>
              <a:buFont typeface="Wingdings" panose="05000000000000000000" pitchFamily="2" charset="2"/>
              <a:buChar char="q"/>
            </a:pPr>
            <a:r>
              <a:rPr lang="en-US" sz="1600" dirty="0">
                <a:solidFill>
                  <a:schemeClr val="bg1"/>
                </a:solidFill>
                <a:latin typeface="Times New Roman" panose="02020603050405020304" pitchFamily="18" charset="0"/>
                <a:cs typeface="Times New Roman" panose="02020603050405020304" pitchFamily="18" charset="0"/>
              </a:rPr>
              <a:t>Charlotte $196,134 across 899 listings</a:t>
            </a:r>
          </a:p>
          <a:p>
            <a:pPr>
              <a:buFont typeface="Wingdings" panose="05000000000000000000" pitchFamily="2" charset="2"/>
              <a:buChar char="q"/>
            </a:pPr>
            <a:r>
              <a:rPr lang="en-US" sz="1600" dirty="0">
                <a:solidFill>
                  <a:schemeClr val="bg1"/>
                </a:solidFill>
                <a:latin typeface="Times New Roman" panose="02020603050405020304" pitchFamily="18" charset="0"/>
                <a:cs typeface="Times New Roman" panose="02020603050405020304" pitchFamily="18" charset="0"/>
              </a:rPr>
              <a:t>Cliff $194,026.5 across 780 listings</a:t>
            </a:r>
          </a:p>
          <a:p>
            <a:pPr>
              <a:buFont typeface="Wingdings" panose="05000000000000000000" pitchFamily="2" charset="2"/>
              <a:buChar char="q"/>
            </a:pPr>
            <a:r>
              <a:rPr lang="en-US" sz="1600" dirty="0">
                <a:solidFill>
                  <a:schemeClr val="bg1"/>
                </a:solidFill>
                <a:latin typeface="Times New Roman" panose="02020603050405020304" pitchFamily="18" charset="0"/>
                <a:cs typeface="Times New Roman" panose="02020603050405020304" pitchFamily="18" charset="0"/>
              </a:rPr>
              <a:t>Gohar $126,157.50 across 16 listings</a:t>
            </a:r>
          </a:p>
        </p:txBody>
      </p:sp>
      <p:sp>
        <p:nvSpPr>
          <p:cNvPr id="11" name="Title 10">
            <a:extLst>
              <a:ext uri="{FF2B5EF4-FFF2-40B4-BE49-F238E27FC236}">
                <a16:creationId xmlns:a16="http://schemas.microsoft.com/office/drawing/2014/main" id="{28C2F6C8-A646-49B8-AECD-5C4FC46D4B2C}"/>
              </a:ext>
            </a:extLst>
          </p:cNvPr>
          <p:cNvSpPr>
            <a:spLocks noGrp="1"/>
          </p:cNvSpPr>
          <p:nvPr>
            <p:ph type="title"/>
          </p:nvPr>
        </p:nvSpPr>
        <p:spPr>
          <a:xfrm>
            <a:off x="838200" y="688394"/>
            <a:ext cx="10515600" cy="1325563"/>
          </a:xfrm>
        </p:spPr>
        <p:txBody>
          <a:bodyPr>
            <a:normAutofit/>
          </a:bodyPr>
          <a:lstStyle/>
          <a:p>
            <a:pPr algn="ctr"/>
            <a:r>
              <a:rPr lang="en-US" sz="3200" b="1" dirty="0">
                <a:solidFill>
                  <a:srgbClr val="ED1E3B"/>
                </a:solidFill>
                <a:latin typeface="Times New Roman" panose="02020603050405020304" pitchFamily="18" charset="0"/>
                <a:cs typeface="Times New Roman" panose="02020603050405020304" pitchFamily="18" charset="0"/>
              </a:rPr>
              <a:t>Recommendations</a:t>
            </a:r>
            <a:endParaRPr lang="en-US" sz="3200" b="1" dirty="0"/>
          </a:p>
        </p:txBody>
      </p:sp>
      <p:sp>
        <p:nvSpPr>
          <p:cNvPr id="12" name="Rectangle: Rounded Corners 11">
            <a:extLst>
              <a:ext uri="{FF2B5EF4-FFF2-40B4-BE49-F238E27FC236}">
                <a16:creationId xmlns:a16="http://schemas.microsoft.com/office/drawing/2014/main" id="{F786569A-3CF9-4F2A-8093-93986C351258}"/>
              </a:ext>
            </a:extLst>
          </p:cNvPr>
          <p:cNvSpPr/>
          <p:nvPr/>
        </p:nvSpPr>
        <p:spPr>
          <a:xfrm>
            <a:off x="3343561" y="3195597"/>
            <a:ext cx="1634836" cy="877835"/>
          </a:xfrm>
          <a:prstGeom prst="roundRect">
            <a:avLst/>
          </a:prstGeom>
          <a:solidFill>
            <a:srgbClr val="ED1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45544AF-670D-4208-A0E0-C8BD07EB419D}"/>
              </a:ext>
            </a:extLst>
          </p:cNvPr>
          <p:cNvSpPr/>
          <p:nvPr/>
        </p:nvSpPr>
        <p:spPr>
          <a:xfrm>
            <a:off x="6212428" y="3195597"/>
            <a:ext cx="1634836" cy="877835"/>
          </a:xfrm>
          <a:prstGeom prst="roundRect">
            <a:avLst/>
          </a:prstGeom>
          <a:solidFill>
            <a:srgbClr val="ED1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A5A5F0-647E-4BE0-B511-5735C9FDD082}"/>
              </a:ext>
            </a:extLst>
          </p:cNvPr>
          <p:cNvSpPr/>
          <p:nvPr/>
        </p:nvSpPr>
        <p:spPr>
          <a:xfrm>
            <a:off x="3488359" y="3449848"/>
            <a:ext cx="1345240" cy="369332"/>
          </a:xfrm>
          <a:prstGeom prst="rect">
            <a:avLst/>
          </a:prstGeom>
        </p:spPr>
        <p:txBody>
          <a:bodyPr wrap="none">
            <a:spAutoFit/>
          </a:bodyPr>
          <a:lstStyle/>
          <a:p>
            <a:r>
              <a:rPr lang="en-US" b="1" dirty="0">
                <a:solidFill>
                  <a:schemeClr val="bg1"/>
                </a:solidFill>
                <a:latin typeface="Times New Roman" panose="02020603050405020304" pitchFamily="18" charset="0"/>
                <a:cs typeface="Times New Roman" panose="02020603050405020304" pitchFamily="18" charset="0"/>
              </a:rPr>
              <a:t>Capitol Hill</a:t>
            </a:r>
            <a:endParaRPr lang="en-US" dirty="0"/>
          </a:p>
        </p:txBody>
      </p:sp>
      <p:sp>
        <p:nvSpPr>
          <p:cNvPr id="15" name="Rectangle 14">
            <a:extLst>
              <a:ext uri="{FF2B5EF4-FFF2-40B4-BE49-F238E27FC236}">
                <a16:creationId xmlns:a16="http://schemas.microsoft.com/office/drawing/2014/main" id="{E423157D-4CFC-4AA3-A5FB-20C41AC9B209}"/>
              </a:ext>
            </a:extLst>
          </p:cNvPr>
          <p:cNvSpPr/>
          <p:nvPr/>
        </p:nvSpPr>
        <p:spPr>
          <a:xfrm>
            <a:off x="6208628" y="3449848"/>
            <a:ext cx="1642437" cy="369332"/>
          </a:xfrm>
          <a:prstGeom prst="rect">
            <a:avLst/>
          </a:prstGeom>
        </p:spPr>
        <p:txBody>
          <a:bodyPr wrap="none">
            <a:spAutoFit/>
          </a:bodyPr>
          <a:lstStyle/>
          <a:p>
            <a:r>
              <a:rPr lang="en-US" b="1" dirty="0">
                <a:solidFill>
                  <a:schemeClr val="bg1"/>
                </a:solidFill>
                <a:latin typeface="Times New Roman" panose="02020603050405020304" pitchFamily="18" charset="0"/>
                <a:cs typeface="Times New Roman" panose="02020603050405020304" pitchFamily="18" charset="0"/>
              </a:rPr>
              <a:t>Dupont Circle </a:t>
            </a:r>
            <a:endParaRPr lang="en-US" dirty="0"/>
          </a:p>
        </p:txBody>
      </p:sp>
      <p:sp>
        <p:nvSpPr>
          <p:cNvPr id="16" name="Rectangle 15">
            <a:extLst>
              <a:ext uri="{FF2B5EF4-FFF2-40B4-BE49-F238E27FC236}">
                <a16:creationId xmlns:a16="http://schemas.microsoft.com/office/drawing/2014/main" id="{2A4894F9-9DF6-4664-A11B-7D7F188DD332}"/>
              </a:ext>
            </a:extLst>
          </p:cNvPr>
          <p:cNvSpPr/>
          <p:nvPr/>
        </p:nvSpPr>
        <p:spPr>
          <a:xfrm>
            <a:off x="5331013" y="3449848"/>
            <a:ext cx="377026" cy="369332"/>
          </a:xfrm>
          <a:prstGeom prst="rect">
            <a:avLst/>
          </a:prstGeom>
        </p:spPr>
        <p:txBody>
          <a:bodyPr wrap="none">
            <a:spAutoFit/>
          </a:bodyPr>
          <a:lstStyle/>
          <a:p>
            <a:r>
              <a:rPr lang="en-US" b="1" dirty="0">
                <a:solidFill>
                  <a:schemeClr val="bg1"/>
                </a:solidFill>
                <a:latin typeface="Times New Roman" panose="02020603050405020304" pitchFamily="18" charset="0"/>
                <a:cs typeface="Times New Roman" panose="02020603050405020304" pitchFamily="18" charset="0"/>
              </a:rPr>
              <a:t>&amp;</a:t>
            </a:r>
            <a:endParaRPr lang="en-US" dirty="0"/>
          </a:p>
        </p:txBody>
      </p:sp>
    </p:spTree>
    <p:extLst>
      <p:ext uri="{BB962C8B-B14F-4D97-AF65-F5344CB8AC3E}">
        <p14:creationId xmlns:p14="http://schemas.microsoft.com/office/powerpoint/2010/main" val="363652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7C3197-0C20-49C5-B2C4-77A4ED525638}"/>
              </a:ext>
            </a:extLst>
          </p:cNvPr>
          <p:cNvSpPr>
            <a:spLocks noGrp="1"/>
          </p:cNvSpPr>
          <p:nvPr>
            <p:ph type="subTitle" idx="1"/>
          </p:nvPr>
        </p:nvSpPr>
        <p:spPr>
          <a:xfrm>
            <a:off x="1524000" y="3588554"/>
            <a:ext cx="9144000" cy="1655762"/>
          </a:xfrm>
        </p:spPr>
        <p:txBody>
          <a:bodyPr anchor="ctr">
            <a:normAutofit/>
          </a:bodyPr>
          <a:lstStyle/>
          <a:p>
            <a:r>
              <a:rPr lang="en-US" sz="4000" b="1" dirty="0">
                <a:solidFill>
                  <a:schemeClr val="bg1"/>
                </a:solidFill>
                <a:latin typeface="Times New Roman" panose="02020603050405020304" pitchFamily="18" charset="0"/>
                <a:cs typeface="Times New Roman" panose="02020603050405020304" pitchFamily="18" charset="0"/>
              </a:rPr>
              <a:t>Thank You</a:t>
            </a:r>
          </a:p>
        </p:txBody>
      </p:sp>
      <p:pic>
        <p:nvPicPr>
          <p:cNvPr id="5" name="Picture 4">
            <a:extLst>
              <a:ext uri="{FF2B5EF4-FFF2-40B4-BE49-F238E27FC236}">
                <a16:creationId xmlns:a16="http://schemas.microsoft.com/office/drawing/2014/main" id="{E8277F5F-751D-4BCE-84A9-A82C60B69A71}"/>
              </a:ext>
            </a:extLst>
          </p:cNvPr>
          <p:cNvPicPr>
            <a:picLocks noChangeAspect="1"/>
          </p:cNvPicPr>
          <p:nvPr/>
        </p:nvPicPr>
        <p:blipFill rotWithShape="1">
          <a:blip r:embed="rId2">
            <a:extLst>
              <a:ext uri="{28A0092B-C50C-407E-A947-70E740481C1C}">
                <a14:useLocalDpi xmlns:a14="http://schemas.microsoft.com/office/drawing/2010/main" val="0"/>
              </a:ext>
            </a:extLst>
          </a:blip>
          <a:srcRect r="65610"/>
          <a:stretch/>
        </p:blipFill>
        <p:spPr>
          <a:xfrm>
            <a:off x="5179128" y="1210606"/>
            <a:ext cx="1833744" cy="2799398"/>
          </a:xfrm>
          <a:prstGeom prst="rect">
            <a:avLst/>
          </a:prstGeom>
        </p:spPr>
      </p:pic>
    </p:spTree>
    <p:extLst>
      <p:ext uri="{BB962C8B-B14F-4D97-AF65-F5344CB8AC3E}">
        <p14:creationId xmlns:p14="http://schemas.microsoft.com/office/powerpoint/2010/main" val="59172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181</Words>
  <Application>Microsoft Office PowerPoint</Application>
  <PresentationFormat>Widescreen</PresentationFormat>
  <Paragraphs>35</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dc:creator>
  <cp:lastModifiedBy>Amal</cp:lastModifiedBy>
  <cp:revision>124</cp:revision>
  <dcterms:created xsi:type="dcterms:W3CDTF">2018-11-03T16:09:11Z</dcterms:created>
  <dcterms:modified xsi:type="dcterms:W3CDTF">2018-11-05T12:57:54Z</dcterms:modified>
</cp:coreProperties>
</file>