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AD64FA-F19F-4BA0-9D2A-A906E689EB01}">
  <a:tblStyle styleId="{34AD64FA-F19F-4BA0-9D2A-A906E689EB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1209167" y="487680"/>
            <a:ext cx="10476411" cy="0"/>
          </a:xfrm>
          <a:prstGeom prst="straightConnector1">
            <a:avLst/>
          </a:prstGeom>
          <a:noFill/>
          <a:ln cap="flat" cmpd="sng" w="9525">
            <a:solidFill>
              <a:srgbClr val="01585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1" name="Google Shape;91;p13"/>
          <p:cNvGrpSpPr/>
          <p:nvPr/>
        </p:nvGrpSpPr>
        <p:grpSpPr>
          <a:xfrm>
            <a:off x="-14513" y="703578"/>
            <a:ext cx="130627" cy="5225142"/>
            <a:chOff x="0" y="653142"/>
            <a:chExt cx="130627" cy="5225142"/>
          </a:xfrm>
        </p:grpSpPr>
        <p:sp>
          <p:nvSpPr>
            <p:cNvPr id="92" name="Google Shape;92;p13"/>
            <p:cNvSpPr/>
            <p:nvPr/>
          </p:nvSpPr>
          <p:spPr>
            <a:xfrm>
              <a:off x="0" y="653142"/>
              <a:ext cx="130627" cy="146958"/>
            </a:xfrm>
            <a:prstGeom prst="rect">
              <a:avLst/>
            </a:prstGeom>
            <a:solidFill>
              <a:srgbClr val="015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0" y="1163681"/>
              <a:ext cx="130627" cy="4714603"/>
            </a:xfrm>
            <a:prstGeom prst="rect">
              <a:avLst/>
            </a:prstGeom>
            <a:solidFill>
              <a:srgbClr val="015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10900157" y="50800"/>
            <a:ext cx="747321" cy="399159"/>
            <a:chOff x="3582473" y="2331720"/>
            <a:chExt cx="4250445" cy="2270247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1">
              <a:alphaModFix/>
            </a:blip>
            <a:srcRect b="0" l="0" r="65643" t="0"/>
            <a:stretch/>
          </p:blipFill>
          <p:spPr>
            <a:xfrm>
              <a:off x="3582473" y="2628310"/>
              <a:ext cx="1896874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2">
              <a:alphaModFix/>
            </a:blip>
            <a:srcRect b="10694" l="0" r="0" t="0"/>
            <a:stretch/>
          </p:blipFill>
          <p:spPr>
            <a:xfrm>
              <a:off x="6161112" y="2331720"/>
              <a:ext cx="1671806" cy="21945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13"/>
            <p:cNvCxnSpPr/>
            <p:nvPr/>
          </p:nvCxnSpPr>
          <p:spPr>
            <a:xfrm>
              <a:off x="5820232" y="2469597"/>
              <a:ext cx="0" cy="2132370"/>
            </a:xfrm>
            <a:prstGeom prst="straightConnector1">
              <a:avLst/>
            </a:prstGeom>
            <a:noFill/>
            <a:ln cap="flat" cmpd="sng" w="9525">
              <a:solidFill>
                <a:srgbClr val="0158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5686"/>
          </a:schemeClr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5"/>
          <p:cNvGrpSpPr/>
          <p:nvPr/>
        </p:nvGrpSpPr>
        <p:grpSpPr>
          <a:xfrm>
            <a:off x="-112626" y="4324350"/>
            <a:ext cx="12222507" cy="2533650"/>
            <a:chOff x="1286067" y="6360345"/>
            <a:chExt cx="9877233" cy="2047489"/>
          </a:xfrm>
        </p:grpSpPr>
        <p:sp>
          <p:nvSpPr>
            <p:cNvPr id="172" name="Google Shape;172;p25"/>
            <p:cNvSpPr/>
            <p:nvPr/>
          </p:nvSpPr>
          <p:spPr>
            <a:xfrm>
              <a:off x="1438275" y="6407584"/>
              <a:ext cx="9725025" cy="2000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67018" l="-1565" r="-1448" t="-96168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286067" y="6438900"/>
              <a:ext cx="1715001" cy="8728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076575" y="6515101"/>
              <a:ext cx="2634240" cy="514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2798373" y="7240011"/>
              <a:ext cx="405390" cy="358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723267" y="6881453"/>
              <a:ext cx="1886958" cy="358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6867525" y="6360345"/>
              <a:ext cx="3886200" cy="951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6664294" y="6515101"/>
              <a:ext cx="247627" cy="2917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9222083" y="7213140"/>
              <a:ext cx="247627" cy="2917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25"/>
          <p:cNvGrpSpPr/>
          <p:nvPr/>
        </p:nvGrpSpPr>
        <p:grpSpPr>
          <a:xfrm>
            <a:off x="8077824" y="25723"/>
            <a:ext cx="4104886" cy="4850283"/>
            <a:chOff x="7540388" y="792887"/>
            <a:chExt cx="2766572" cy="3268947"/>
          </a:xfrm>
        </p:grpSpPr>
        <p:sp>
          <p:nvSpPr>
            <p:cNvPr id="181" name="Google Shape;181;p25"/>
            <p:cNvSpPr/>
            <p:nvPr/>
          </p:nvSpPr>
          <p:spPr>
            <a:xfrm>
              <a:off x="7540388" y="799808"/>
              <a:ext cx="2766572" cy="324751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7561980" y="792887"/>
              <a:ext cx="2719030" cy="3268947"/>
            </a:xfrm>
            <a:prstGeom prst="rect">
              <a:avLst/>
            </a:prstGeom>
            <a:blipFill rotWithShape="1">
              <a:blip r:embed="rId5">
                <a:alphaModFix amt="46000"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25"/>
          <p:cNvSpPr/>
          <p:nvPr/>
        </p:nvSpPr>
        <p:spPr>
          <a:xfrm>
            <a:off x="-14512" y="-3333054"/>
            <a:ext cx="12226720" cy="6858000"/>
          </a:xfrm>
          <a:prstGeom prst="rect">
            <a:avLst/>
          </a:prstGeom>
          <a:gradFill>
            <a:gsLst>
              <a:gs pos="0">
                <a:srgbClr val="F7FBF4">
                  <a:alpha val="0"/>
                </a:srgbClr>
              </a:gs>
              <a:gs pos="74000">
                <a:srgbClr val="76B457"/>
              </a:gs>
              <a:gs pos="83000">
                <a:srgbClr val="76B457"/>
              </a:gs>
              <a:gs pos="100000">
                <a:srgbClr val="76B457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25"/>
          <p:cNvGrpSpPr/>
          <p:nvPr/>
        </p:nvGrpSpPr>
        <p:grpSpPr>
          <a:xfrm>
            <a:off x="-14513" y="703578"/>
            <a:ext cx="130627" cy="5225142"/>
            <a:chOff x="0" y="653142"/>
            <a:chExt cx="130627" cy="5225142"/>
          </a:xfrm>
        </p:grpSpPr>
        <p:sp>
          <p:nvSpPr>
            <p:cNvPr id="185" name="Google Shape;185;p25"/>
            <p:cNvSpPr/>
            <p:nvPr/>
          </p:nvSpPr>
          <p:spPr>
            <a:xfrm>
              <a:off x="0" y="653142"/>
              <a:ext cx="130627" cy="146958"/>
            </a:xfrm>
            <a:prstGeom prst="rect">
              <a:avLst/>
            </a:prstGeom>
            <a:solidFill>
              <a:srgbClr val="015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0" y="1163681"/>
              <a:ext cx="130627" cy="4714603"/>
            </a:xfrm>
            <a:prstGeom prst="rect">
              <a:avLst/>
            </a:prstGeom>
            <a:solidFill>
              <a:srgbClr val="015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25"/>
          <p:cNvGrpSpPr/>
          <p:nvPr/>
        </p:nvGrpSpPr>
        <p:grpSpPr>
          <a:xfrm>
            <a:off x="270135" y="148384"/>
            <a:ext cx="2078912" cy="1110388"/>
            <a:chOff x="3582473" y="2331720"/>
            <a:chExt cx="4250445" cy="2270247"/>
          </a:xfrm>
        </p:grpSpPr>
        <p:pic>
          <p:nvPicPr>
            <p:cNvPr id="188" name="Google Shape;188;p25"/>
            <p:cNvPicPr preferRelativeResize="0"/>
            <p:nvPr/>
          </p:nvPicPr>
          <p:blipFill rotWithShape="1">
            <a:blip r:embed="rId6">
              <a:alphaModFix/>
            </a:blip>
            <a:srcRect b="0" l="0" r="65643" t="0"/>
            <a:stretch/>
          </p:blipFill>
          <p:spPr>
            <a:xfrm>
              <a:off x="3582473" y="2628310"/>
              <a:ext cx="1896874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5"/>
            <p:cNvPicPr preferRelativeResize="0"/>
            <p:nvPr/>
          </p:nvPicPr>
          <p:blipFill rotWithShape="1">
            <a:blip r:embed="rId7">
              <a:alphaModFix/>
            </a:blip>
            <a:srcRect b="10694" l="0" r="0" t="0"/>
            <a:stretch/>
          </p:blipFill>
          <p:spPr>
            <a:xfrm>
              <a:off x="6161112" y="2331720"/>
              <a:ext cx="1671806" cy="21945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0" name="Google Shape;190;p25"/>
            <p:cNvCxnSpPr/>
            <p:nvPr/>
          </p:nvCxnSpPr>
          <p:spPr>
            <a:xfrm>
              <a:off x="5820232" y="2469597"/>
              <a:ext cx="0" cy="2132370"/>
            </a:xfrm>
            <a:prstGeom prst="straightConnector1">
              <a:avLst/>
            </a:prstGeom>
            <a:noFill/>
            <a:ln cap="flat" cmpd="sng" w="9525">
              <a:solidFill>
                <a:srgbClr val="0158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1" name="Google Shape;191;p25"/>
          <p:cNvSpPr txBox="1"/>
          <p:nvPr/>
        </p:nvSpPr>
        <p:spPr>
          <a:xfrm>
            <a:off x="2643056" y="2351941"/>
            <a:ext cx="689100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2643057" y="3814934"/>
            <a:ext cx="68910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Prepared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Hamad Alharthi</a:t>
            </a:r>
            <a:endParaRPr/>
          </a:p>
        </p:txBody>
      </p:sp>
      <p:grpSp>
        <p:nvGrpSpPr>
          <p:cNvPr id="193" name="Google Shape;193;p25"/>
          <p:cNvGrpSpPr/>
          <p:nvPr/>
        </p:nvGrpSpPr>
        <p:grpSpPr>
          <a:xfrm rot="5400000">
            <a:off x="3156670" y="2289564"/>
            <a:ext cx="459438" cy="457200"/>
            <a:chOff x="1872629" y="2781304"/>
            <a:chExt cx="459438" cy="457200"/>
          </a:xfrm>
        </p:grpSpPr>
        <p:sp>
          <p:nvSpPr>
            <p:cNvPr id="194" name="Google Shape;194;p25"/>
            <p:cNvSpPr/>
            <p:nvPr/>
          </p:nvSpPr>
          <p:spPr>
            <a:xfrm>
              <a:off x="1872629" y="2781304"/>
              <a:ext cx="137160" cy="457200"/>
            </a:xfrm>
            <a:prstGeom prst="rect">
              <a:avLst/>
            </a:prstGeom>
            <a:solidFill>
              <a:srgbClr val="E41A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 rot="5400000">
              <a:off x="2035884" y="2942320"/>
              <a:ext cx="135165" cy="457200"/>
            </a:xfrm>
            <a:prstGeom prst="rect">
              <a:avLst/>
            </a:prstGeom>
            <a:solidFill>
              <a:srgbClr val="E41A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25"/>
          <p:cNvGrpSpPr/>
          <p:nvPr/>
        </p:nvGrpSpPr>
        <p:grpSpPr>
          <a:xfrm rot="-5400000">
            <a:off x="8626424" y="2798762"/>
            <a:ext cx="459436" cy="457200"/>
            <a:chOff x="1872630" y="2781303"/>
            <a:chExt cx="459436" cy="457200"/>
          </a:xfrm>
        </p:grpSpPr>
        <p:sp>
          <p:nvSpPr>
            <p:cNvPr id="197" name="Google Shape;197;p25"/>
            <p:cNvSpPr/>
            <p:nvPr/>
          </p:nvSpPr>
          <p:spPr>
            <a:xfrm>
              <a:off x="1872630" y="2781303"/>
              <a:ext cx="137160" cy="457200"/>
            </a:xfrm>
            <a:prstGeom prst="rect">
              <a:avLst/>
            </a:prstGeom>
            <a:solidFill>
              <a:srgbClr val="E41A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 rot="5400000">
              <a:off x="2035884" y="2942320"/>
              <a:ext cx="135165" cy="457200"/>
            </a:xfrm>
            <a:prstGeom prst="rect">
              <a:avLst/>
            </a:prstGeom>
            <a:solidFill>
              <a:srgbClr val="E41A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25"/>
          <p:cNvSpPr/>
          <p:nvPr/>
        </p:nvSpPr>
        <p:spPr>
          <a:xfrm rot="10800000">
            <a:off x="-112626" y="4426430"/>
            <a:ext cx="12309315" cy="6858000"/>
          </a:xfrm>
          <a:prstGeom prst="rect">
            <a:avLst/>
          </a:prstGeom>
          <a:gradFill>
            <a:gsLst>
              <a:gs pos="0">
                <a:srgbClr val="F7FBF4">
                  <a:alpha val="0"/>
                </a:srgbClr>
              </a:gs>
              <a:gs pos="74000">
                <a:srgbClr val="0E382A"/>
              </a:gs>
              <a:gs pos="83000">
                <a:srgbClr val="0E382A"/>
              </a:gs>
              <a:gs pos="100000">
                <a:srgbClr val="0E382A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817516" y="-1118920"/>
            <a:ext cx="10213067" cy="10395695"/>
          </a:xfrm>
          <a:prstGeom prst="rect">
            <a:avLst/>
          </a:prstGeom>
          <a:blipFill rotWithShape="1">
            <a:blip r:embed="rId8">
              <a:alphaModFix amt="2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"/>
          <p:cNvSpPr txBox="1"/>
          <p:nvPr/>
        </p:nvSpPr>
        <p:spPr>
          <a:xfrm>
            <a:off x="856460" y="105172"/>
            <a:ext cx="281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</p:txBody>
      </p:sp>
      <p:grpSp>
        <p:nvGrpSpPr>
          <p:cNvPr id="489" name="Google Shape;489;p34"/>
          <p:cNvGrpSpPr/>
          <p:nvPr/>
        </p:nvGrpSpPr>
        <p:grpSpPr>
          <a:xfrm>
            <a:off x="-19050" y="5905499"/>
            <a:ext cx="4287015" cy="1090020"/>
            <a:chOff x="1674343" y="4781562"/>
            <a:chExt cx="8384486" cy="2131848"/>
          </a:xfrm>
        </p:grpSpPr>
        <p:grpSp>
          <p:nvGrpSpPr>
            <p:cNvPr id="490" name="Google Shape;490;p34"/>
            <p:cNvGrpSpPr/>
            <p:nvPr/>
          </p:nvGrpSpPr>
          <p:grpSpPr>
            <a:xfrm>
              <a:off x="1674343" y="4781562"/>
              <a:ext cx="8271218" cy="1909988"/>
              <a:chOff x="1721571" y="1973686"/>
              <a:chExt cx="8271218" cy="1909988"/>
            </a:xfrm>
          </p:grpSpPr>
          <p:grpSp>
            <p:nvGrpSpPr>
              <p:cNvPr id="491" name="Google Shape;491;p34"/>
              <p:cNvGrpSpPr/>
              <p:nvPr/>
            </p:nvGrpSpPr>
            <p:grpSpPr>
              <a:xfrm>
                <a:off x="1721571" y="2008228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92" name="Google Shape;492;p34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34"/>
                <p:cNvSpPr/>
                <p:nvPr/>
              </p:nvSpPr>
              <p:spPr>
                <a:xfrm>
                  <a:off x="1734272" y="2908442"/>
                  <a:ext cx="1867149" cy="954912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4" name="Google Shape;494;p34"/>
              <p:cNvGrpSpPr/>
              <p:nvPr/>
            </p:nvGrpSpPr>
            <p:grpSpPr>
              <a:xfrm>
                <a:off x="3318945" y="197368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95" name="Google Shape;495;p34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34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7" name="Google Shape;497;p34"/>
              <p:cNvGrpSpPr/>
              <p:nvPr/>
            </p:nvGrpSpPr>
            <p:grpSpPr>
              <a:xfrm>
                <a:off x="4928080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98" name="Google Shape;498;p34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34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0" name="Google Shape;500;p34"/>
              <p:cNvGrpSpPr/>
              <p:nvPr/>
            </p:nvGrpSpPr>
            <p:grpSpPr>
              <a:xfrm>
                <a:off x="6513864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01" name="Google Shape;501;p34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34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3" name="Google Shape;503;p34"/>
              <p:cNvGrpSpPr/>
              <p:nvPr/>
            </p:nvGrpSpPr>
            <p:grpSpPr>
              <a:xfrm>
                <a:off x="8112939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04" name="Google Shape;504;p34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34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06" name="Google Shape;506;p34"/>
            <p:cNvSpPr txBox="1"/>
            <p:nvPr/>
          </p:nvSpPr>
          <p:spPr>
            <a:xfrm rot="-3129373">
              <a:off x="2202793" y="5979831"/>
              <a:ext cx="1150675" cy="543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4"/>
            <p:cNvSpPr txBox="1"/>
            <p:nvPr/>
          </p:nvSpPr>
          <p:spPr>
            <a:xfrm rot="-2978767">
              <a:off x="3708345" y="6040318"/>
              <a:ext cx="1081551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</a:t>
              </a:r>
              <a:endParaRPr/>
            </a:p>
          </p:txBody>
        </p:sp>
        <p:sp>
          <p:nvSpPr>
            <p:cNvPr id="508" name="Google Shape;508;p34"/>
            <p:cNvSpPr txBox="1"/>
            <p:nvPr/>
          </p:nvSpPr>
          <p:spPr>
            <a:xfrm rot="-2978767">
              <a:off x="5374067" y="6072961"/>
              <a:ext cx="1078676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509" name="Google Shape;509;p34"/>
            <p:cNvSpPr txBox="1"/>
            <p:nvPr/>
          </p:nvSpPr>
          <p:spPr>
            <a:xfrm rot="-2978767">
              <a:off x="6962869" y="6030915"/>
              <a:ext cx="1190798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/>
            </a:p>
          </p:txBody>
        </p:sp>
        <p:sp>
          <p:nvSpPr>
            <p:cNvPr id="510" name="Google Shape;510;p34"/>
            <p:cNvSpPr txBox="1"/>
            <p:nvPr/>
          </p:nvSpPr>
          <p:spPr>
            <a:xfrm rot="-2978767">
              <a:off x="8362707" y="5808787"/>
              <a:ext cx="1830367" cy="494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1" name="Google Shape;511;p34"/>
          <p:cNvSpPr/>
          <p:nvPr/>
        </p:nvSpPr>
        <p:spPr>
          <a:xfrm rot="-998176">
            <a:off x="10378758" y="5368941"/>
            <a:ext cx="2572344" cy="1627447"/>
          </a:xfrm>
          <a:prstGeom prst="rect">
            <a:avLst/>
          </a:prstGeom>
          <a:blipFill rotWithShape="1">
            <a:blip r:embed="rId3">
              <a:alphaModFix amt="42000"/>
            </a:blip>
            <a:stretch>
              <a:fillRect b="-132493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4"/>
          <p:cNvSpPr/>
          <p:nvPr/>
        </p:nvSpPr>
        <p:spPr>
          <a:xfrm>
            <a:off x="2412987" y="584202"/>
            <a:ext cx="105595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Main Prompt: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Should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you invest in an Airbnb hotel in Washington, D.C.?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	If so, in which neighborhood should they invest?</a:t>
            </a:r>
            <a:endParaRPr/>
          </a:p>
        </p:txBody>
      </p:sp>
      <p:pic>
        <p:nvPicPr>
          <p:cNvPr id="513" name="Google Shape;51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187" y="1355179"/>
            <a:ext cx="10100603" cy="46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/>
          <p:nvPr/>
        </p:nvSpPr>
        <p:spPr>
          <a:xfrm>
            <a:off x="856460" y="105172"/>
            <a:ext cx="281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-19050" y="5905499"/>
            <a:ext cx="4287015" cy="1090020"/>
            <a:chOff x="1674343" y="4781562"/>
            <a:chExt cx="8384486" cy="2131848"/>
          </a:xfrm>
        </p:grpSpPr>
        <p:grpSp>
          <p:nvGrpSpPr>
            <p:cNvPr id="521" name="Google Shape;521;p35"/>
            <p:cNvGrpSpPr/>
            <p:nvPr/>
          </p:nvGrpSpPr>
          <p:grpSpPr>
            <a:xfrm>
              <a:off x="1674343" y="4781562"/>
              <a:ext cx="8271218" cy="1909988"/>
              <a:chOff x="1721571" y="1973686"/>
              <a:chExt cx="8271218" cy="1909988"/>
            </a:xfrm>
          </p:grpSpPr>
          <p:grpSp>
            <p:nvGrpSpPr>
              <p:cNvPr id="522" name="Google Shape;522;p35"/>
              <p:cNvGrpSpPr/>
              <p:nvPr/>
            </p:nvGrpSpPr>
            <p:grpSpPr>
              <a:xfrm>
                <a:off x="1721571" y="2008228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23" name="Google Shape;523;p35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Google Shape;524;p35"/>
                <p:cNvSpPr/>
                <p:nvPr/>
              </p:nvSpPr>
              <p:spPr>
                <a:xfrm>
                  <a:off x="1734272" y="2908442"/>
                  <a:ext cx="1867149" cy="954912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5" name="Google Shape;525;p35"/>
              <p:cNvGrpSpPr/>
              <p:nvPr/>
            </p:nvGrpSpPr>
            <p:grpSpPr>
              <a:xfrm>
                <a:off x="3318945" y="197368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26" name="Google Shape;526;p35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Google Shape;527;p35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8" name="Google Shape;528;p35"/>
              <p:cNvGrpSpPr/>
              <p:nvPr/>
            </p:nvGrpSpPr>
            <p:grpSpPr>
              <a:xfrm>
                <a:off x="4928080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29" name="Google Shape;529;p35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35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31" name="Google Shape;531;p35"/>
              <p:cNvGrpSpPr/>
              <p:nvPr/>
            </p:nvGrpSpPr>
            <p:grpSpPr>
              <a:xfrm>
                <a:off x="6513864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32" name="Google Shape;532;p35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35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34" name="Google Shape;534;p35"/>
              <p:cNvGrpSpPr/>
              <p:nvPr/>
            </p:nvGrpSpPr>
            <p:grpSpPr>
              <a:xfrm>
                <a:off x="8112939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35" name="Google Shape;535;p35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6" name="Google Shape;536;p35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37" name="Google Shape;537;p35"/>
            <p:cNvSpPr txBox="1"/>
            <p:nvPr/>
          </p:nvSpPr>
          <p:spPr>
            <a:xfrm rot="-3129373">
              <a:off x="2202793" y="5979831"/>
              <a:ext cx="1150675" cy="543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5"/>
            <p:cNvSpPr txBox="1"/>
            <p:nvPr/>
          </p:nvSpPr>
          <p:spPr>
            <a:xfrm rot="-2978767">
              <a:off x="3708345" y="6040318"/>
              <a:ext cx="1081551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</a:t>
              </a:r>
              <a:endParaRPr/>
            </a:p>
          </p:txBody>
        </p:sp>
        <p:sp>
          <p:nvSpPr>
            <p:cNvPr id="539" name="Google Shape;539;p35"/>
            <p:cNvSpPr txBox="1"/>
            <p:nvPr/>
          </p:nvSpPr>
          <p:spPr>
            <a:xfrm rot="-2978767">
              <a:off x="5374067" y="6072961"/>
              <a:ext cx="1078676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540" name="Google Shape;540;p35"/>
            <p:cNvSpPr txBox="1"/>
            <p:nvPr/>
          </p:nvSpPr>
          <p:spPr>
            <a:xfrm rot="-2978767">
              <a:off x="6962869" y="6030915"/>
              <a:ext cx="1190798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/>
            </a:p>
          </p:txBody>
        </p:sp>
        <p:sp>
          <p:nvSpPr>
            <p:cNvPr id="541" name="Google Shape;541;p35"/>
            <p:cNvSpPr txBox="1"/>
            <p:nvPr/>
          </p:nvSpPr>
          <p:spPr>
            <a:xfrm rot="-2978767">
              <a:off x="8362707" y="5808787"/>
              <a:ext cx="1830367" cy="494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2" name="Google Shape;542;p35"/>
          <p:cNvSpPr/>
          <p:nvPr/>
        </p:nvSpPr>
        <p:spPr>
          <a:xfrm rot="-998176">
            <a:off x="10378758" y="5368941"/>
            <a:ext cx="2572344" cy="1627447"/>
          </a:xfrm>
          <a:prstGeom prst="rect">
            <a:avLst/>
          </a:prstGeom>
          <a:blipFill rotWithShape="1">
            <a:blip r:embed="rId3">
              <a:alphaModFix amt="42000"/>
            </a:blip>
            <a:stretch>
              <a:fillRect b="-132493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5"/>
          <p:cNvSpPr/>
          <p:nvPr/>
        </p:nvSpPr>
        <p:spPr>
          <a:xfrm>
            <a:off x="2412987" y="584202"/>
            <a:ext cx="105595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Main Prompt: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Should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you invest in an Airbnb hotel in Washington, D.C.?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	If so, in which neighborhood should they invest?</a:t>
            </a:r>
            <a:endParaRPr/>
          </a:p>
        </p:txBody>
      </p:sp>
      <p:pic>
        <p:nvPicPr>
          <p:cNvPr id="544" name="Google Shape;54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692" y="1073598"/>
            <a:ext cx="10654079" cy="4909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6"/>
          <p:cNvSpPr txBox="1"/>
          <p:nvPr/>
        </p:nvSpPr>
        <p:spPr>
          <a:xfrm>
            <a:off x="856460" y="105172"/>
            <a:ext cx="281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</p:txBody>
      </p:sp>
      <p:grpSp>
        <p:nvGrpSpPr>
          <p:cNvPr id="551" name="Google Shape;551;p36"/>
          <p:cNvGrpSpPr/>
          <p:nvPr/>
        </p:nvGrpSpPr>
        <p:grpSpPr>
          <a:xfrm>
            <a:off x="-19050" y="5905499"/>
            <a:ext cx="4287015" cy="1090020"/>
            <a:chOff x="1674343" y="4781562"/>
            <a:chExt cx="8384486" cy="2131848"/>
          </a:xfrm>
        </p:grpSpPr>
        <p:grpSp>
          <p:nvGrpSpPr>
            <p:cNvPr id="552" name="Google Shape;552;p36"/>
            <p:cNvGrpSpPr/>
            <p:nvPr/>
          </p:nvGrpSpPr>
          <p:grpSpPr>
            <a:xfrm>
              <a:off x="1674343" y="4781562"/>
              <a:ext cx="8271218" cy="1909988"/>
              <a:chOff x="1721571" y="1973686"/>
              <a:chExt cx="8271218" cy="1909988"/>
            </a:xfrm>
          </p:grpSpPr>
          <p:grpSp>
            <p:nvGrpSpPr>
              <p:cNvPr id="553" name="Google Shape;553;p36"/>
              <p:cNvGrpSpPr/>
              <p:nvPr/>
            </p:nvGrpSpPr>
            <p:grpSpPr>
              <a:xfrm>
                <a:off x="1721571" y="2008228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54" name="Google Shape;554;p36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36"/>
                <p:cNvSpPr/>
                <p:nvPr/>
              </p:nvSpPr>
              <p:spPr>
                <a:xfrm>
                  <a:off x="1734272" y="2908442"/>
                  <a:ext cx="1867149" cy="954912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56" name="Google Shape;556;p36"/>
              <p:cNvGrpSpPr/>
              <p:nvPr/>
            </p:nvGrpSpPr>
            <p:grpSpPr>
              <a:xfrm>
                <a:off x="3318945" y="197368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57" name="Google Shape;557;p36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36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59" name="Google Shape;559;p36"/>
              <p:cNvGrpSpPr/>
              <p:nvPr/>
            </p:nvGrpSpPr>
            <p:grpSpPr>
              <a:xfrm>
                <a:off x="4928080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60" name="Google Shape;560;p36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36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2" name="Google Shape;562;p36"/>
              <p:cNvGrpSpPr/>
              <p:nvPr/>
            </p:nvGrpSpPr>
            <p:grpSpPr>
              <a:xfrm>
                <a:off x="6513864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63" name="Google Shape;563;p36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36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5" name="Google Shape;565;p36"/>
              <p:cNvGrpSpPr/>
              <p:nvPr/>
            </p:nvGrpSpPr>
            <p:grpSpPr>
              <a:xfrm>
                <a:off x="8112939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66" name="Google Shape;566;p36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36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68" name="Google Shape;568;p36"/>
            <p:cNvSpPr txBox="1"/>
            <p:nvPr/>
          </p:nvSpPr>
          <p:spPr>
            <a:xfrm rot="-3129373">
              <a:off x="2202793" y="5979831"/>
              <a:ext cx="1150675" cy="543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6"/>
            <p:cNvSpPr txBox="1"/>
            <p:nvPr/>
          </p:nvSpPr>
          <p:spPr>
            <a:xfrm rot="-2978767">
              <a:off x="3708345" y="6040318"/>
              <a:ext cx="1081551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</a:t>
              </a:r>
              <a:endParaRPr/>
            </a:p>
          </p:txBody>
        </p:sp>
        <p:sp>
          <p:nvSpPr>
            <p:cNvPr id="570" name="Google Shape;570;p36"/>
            <p:cNvSpPr txBox="1"/>
            <p:nvPr/>
          </p:nvSpPr>
          <p:spPr>
            <a:xfrm rot="-2978767">
              <a:off x="5374067" y="6072961"/>
              <a:ext cx="1078676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571" name="Google Shape;571;p36"/>
            <p:cNvSpPr txBox="1"/>
            <p:nvPr/>
          </p:nvSpPr>
          <p:spPr>
            <a:xfrm rot="-2978767">
              <a:off x="6962869" y="6030915"/>
              <a:ext cx="1190798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/>
            </a:p>
          </p:txBody>
        </p:sp>
        <p:sp>
          <p:nvSpPr>
            <p:cNvPr id="572" name="Google Shape;572;p36"/>
            <p:cNvSpPr txBox="1"/>
            <p:nvPr/>
          </p:nvSpPr>
          <p:spPr>
            <a:xfrm rot="-2978767">
              <a:off x="8362707" y="5808787"/>
              <a:ext cx="1830367" cy="494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36"/>
          <p:cNvSpPr/>
          <p:nvPr/>
        </p:nvSpPr>
        <p:spPr>
          <a:xfrm rot="-998176">
            <a:off x="10378758" y="5368941"/>
            <a:ext cx="2572344" cy="1627447"/>
          </a:xfrm>
          <a:prstGeom prst="rect">
            <a:avLst/>
          </a:prstGeom>
          <a:blipFill rotWithShape="1">
            <a:blip r:embed="rId3">
              <a:alphaModFix amt="42000"/>
            </a:blip>
            <a:stretch>
              <a:fillRect b="-132493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6"/>
          <p:cNvSpPr/>
          <p:nvPr/>
        </p:nvSpPr>
        <p:spPr>
          <a:xfrm>
            <a:off x="2412987" y="584202"/>
            <a:ext cx="105595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Main Prompt: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Should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you invest in an Airbnb hotel in Washington, D.C.?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	If so, in which neighborhood should they invest?</a:t>
            </a:r>
            <a:endParaRPr/>
          </a:p>
        </p:txBody>
      </p:sp>
      <p:graphicFrame>
        <p:nvGraphicFramePr>
          <p:cNvPr id="575" name="Google Shape;575;p36"/>
          <p:cNvGraphicFramePr/>
          <p:nvPr/>
        </p:nvGraphicFramePr>
        <p:xfrm>
          <a:off x="1467795" y="1305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{34AD64FA-F19F-4BA0-9D2A-A906E689EB01}</a:tableStyleId>
              </a:tblPr>
              <a:tblGrid>
                <a:gridCol w="6837400"/>
                <a:gridCol w="1340875"/>
                <a:gridCol w="1078150"/>
              </a:tblGrid>
              <a:tr h="20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lt1"/>
                          </a:solidFill>
                        </a:rPr>
                        <a:t>Neighborhood</a:t>
                      </a:r>
                      <a:endParaRPr b="1" i="0" sz="13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>
                    <a:solidFill>
                      <a:srgbClr val="126E6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lt1"/>
                          </a:solidFill>
                        </a:rPr>
                        <a:t>AVG. review score</a:t>
                      </a:r>
                      <a:endParaRPr b="1" i="0" sz="13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>
                    <a:solidFill>
                      <a:srgbClr val="126E6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lt1"/>
                          </a:solidFill>
                        </a:rPr>
                        <a:t>AVG. revenue </a:t>
                      </a:r>
                      <a:endParaRPr b="1" i="0" sz="13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>
                    <a:solidFill>
                      <a:srgbClr val="126E6A"/>
                    </a:solidFill>
                  </a:tcPr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Capitol Hill, Lincoln Park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95.0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$12,061.57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Dupont Circle, Connecticut Avenue/K Street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93.4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$11,455.99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Downtown, Chinatown, Penn Quarters, Mount Vernon Square, North Capitol Street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93.2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$11,406.38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Edgewood, Bloomingdale, Truxton Circle, Eckington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93.9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$9,815.71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Friendship Heights, American University Park, Tenleytown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90.0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$9,757.50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Union Station, Stanton Park, Kingman Park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94.3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$9,646.16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Shaw, Logan Circle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94.0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$8,857.88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Near Southeast, Navy Yard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95.3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$8,341.63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Howard University, Le Droit Park, Cardozo/Shaw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93.0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$8,032.41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Spring Valley, Palisades, Wesley Heights, Foxhall Crescent, Foxhall Village, Georgetown Reservoir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95.9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$7,549.24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Georgetown, Burleith/Hillandale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93.8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$7,508.93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Brookland, Brentwood, Langdon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91.6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$7,346.22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Kalorama Heights, Adams Morgan, Lanier Heights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93.3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$7,087.41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West End, Foggy Bottom, GWU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93.0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$6,476.38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Columbia Heights, Mt. Pleasant, Pleasant Plains, Park View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92.8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$6,261.42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River Terrace, Benning, Greenway, Dupont Park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88.8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$6,018.00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Cleveland Park, Woodley Park, Massachusetts Avenue Heights, Woodland-Normanstone Terrace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97.1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$6,002.38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Capitol View, Marshall Heights, Benning Heights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96.7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$5,724.86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Brightwood Park, Crestwood, Petworth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93.4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$5,623.20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  <a:tr h="2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Southwest Employment Area, Southwest/Waterfront, Fort McNair, Buzzard Point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92.3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$5,540.12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7"/>
          <p:cNvSpPr txBox="1"/>
          <p:nvPr/>
        </p:nvSpPr>
        <p:spPr>
          <a:xfrm>
            <a:off x="856460" y="105172"/>
            <a:ext cx="281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</p:txBody>
      </p:sp>
      <p:grpSp>
        <p:nvGrpSpPr>
          <p:cNvPr id="582" name="Google Shape;582;p37"/>
          <p:cNvGrpSpPr/>
          <p:nvPr/>
        </p:nvGrpSpPr>
        <p:grpSpPr>
          <a:xfrm>
            <a:off x="-19050" y="5905499"/>
            <a:ext cx="4287015" cy="1090020"/>
            <a:chOff x="1674343" y="4781562"/>
            <a:chExt cx="8384486" cy="2131848"/>
          </a:xfrm>
        </p:grpSpPr>
        <p:grpSp>
          <p:nvGrpSpPr>
            <p:cNvPr id="583" name="Google Shape;583;p37"/>
            <p:cNvGrpSpPr/>
            <p:nvPr/>
          </p:nvGrpSpPr>
          <p:grpSpPr>
            <a:xfrm>
              <a:off x="1674343" y="4781562"/>
              <a:ext cx="8271218" cy="1909988"/>
              <a:chOff x="1721571" y="1973686"/>
              <a:chExt cx="8271218" cy="1909988"/>
            </a:xfrm>
          </p:grpSpPr>
          <p:grpSp>
            <p:nvGrpSpPr>
              <p:cNvPr id="584" name="Google Shape;584;p37"/>
              <p:cNvGrpSpPr/>
              <p:nvPr/>
            </p:nvGrpSpPr>
            <p:grpSpPr>
              <a:xfrm>
                <a:off x="1721571" y="2008228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85" name="Google Shape;585;p37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37"/>
                <p:cNvSpPr/>
                <p:nvPr/>
              </p:nvSpPr>
              <p:spPr>
                <a:xfrm>
                  <a:off x="1734272" y="2908442"/>
                  <a:ext cx="1867149" cy="954912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87" name="Google Shape;587;p37"/>
              <p:cNvGrpSpPr/>
              <p:nvPr/>
            </p:nvGrpSpPr>
            <p:grpSpPr>
              <a:xfrm>
                <a:off x="3318945" y="197368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88" name="Google Shape;588;p37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0" name="Google Shape;590;p37"/>
              <p:cNvGrpSpPr/>
              <p:nvPr/>
            </p:nvGrpSpPr>
            <p:grpSpPr>
              <a:xfrm>
                <a:off x="4928080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91" name="Google Shape;591;p37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3" name="Google Shape;593;p37"/>
              <p:cNvGrpSpPr/>
              <p:nvPr/>
            </p:nvGrpSpPr>
            <p:grpSpPr>
              <a:xfrm>
                <a:off x="6513864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94" name="Google Shape;594;p37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6" name="Google Shape;596;p37"/>
              <p:cNvGrpSpPr/>
              <p:nvPr/>
            </p:nvGrpSpPr>
            <p:grpSpPr>
              <a:xfrm>
                <a:off x="8112939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597" name="Google Shape;597;p37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99" name="Google Shape;599;p37"/>
            <p:cNvSpPr txBox="1"/>
            <p:nvPr/>
          </p:nvSpPr>
          <p:spPr>
            <a:xfrm rot="-3129373">
              <a:off x="2202793" y="5979831"/>
              <a:ext cx="1150675" cy="543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7"/>
            <p:cNvSpPr txBox="1"/>
            <p:nvPr/>
          </p:nvSpPr>
          <p:spPr>
            <a:xfrm rot="-2978767">
              <a:off x="3708345" y="6040318"/>
              <a:ext cx="1081551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</a:t>
              </a:r>
              <a:endParaRPr/>
            </a:p>
          </p:txBody>
        </p:sp>
        <p:sp>
          <p:nvSpPr>
            <p:cNvPr id="601" name="Google Shape;601;p37"/>
            <p:cNvSpPr txBox="1"/>
            <p:nvPr/>
          </p:nvSpPr>
          <p:spPr>
            <a:xfrm rot="-2978767">
              <a:off x="5374067" y="6072961"/>
              <a:ext cx="1078676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602" name="Google Shape;602;p37"/>
            <p:cNvSpPr txBox="1"/>
            <p:nvPr/>
          </p:nvSpPr>
          <p:spPr>
            <a:xfrm rot="-2978767">
              <a:off x="6962869" y="6030915"/>
              <a:ext cx="1190798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/>
            </a:p>
          </p:txBody>
        </p:sp>
        <p:sp>
          <p:nvSpPr>
            <p:cNvPr id="603" name="Google Shape;603;p37"/>
            <p:cNvSpPr txBox="1"/>
            <p:nvPr/>
          </p:nvSpPr>
          <p:spPr>
            <a:xfrm rot="-2978767">
              <a:off x="8362707" y="5808787"/>
              <a:ext cx="1830367" cy="494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4" name="Google Shape;604;p37"/>
          <p:cNvSpPr/>
          <p:nvPr/>
        </p:nvSpPr>
        <p:spPr>
          <a:xfrm rot="-998176">
            <a:off x="10378758" y="5368941"/>
            <a:ext cx="2572344" cy="1627447"/>
          </a:xfrm>
          <a:prstGeom prst="rect">
            <a:avLst/>
          </a:prstGeom>
          <a:blipFill rotWithShape="1">
            <a:blip r:embed="rId3">
              <a:alphaModFix amt="42000"/>
            </a:blip>
            <a:stretch>
              <a:fillRect b="-132493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7"/>
          <p:cNvSpPr/>
          <p:nvPr/>
        </p:nvSpPr>
        <p:spPr>
          <a:xfrm>
            <a:off x="2412987" y="584202"/>
            <a:ext cx="105595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Main Prompt: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Should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you invest in an Airbnb hotel in Washington, D.C.?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	If so, in which neighborhood should they invest?</a:t>
            </a:r>
            <a:endParaRPr/>
          </a:p>
        </p:txBody>
      </p:sp>
      <p:graphicFrame>
        <p:nvGraphicFramePr>
          <p:cNvPr id="606" name="Google Shape;606;p37"/>
          <p:cNvGraphicFramePr/>
          <p:nvPr/>
        </p:nvGraphicFramePr>
        <p:xfrm>
          <a:off x="856460" y="1340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{34AD64FA-F19F-4BA0-9D2A-A906E689EB01}</a:tableStyleId>
              </a:tblPr>
              <a:tblGrid>
                <a:gridCol w="320150"/>
                <a:gridCol w="5966325"/>
                <a:gridCol w="1219200"/>
                <a:gridCol w="1538525"/>
                <a:gridCol w="1173800"/>
              </a:tblGrid>
              <a:tr h="16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/>
                    </a:p>
                  </a:txBody>
                  <a:tcPr marT="10250" marB="0" marR="10250" marL="10250" anchor="ctr">
                    <a:solidFill>
                      <a:srgbClr val="126E6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lt1"/>
                          </a:solidFill>
                        </a:rPr>
                        <a:t>Neighborhood</a:t>
                      </a:r>
                      <a:endParaRPr b="1" i="0" sz="13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ctr">
                    <a:solidFill>
                      <a:srgbClr val="126E6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AVG. review score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 (0.4)</a:t>
                      </a:r>
                      <a:endParaRPr/>
                    </a:p>
                  </a:txBody>
                  <a:tcPr marT="10250" marB="0" marR="10250" marL="10250" anchor="ctr">
                    <a:solidFill>
                      <a:srgbClr val="126E6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AVG. revenue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 (0.6)</a:t>
                      </a: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ctr">
                    <a:solidFill>
                      <a:srgbClr val="126E6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126E6A"/>
                    </a:solidFill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Capitol Hill, Lincoln Park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0.748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0.899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Dupont Circle, Connecticut Avenue/K Street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0.907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0.764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Downtown, Chinatown, Penn Quarters, Mount Vernon Square, North Capitol Street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0.531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0.752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Edgewood, Bloomingdale, Truxton Circle, Eckington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0.656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0.639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Friendship Heights, American University Park, Tenleytown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0.647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0.444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Union Station, Stanton Park, Kingman Park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0.643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Shaw, Logan Circle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0.619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0.509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0.553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Near Southeast, Navy Yard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0.567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Howard University, Le Droit Park, Cardozo/Shaw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0.430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Spring Valley, Palisades, Wesley Heights, Foxhall Crescent, Foxhall Village, Georgetown Reservoir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0.856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0.308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0.527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Georgetown, Burleith/Hillandale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0.419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Brookland, Brentwood, Langdon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0.277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0.298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Kalorama Heights, Adams Morgan, Lanier Heights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0.237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0.360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West End, Foggy Bottom, GWU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0.287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Columbia Heights, Mt. Pleasant, Pleasant Plains, Park View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0.256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River Terrace, Benning, Greenway, Dupont Park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0.044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Cleveland Park, Woodley Park, Massachusetts Avenue Heights, Woodland-Normanstone Terrace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0.443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Capitol View, Marshall Heights, Benning Heights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0.028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0.397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Brightwood Park, Crestwood, Petworth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0.548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0.227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10250" marB="0" marR="10250" marL="10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Southwest Employment Area, Southwest/Waterfront, Fort McNair, Buzzard Point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50" marB="0" marR="10250" marL="102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0.170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8"/>
          <p:cNvSpPr txBox="1"/>
          <p:nvPr/>
        </p:nvSpPr>
        <p:spPr>
          <a:xfrm>
            <a:off x="856460" y="105172"/>
            <a:ext cx="281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</p:txBody>
      </p:sp>
      <p:grpSp>
        <p:nvGrpSpPr>
          <p:cNvPr id="613" name="Google Shape;613;p38"/>
          <p:cNvGrpSpPr/>
          <p:nvPr/>
        </p:nvGrpSpPr>
        <p:grpSpPr>
          <a:xfrm>
            <a:off x="-19050" y="5905499"/>
            <a:ext cx="4287015" cy="1090020"/>
            <a:chOff x="1674343" y="4781562"/>
            <a:chExt cx="8384486" cy="2131848"/>
          </a:xfrm>
        </p:grpSpPr>
        <p:grpSp>
          <p:nvGrpSpPr>
            <p:cNvPr id="614" name="Google Shape;614;p38"/>
            <p:cNvGrpSpPr/>
            <p:nvPr/>
          </p:nvGrpSpPr>
          <p:grpSpPr>
            <a:xfrm>
              <a:off x="1674343" y="4781562"/>
              <a:ext cx="8271218" cy="1909988"/>
              <a:chOff x="1721571" y="1973686"/>
              <a:chExt cx="8271218" cy="1909988"/>
            </a:xfrm>
          </p:grpSpPr>
          <p:grpSp>
            <p:nvGrpSpPr>
              <p:cNvPr id="615" name="Google Shape;615;p38"/>
              <p:cNvGrpSpPr/>
              <p:nvPr/>
            </p:nvGrpSpPr>
            <p:grpSpPr>
              <a:xfrm>
                <a:off x="1721571" y="2008228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616" name="Google Shape;616;p38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1734272" y="2908442"/>
                  <a:ext cx="1867149" cy="954912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8" name="Google Shape;618;p38"/>
              <p:cNvGrpSpPr/>
              <p:nvPr/>
            </p:nvGrpSpPr>
            <p:grpSpPr>
              <a:xfrm>
                <a:off x="3318945" y="197368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619" name="Google Shape;619;p38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1" name="Google Shape;621;p38"/>
              <p:cNvGrpSpPr/>
              <p:nvPr/>
            </p:nvGrpSpPr>
            <p:grpSpPr>
              <a:xfrm>
                <a:off x="4928080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622" name="Google Shape;622;p38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4" name="Google Shape;624;p38"/>
              <p:cNvGrpSpPr/>
              <p:nvPr/>
            </p:nvGrpSpPr>
            <p:grpSpPr>
              <a:xfrm>
                <a:off x="6513864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625" name="Google Shape;625;p38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7" name="Google Shape;627;p38"/>
              <p:cNvGrpSpPr/>
              <p:nvPr/>
            </p:nvGrpSpPr>
            <p:grpSpPr>
              <a:xfrm>
                <a:off x="8112939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628" name="Google Shape;628;p38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30" name="Google Shape;630;p38"/>
            <p:cNvSpPr txBox="1"/>
            <p:nvPr/>
          </p:nvSpPr>
          <p:spPr>
            <a:xfrm rot="-3129373">
              <a:off x="2202793" y="5979831"/>
              <a:ext cx="1150675" cy="543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8"/>
            <p:cNvSpPr txBox="1"/>
            <p:nvPr/>
          </p:nvSpPr>
          <p:spPr>
            <a:xfrm rot="-2978767">
              <a:off x="3708345" y="6040318"/>
              <a:ext cx="1081551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</a:t>
              </a:r>
              <a:endParaRPr/>
            </a:p>
          </p:txBody>
        </p:sp>
        <p:sp>
          <p:nvSpPr>
            <p:cNvPr id="632" name="Google Shape;632;p38"/>
            <p:cNvSpPr txBox="1"/>
            <p:nvPr/>
          </p:nvSpPr>
          <p:spPr>
            <a:xfrm rot="-2978767">
              <a:off x="5374067" y="6072961"/>
              <a:ext cx="1078676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633" name="Google Shape;633;p38"/>
            <p:cNvSpPr txBox="1"/>
            <p:nvPr/>
          </p:nvSpPr>
          <p:spPr>
            <a:xfrm rot="-2978767">
              <a:off x="6962869" y="6030915"/>
              <a:ext cx="1190798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/>
            </a:p>
          </p:txBody>
        </p:sp>
        <p:sp>
          <p:nvSpPr>
            <p:cNvPr id="634" name="Google Shape;634;p38"/>
            <p:cNvSpPr txBox="1"/>
            <p:nvPr/>
          </p:nvSpPr>
          <p:spPr>
            <a:xfrm rot="-2978767">
              <a:off x="8362707" y="5808787"/>
              <a:ext cx="1830367" cy="494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5" name="Google Shape;635;p38"/>
          <p:cNvSpPr/>
          <p:nvPr/>
        </p:nvSpPr>
        <p:spPr>
          <a:xfrm>
            <a:off x="1191528" y="745736"/>
            <a:ext cx="60360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E382A"/>
              </a:buClr>
              <a:buSzPts val="2800"/>
              <a:buFont typeface="Noto Sans Symbols"/>
              <a:buChar char="❖"/>
            </a:pPr>
            <a:r>
              <a:rPr b="1" lang="en-US" sz="2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 sz="1800">
              <a:solidFill>
                <a:srgbClr val="0E38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38"/>
          <p:cNvGrpSpPr/>
          <p:nvPr/>
        </p:nvGrpSpPr>
        <p:grpSpPr>
          <a:xfrm>
            <a:off x="8076686" y="703578"/>
            <a:ext cx="4104886" cy="4850283"/>
            <a:chOff x="7540388" y="792887"/>
            <a:chExt cx="2766572" cy="3268947"/>
          </a:xfrm>
        </p:grpSpPr>
        <p:sp>
          <p:nvSpPr>
            <p:cNvPr id="637" name="Google Shape;637;p38"/>
            <p:cNvSpPr/>
            <p:nvPr/>
          </p:nvSpPr>
          <p:spPr>
            <a:xfrm>
              <a:off x="7540388" y="799808"/>
              <a:ext cx="2766572" cy="324751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561980" y="792887"/>
              <a:ext cx="2719030" cy="3268947"/>
            </a:xfrm>
            <a:prstGeom prst="rect">
              <a:avLst/>
            </a:prstGeom>
            <a:blipFill rotWithShape="1">
              <a:blip r:embed="rId4">
                <a:alphaModFix amt="46000"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9" name="Google Shape;639;p38"/>
          <p:cNvGrpSpPr/>
          <p:nvPr/>
        </p:nvGrpSpPr>
        <p:grpSpPr>
          <a:xfrm>
            <a:off x="-14513" y="703578"/>
            <a:ext cx="130627" cy="5225142"/>
            <a:chOff x="0" y="653142"/>
            <a:chExt cx="130627" cy="5225142"/>
          </a:xfrm>
        </p:grpSpPr>
        <p:sp>
          <p:nvSpPr>
            <p:cNvPr id="640" name="Google Shape;640;p38"/>
            <p:cNvSpPr/>
            <p:nvPr/>
          </p:nvSpPr>
          <p:spPr>
            <a:xfrm>
              <a:off x="0" y="653142"/>
              <a:ext cx="130627" cy="146958"/>
            </a:xfrm>
            <a:prstGeom prst="rect">
              <a:avLst/>
            </a:prstGeom>
            <a:solidFill>
              <a:srgbClr val="015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0" y="1163681"/>
              <a:ext cx="130627" cy="4714603"/>
            </a:xfrm>
            <a:prstGeom prst="rect">
              <a:avLst/>
            </a:prstGeom>
            <a:solidFill>
              <a:srgbClr val="015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236896" y="2094949"/>
            <a:ext cx="7315161" cy="2548477"/>
            <a:chOff x="236896" y="2094949"/>
            <a:chExt cx="7315161" cy="2548477"/>
          </a:xfrm>
        </p:grpSpPr>
        <p:grpSp>
          <p:nvGrpSpPr>
            <p:cNvPr id="643" name="Google Shape;643;p38"/>
            <p:cNvGrpSpPr/>
            <p:nvPr/>
          </p:nvGrpSpPr>
          <p:grpSpPr>
            <a:xfrm>
              <a:off x="236896" y="2094949"/>
              <a:ext cx="5830531" cy="467031"/>
              <a:chOff x="299175" y="1917936"/>
              <a:chExt cx="5830531" cy="467031"/>
            </a:xfrm>
          </p:grpSpPr>
          <p:sp>
            <p:nvSpPr>
              <p:cNvPr id="644" name="Google Shape;644;p38"/>
              <p:cNvSpPr/>
              <p:nvPr/>
            </p:nvSpPr>
            <p:spPr>
              <a:xfrm>
                <a:off x="299175" y="1917936"/>
                <a:ext cx="21814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28575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E382A"/>
                  </a:buClr>
                  <a:buSzPts val="1800"/>
                  <a:buFont typeface="Noto Sans Symbols"/>
                  <a:buChar char="❖"/>
                </a:pPr>
                <a:r>
                  <a:rPr b="1" lang="en-US" sz="1800">
                    <a:solidFill>
                      <a:srgbClr val="0E382A"/>
                    </a:solidFill>
                    <a:latin typeface="Arial"/>
                    <a:ea typeface="Arial"/>
                    <a:cs typeface="Arial"/>
                    <a:sym typeface="Arial"/>
                  </a:rPr>
                  <a:t>Neighborhood:</a:t>
                </a:r>
                <a:endParaRPr sz="1200">
                  <a:solidFill>
                    <a:srgbClr val="0E382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5" name="Google Shape;645;p38"/>
              <p:cNvGrpSpPr/>
              <p:nvPr/>
            </p:nvGrpSpPr>
            <p:grpSpPr>
              <a:xfrm>
                <a:off x="2859511" y="1937786"/>
                <a:ext cx="3270195" cy="447181"/>
                <a:chOff x="2795325" y="1828918"/>
                <a:chExt cx="3270195" cy="447181"/>
              </a:xfrm>
            </p:grpSpPr>
            <p:sp>
              <p:nvSpPr>
                <p:cNvPr id="646" name="Google Shape;646;p38"/>
                <p:cNvSpPr/>
                <p:nvPr/>
              </p:nvSpPr>
              <p:spPr>
                <a:xfrm>
                  <a:off x="2818556" y="1850879"/>
                  <a:ext cx="3244565" cy="378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0E382A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Capitol Hill, Lincoln Park (6)</a:t>
                  </a:r>
                  <a:endParaRPr/>
                </a:p>
              </p:txBody>
            </p:sp>
            <p:grpSp>
              <p:nvGrpSpPr>
                <p:cNvPr id="647" name="Google Shape;647;p38"/>
                <p:cNvGrpSpPr/>
                <p:nvPr/>
              </p:nvGrpSpPr>
              <p:grpSpPr>
                <a:xfrm rot="5400000">
                  <a:off x="2787417" y="1836826"/>
                  <a:ext cx="201095" cy="185279"/>
                  <a:chOff x="2130973" y="3009499"/>
                  <a:chExt cx="201095" cy="185279"/>
                </a:xfrm>
              </p:grpSpPr>
              <p:sp>
                <p:nvSpPr>
                  <p:cNvPr id="648" name="Google Shape;648;p38"/>
                  <p:cNvSpPr/>
                  <p:nvPr/>
                </p:nvSpPr>
                <p:spPr>
                  <a:xfrm>
                    <a:off x="2130973" y="3009499"/>
                    <a:ext cx="91440" cy="182880"/>
                  </a:xfrm>
                  <a:prstGeom prst="rect">
                    <a:avLst/>
                  </a:prstGeom>
                  <a:solidFill>
                    <a:srgbClr val="E41A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9" name="Google Shape;649;p38"/>
                  <p:cNvSpPr/>
                  <p:nvPr/>
                </p:nvSpPr>
                <p:spPr>
                  <a:xfrm rot="5400000">
                    <a:off x="2194908" y="3057618"/>
                    <a:ext cx="91440" cy="182880"/>
                  </a:xfrm>
                  <a:prstGeom prst="rect">
                    <a:avLst/>
                  </a:prstGeom>
                  <a:solidFill>
                    <a:srgbClr val="E41A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0" name="Google Shape;650;p38"/>
                <p:cNvGrpSpPr/>
                <p:nvPr/>
              </p:nvGrpSpPr>
              <p:grpSpPr>
                <a:xfrm rot="10800000">
                  <a:off x="5880241" y="2075004"/>
                  <a:ext cx="185279" cy="201095"/>
                  <a:chOff x="4836896" y="3227124"/>
                  <a:chExt cx="185279" cy="201095"/>
                </a:xfrm>
              </p:grpSpPr>
              <p:sp>
                <p:nvSpPr>
                  <p:cNvPr id="651" name="Google Shape;651;p38"/>
                  <p:cNvSpPr/>
                  <p:nvPr/>
                </p:nvSpPr>
                <p:spPr>
                  <a:xfrm rot="5400000">
                    <a:off x="4885015" y="3181404"/>
                    <a:ext cx="91440" cy="182880"/>
                  </a:xfrm>
                  <a:prstGeom prst="rect">
                    <a:avLst/>
                  </a:prstGeom>
                  <a:solidFill>
                    <a:srgbClr val="E41A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2" name="Google Shape;652;p38"/>
                  <p:cNvSpPr/>
                  <p:nvPr/>
                </p:nvSpPr>
                <p:spPr>
                  <a:xfrm rot="10800000">
                    <a:off x="4836896" y="3245339"/>
                    <a:ext cx="91440" cy="182880"/>
                  </a:xfrm>
                  <a:prstGeom prst="rect">
                    <a:avLst/>
                  </a:prstGeom>
                  <a:solidFill>
                    <a:srgbClr val="E41A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653" name="Google Shape;653;p38"/>
            <p:cNvGrpSpPr/>
            <p:nvPr/>
          </p:nvGrpSpPr>
          <p:grpSpPr>
            <a:xfrm>
              <a:off x="255066" y="2738980"/>
              <a:ext cx="4915300" cy="402144"/>
              <a:chOff x="299175" y="2512799"/>
              <a:chExt cx="4915300" cy="402144"/>
            </a:xfrm>
          </p:grpSpPr>
          <p:sp>
            <p:nvSpPr>
              <p:cNvPr id="654" name="Google Shape;654;p38"/>
              <p:cNvSpPr/>
              <p:nvPr/>
            </p:nvSpPr>
            <p:spPr>
              <a:xfrm>
                <a:off x="299175" y="2512799"/>
                <a:ext cx="21814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28575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E382A"/>
                  </a:buClr>
                  <a:buSzPts val="1800"/>
                  <a:buFont typeface="Noto Sans Symbols"/>
                  <a:buChar char="❖"/>
                </a:pPr>
                <a:r>
                  <a:rPr b="1" lang="en-US" sz="1800">
                    <a:solidFill>
                      <a:srgbClr val="0E382A"/>
                    </a:solidFill>
                    <a:latin typeface="Arial"/>
                    <a:ea typeface="Arial"/>
                    <a:cs typeface="Arial"/>
                    <a:sym typeface="Arial"/>
                  </a:rPr>
                  <a:t>AVG. revenue:</a:t>
                </a:r>
                <a:endParaRPr sz="1200">
                  <a:solidFill>
                    <a:srgbClr val="0E382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3917953" y="2545611"/>
                <a:ext cx="12965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$12,061.57</a:t>
                </a:r>
                <a:endParaRPr b="1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6" name="Google Shape;656;p38"/>
              <p:cNvGrpSpPr/>
              <p:nvPr/>
            </p:nvGrpSpPr>
            <p:grpSpPr>
              <a:xfrm>
                <a:off x="3954142" y="2545611"/>
                <a:ext cx="126240" cy="132177"/>
                <a:chOff x="3204662" y="2844667"/>
                <a:chExt cx="126240" cy="132177"/>
              </a:xfrm>
            </p:grpSpPr>
            <p:sp>
              <p:nvSpPr>
                <p:cNvPr id="657" name="Google Shape;657;p38"/>
                <p:cNvSpPr/>
                <p:nvPr/>
              </p:nvSpPr>
              <p:spPr>
                <a:xfrm rot="5400000">
                  <a:off x="3242066" y="2811817"/>
                  <a:ext cx="54174" cy="123499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 rot="10800000">
                  <a:off x="3204662" y="2844667"/>
                  <a:ext cx="50617" cy="132177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9" name="Google Shape;659;p38"/>
              <p:cNvGrpSpPr/>
              <p:nvPr/>
            </p:nvGrpSpPr>
            <p:grpSpPr>
              <a:xfrm rot="10800000">
                <a:off x="5041520" y="2750409"/>
                <a:ext cx="126240" cy="132177"/>
                <a:chOff x="3204662" y="2844667"/>
                <a:chExt cx="126240" cy="132177"/>
              </a:xfrm>
            </p:grpSpPr>
            <p:sp>
              <p:nvSpPr>
                <p:cNvPr id="660" name="Google Shape;660;p38"/>
                <p:cNvSpPr/>
                <p:nvPr/>
              </p:nvSpPr>
              <p:spPr>
                <a:xfrm rot="5400000">
                  <a:off x="3242066" y="2811817"/>
                  <a:ext cx="54174" cy="123499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 rot="10800000">
                  <a:off x="3204662" y="2844667"/>
                  <a:ext cx="50617" cy="132177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62" name="Google Shape;662;p38"/>
            <p:cNvGrpSpPr/>
            <p:nvPr/>
          </p:nvGrpSpPr>
          <p:grpSpPr>
            <a:xfrm>
              <a:off x="255066" y="3413797"/>
              <a:ext cx="4937705" cy="372383"/>
              <a:chOff x="284362" y="3107662"/>
              <a:chExt cx="4937705" cy="372383"/>
            </a:xfrm>
          </p:grpSpPr>
          <p:sp>
            <p:nvSpPr>
              <p:cNvPr id="663" name="Google Shape;663;p38"/>
              <p:cNvSpPr/>
              <p:nvPr/>
            </p:nvSpPr>
            <p:spPr>
              <a:xfrm>
                <a:off x="284362" y="3107662"/>
                <a:ext cx="24753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28575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E382A"/>
                  </a:buClr>
                  <a:buSzPts val="1800"/>
                  <a:buFont typeface="Noto Sans Symbols"/>
                  <a:buChar char="❖"/>
                </a:pPr>
                <a:r>
                  <a:rPr b="1" lang="en-US" sz="1800">
                    <a:solidFill>
                      <a:srgbClr val="0E382A"/>
                    </a:solidFill>
                    <a:latin typeface="Arial"/>
                    <a:ea typeface="Arial"/>
                    <a:cs typeface="Arial"/>
                    <a:sym typeface="Arial"/>
                  </a:rPr>
                  <a:t>AVG. review rate:</a:t>
                </a:r>
                <a:endParaRPr sz="1200">
                  <a:solidFill>
                    <a:srgbClr val="0E382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3834445" y="3110713"/>
                <a:ext cx="13876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95.0</a:t>
                </a:r>
                <a:endParaRPr/>
              </a:p>
            </p:txBody>
          </p:sp>
          <p:grpSp>
            <p:nvGrpSpPr>
              <p:cNvPr id="665" name="Google Shape;665;p38"/>
              <p:cNvGrpSpPr/>
              <p:nvPr/>
            </p:nvGrpSpPr>
            <p:grpSpPr>
              <a:xfrm>
                <a:off x="4234558" y="3137019"/>
                <a:ext cx="126240" cy="132177"/>
                <a:chOff x="3204662" y="2844667"/>
                <a:chExt cx="126240" cy="132177"/>
              </a:xfrm>
            </p:grpSpPr>
            <p:sp>
              <p:nvSpPr>
                <p:cNvPr id="666" name="Google Shape;666;p38"/>
                <p:cNvSpPr/>
                <p:nvPr/>
              </p:nvSpPr>
              <p:spPr>
                <a:xfrm rot="5400000">
                  <a:off x="3242066" y="2811817"/>
                  <a:ext cx="54174" cy="123499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 rot="10800000">
                  <a:off x="3204662" y="2844667"/>
                  <a:ext cx="50617" cy="132177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8" name="Google Shape;668;p38"/>
              <p:cNvGrpSpPr/>
              <p:nvPr/>
            </p:nvGrpSpPr>
            <p:grpSpPr>
              <a:xfrm rot="10800000">
                <a:off x="4691175" y="3313067"/>
                <a:ext cx="126241" cy="132177"/>
                <a:chOff x="3220216" y="2822185"/>
                <a:chExt cx="126241" cy="132177"/>
              </a:xfrm>
            </p:grpSpPr>
            <p:sp>
              <p:nvSpPr>
                <p:cNvPr id="669" name="Google Shape;669;p38"/>
                <p:cNvSpPr/>
                <p:nvPr/>
              </p:nvSpPr>
              <p:spPr>
                <a:xfrm rot="5400000">
                  <a:off x="3257620" y="2789335"/>
                  <a:ext cx="54174" cy="123499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 rot="10800000">
                  <a:off x="3220216" y="2822185"/>
                  <a:ext cx="50617" cy="132177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1" name="Google Shape;671;p38"/>
            <p:cNvGrpSpPr/>
            <p:nvPr/>
          </p:nvGrpSpPr>
          <p:grpSpPr>
            <a:xfrm>
              <a:off x="255066" y="4042011"/>
              <a:ext cx="7296991" cy="601415"/>
              <a:chOff x="299175" y="3565213"/>
              <a:chExt cx="7296991" cy="601415"/>
            </a:xfrm>
          </p:grpSpPr>
          <p:sp>
            <p:nvSpPr>
              <p:cNvPr id="672" name="Google Shape;672;p38"/>
              <p:cNvSpPr/>
              <p:nvPr/>
            </p:nvSpPr>
            <p:spPr>
              <a:xfrm>
                <a:off x="299175" y="3697461"/>
                <a:ext cx="21814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28575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E382A"/>
                  </a:buClr>
                  <a:buSzPts val="1800"/>
                  <a:buFont typeface="Noto Sans Symbols"/>
                  <a:buChar char="❖"/>
                </a:pPr>
                <a:r>
                  <a:rPr b="1" lang="en-US" sz="1800">
                    <a:solidFill>
                      <a:srgbClr val="0E382A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 type:</a:t>
                </a:r>
                <a:endParaRPr sz="1200">
                  <a:solidFill>
                    <a:srgbClr val="0E382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73" name="Google Shape;673;p3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898707" y="364685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4" name="Google Shape;674;p3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100680" y="361963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5" name="Google Shape;675;p38"/>
              <p:cNvSpPr/>
              <p:nvPr/>
            </p:nvSpPr>
            <p:spPr>
              <a:xfrm>
                <a:off x="6706163" y="3784229"/>
                <a:ext cx="5357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129</a:t>
                </a:r>
                <a:endParaRPr/>
              </a:p>
            </p:txBody>
          </p:sp>
          <p:sp>
            <p:nvSpPr>
              <p:cNvPr id="676" name="Google Shape;676;p38"/>
              <p:cNvSpPr/>
              <p:nvPr/>
            </p:nvSpPr>
            <p:spPr>
              <a:xfrm>
                <a:off x="6355907" y="3565213"/>
                <a:ext cx="12362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$11,864.83</a:t>
                </a:r>
                <a:endParaRPr b="1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7" name="Google Shape;677;p38"/>
              <p:cNvGrpSpPr/>
              <p:nvPr/>
            </p:nvGrpSpPr>
            <p:grpSpPr>
              <a:xfrm rot="10800000">
                <a:off x="7469926" y="3979527"/>
                <a:ext cx="126240" cy="132177"/>
                <a:chOff x="3204662" y="2844667"/>
                <a:chExt cx="126240" cy="132177"/>
              </a:xfrm>
            </p:grpSpPr>
            <p:sp>
              <p:nvSpPr>
                <p:cNvPr id="678" name="Google Shape;678;p38"/>
                <p:cNvSpPr/>
                <p:nvPr/>
              </p:nvSpPr>
              <p:spPr>
                <a:xfrm rot="5400000">
                  <a:off x="3242066" y="2811817"/>
                  <a:ext cx="54174" cy="123499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 rot="10800000">
                  <a:off x="3204662" y="2844667"/>
                  <a:ext cx="50617" cy="132177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0" name="Google Shape;680;p38"/>
              <p:cNvGrpSpPr/>
              <p:nvPr/>
            </p:nvGrpSpPr>
            <p:grpSpPr>
              <a:xfrm>
                <a:off x="5753603" y="3571050"/>
                <a:ext cx="126240" cy="132177"/>
                <a:chOff x="3204662" y="2844667"/>
                <a:chExt cx="126240" cy="132177"/>
              </a:xfrm>
            </p:grpSpPr>
            <p:sp>
              <p:nvSpPr>
                <p:cNvPr id="681" name="Google Shape;681;p38"/>
                <p:cNvSpPr/>
                <p:nvPr/>
              </p:nvSpPr>
              <p:spPr>
                <a:xfrm rot="5400000">
                  <a:off x="3242066" y="2811817"/>
                  <a:ext cx="54174" cy="123499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38"/>
                <p:cNvSpPr/>
                <p:nvPr/>
              </p:nvSpPr>
              <p:spPr>
                <a:xfrm rot="10800000">
                  <a:off x="3204662" y="2844667"/>
                  <a:ext cx="50617" cy="132177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83" name="Google Shape;683;p38"/>
              <p:cNvSpPr/>
              <p:nvPr/>
            </p:nvSpPr>
            <p:spPr>
              <a:xfrm>
                <a:off x="3925034" y="3797296"/>
                <a:ext cx="5357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109</a:t>
                </a:r>
                <a:endParaRPr/>
              </a:p>
            </p:txBody>
          </p:sp>
          <p:sp>
            <p:nvSpPr>
              <p:cNvPr id="684" name="Google Shape;684;p38"/>
              <p:cNvSpPr/>
              <p:nvPr/>
            </p:nvSpPr>
            <p:spPr>
              <a:xfrm>
                <a:off x="3569969" y="3578280"/>
                <a:ext cx="12410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$12,803.61</a:t>
                </a:r>
                <a:endParaRPr b="1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5" name="Google Shape;685;p38"/>
              <p:cNvGrpSpPr/>
              <p:nvPr/>
            </p:nvGrpSpPr>
            <p:grpSpPr>
              <a:xfrm rot="10800000">
                <a:off x="4688797" y="3992594"/>
                <a:ext cx="126240" cy="132177"/>
                <a:chOff x="3204662" y="2844667"/>
                <a:chExt cx="126240" cy="132177"/>
              </a:xfrm>
            </p:grpSpPr>
            <p:sp>
              <p:nvSpPr>
                <p:cNvPr id="686" name="Google Shape;686;p38"/>
                <p:cNvSpPr/>
                <p:nvPr/>
              </p:nvSpPr>
              <p:spPr>
                <a:xfrm rot="5400000">
                  <a:off x="3242066" y="2811817"/>
                  <a:ext cx="54174" cy="123499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38"/>
                <p:cNvSpPr/>
                <p:nvPr/>
              </p:nvSpPr>
              <p:spPr>
                <a:xfrm rot="10800000">
                  <a:off x="3204662" y="2844667"/>
                  <a:ext cx="50617" cy="132177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8" name="Google Shape;688;p38"/>
              <p:cNvGrpSpPr/>
              <p:nvPr/>
            </p:nvGrpSpPr>
            <p:grpSpPr>
              <a:xfrm>
                <a:off x="2972474" y="3584117"/>
                <a:ext cx="126240" cy="132177"/>
                <a:chOff x="3204662" y="2844667"/>
                <a:chExt cx="126240" cy="132177"/>
              </a:xfrm>
            </p:grpSpPr>
            <p:sp>
              <p:nvSpPr>
                <p:cNvPr id="689" name="Google Shape;689;p38"/>
                <p:cNvSpPr/>
                <p:nvPr/>
              </p:nvSpPr>
              <p:spPr>
                <a:xfrm rot="5400000">
                  <a:off x="3242066" y="2811817"/>
                  <a:ext cx="54174" cy="123499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38"/>
                <p:cNvSpPr/>
                <p:nvPr/>
              </p:nvSpPr>
              <p:spPr>
                <a:xfrm rot="10800000">
                  <a:off x="3204662" y="2844667"/>
                  <a:ext cx="50617" cy="132177"/>
                </a:xfrm>
                <a:prstGeom prst="rect">
                  <a:avLst/>
                </a:prstGeom>
                <a:solidFill>
                  <a:srgbClr val="E41A2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91" name="Google Shape;691;p38"/>
          <p:cNvSpPr/>
          <p:nvPr/>
        </p:nvSpPr>
        <p:spPr>
          <a:xfrm rot="-998176">
            <a:off x="10378758" y="5368941"/>
            <a:ext cx="2572344" cy="1627447"/>
          </a:xfrm>
          <a:prstGeom prst="rect">
            <a:avLst/>
          </a:prstGeom>
          <a:blipFill rotWithShape="1">
            <a:blip r:embed="rId7">
              <a:alphaModFix amt="42000"/>
            </a:blip>
            <a:stretch>
              <a:fillRect b="-132493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8"/>
          <p:cNvSpPr/>
          <p:nvPr/>
        </p:nvSpPr>
        <p:spPr>
          <a:xfrm>
            <a:off x="3469371" y="4562396"/>
            <a:ext cx="784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/>
          </a:p>
        </p:txBody>
      </p:sp>
      <p:sp>
        <p:nvSpPr>
          <p:cNvPr id="693" name="Google Shape;693;p38"/>
          <p:cNvSpPr/>
          <p:nvPr/>
        </p:nvSpPr>
        <p:spPr>
          <a:xfrm>
            <a:off x="6065028" y="4572669"/>
            <a:ext cx="1227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Apartment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9"/>
          <p:cNvSpPr/>
          <p:nvPr/>
        </p:nvSpPr>
        <p:spPr>
          <a:xfrm rot="10800000">
            <a:off x="-112626" y="4426430"/>
            <a:ext cx="12309315" cy="6858000"/>
          </a:xfrm>
          <a:prstGeom prst="rect">
            <a:avLst/>
          </a:prstGeom>
          <a:gradFill>
            <a:gsLst>
              <a:gs pos="0">
                <a:srgbClr val="F7FBF4">
                  <a:alpha val="0"/>
                </a:srgbClr>
              </a:gs>
              <a:gs pos="74000">
                <a:srgbClr val="0E382A"/>
              </a:gs>
              <a:gs pos="83000">
                <a:srgbClr val="0E382A"/>
              </a:gs>
              <a:gs pos="100000">
                <a:srgbClr val="0E382A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9"/>
          <p:cNvSpPr/>
          <p:nvPr/>
        </p:nvSpPr>
        <p:spPr>
          <a:xfrm>
            <a:off x="-14512" y="-3333054"/>
            <a:ext cx="12226720" cy="6858000"/>
          </a:xfrm>
          <a:prstGeom prst="rect">
            <a:avLst/>
          </a:prstGeom>
          <a:gradFill>
            <a:gsLst>
              <a:gs pos="0">
                <a:srgbClr val="F7FBF4">
                  <a:alpha val="0"/>
                </a:srgbClr>
              </a:gs>
              <a:gs pos="74000">
                <a:srgbClr val="76B457"/>
              </a:gs>
              <a:gs pos="83000">
                <a:srgbClr val="76B457"/>
              </a:gs>
              <a:gs pos="100000">
                <a:srgbClr val="76B457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0" name="Google Shape;700;p39"/>
          <p:cNvGrpSpPr/>
          <p:nvPr/>
        </p:nvGrpSpPr>
        <p:grpSpPr>
          <a:xfrm>
            <a:off x="-14513" y="703578"/>
            <a:ext cx="130627" cy="5225142"/>
            <a:chOff x="0" y="653142"/>
            <a:chExt cx="130627" cy="5225142"/>
          </a:xfrm>
        </p:grpSpPr>
        <p:sp>
          <p:nvSpPr>
            <p:cNvPr id="701" name="Google Shape;701;p39"/>
            <p:cNvSpPr/>
            <p:nvPr/>
          </p:nvSpPr>
          <p:spPr>
            <a:xfrm>
              <a:off x="0" y="653142"/>
              <a:ext cx="130627" cy="146958"/>
            </a:xfrm>
            <a:prstGeom prst="rect">
              <a:avLst/>
            </a:prstGeom>
            <a:solidFill>
              <a:srgbClr val="015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0" y="1163681"/>
              <a:ext cx="130627" cy="4714603"/>
            </a:xfrm>
            <a:prstGeom prst="rect">
              <a:avLst/>
            </a:prstGeom>
            <a:solidFill>
              <a:srgbClr val="015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39"/>
          <p:cNvGrpSpPr/>
          <p:nvPr/>
        </p:nvGrpSpPr>
        <p:grpSpPr>
          <a:xfrm>
            <a:off x="3392642" y="2183444"/>
            <a:ext cx="5023224" cy="2683003"/>
            <a:chOff x="3582473" y="2331720"/>
            <a:chExt cx="4250445" cy="2270247"/>
          </a:xfrm>
        </p:grpSpPr>
        <p:pic>
          <p:nvPicPr>
            <p:cNvPr id="704" name="Google Shape;704;p39"/>
            <p:cNvPicPr preferRelativeResize="0"/>
            <p:nvPr/>
          </p:nvPicPr>
          <p:blipFill rotWithShape="1">
            <a:blip r:embed="rId3">
              <a:alphaModFix/>
            </a:blip>
            <a:srcRect b="0" l="0" r="65643" t="0"/>
            <a:stretch/>
          </p:blipFill>
          <p:spPr>
            <a:xfrm>
              <a:off x="3582473" y="2628310"/>
              <a:ext cx="1896874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5" name="Google Shape;705;p39"/>
            <p:cNvPicPr preferRelativeResize="0"/>
            <p:nvPr/>
          </p:nvPicPr>
          <p:blipFill rotWithShape="1">
            <a:blip r:embed="rId4">
              <a:alphaModFix/>
            </a:blip>
            <a:srcRect b="10694" l="0" r="0" t="0"/>
            <a:stretch/>
          </p:blipFill>
          <p:spPr>
            <a:xfrm>
              <a:off x="6161112" y="2331720"/>
              <a:ext cx="1671806" cy="21945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6" name="Google Shape;706;p39"/>
            <p:cNvCxnSpPr/>
            <p:nvPr/>
          </p:nvCxnSpPr>
          <p:spPr>
            <a:xfrm>
              <a:off x="5820232" y="2469597"/>
              <a:ext cx="0" cy="2132370"/>
            </a:xfrm>
            <a:prstGeom prst="straightConnector1">
              <a:avLst/>
            </a:prstGeom>
            <a:noFill/>
            <a:ln cap="flat" cmpd="sng" w="9525">
              <a:solidFill>
                <a:srgbClr val="0158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07" name="Google Shape;707;p39"/>
          <p:cNvGrpSpPr/>
          <p:nvPr/>
        </p:nvGrpSpPr>
        <p:grpSpPr>
          <a:xfrm>
            <a:off x="2458751" y="1011952"/>
            <a:ext cx="6891007" cy="1171492"/>
            <a:chOff x="2643056" y="2288445"/>
            <a:chExt cx="6891007" cy="1171492"/>
          </a:xfrm>
        </p:grpSpPr>
        <p:sp>
          <p:nvSpPr>
            <p:cNvPr id="708" name="Google Shape;708;p39"/>
            <p:cNvSpPr txBox="1"/>
            <p:nvPr/>
          </p:nvSpPr>
          <p:spPr>
            <a:xfrm>
              <a:off x="2643056" y="2351941"/>
              <a:ext cx="6891007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rgbClr val="0E382A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9" name="Google Shape;709;p39"/>
            <p:cNvGrpSpPr/>
            <p:nvPr/>
          </p:nvGrpSpPr>
          <p:grpSpPr>
            <a:xfrm rot="5400000">
              <a:off x="3156670" y="2289564"/>
              <a:ext cx="459438" cy="457200"/>
              <a:chOff x="1872629" y="2781304"/>
              <a:chExt cx="459438" cy="457200"/>
            </a:xfrm>
          </p:grpSpPr>
          <p:sp>
            <p:nvSpPr>
              <p:cNvPr id="710" name="Google Shape;710;p39"/>
              <p:cNvSpPr/>
              <p:nvPr/>
            </p:nvSpPr>
            <p:spPr>
              <a:xfrm>
                <a:off x="1872629" y="2781304"/>
                <a:ext cx="137160" cy="457200"/>
              </a:xfrm>
              <a:prstGeom prst="rect">
                <a:avLst/>
              </a:prstGeom>
              <a:solidFill>
                <a:srgbClr val="E41A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 rot="5400000">
                <a:off x="2035884" y="2942320"/>
                <a:ext cx="135165" cy="457200"/>
              </a:xfrm>
              <a:prstGeom prst="rect">
                <a:avLst/>
              </a:prstGeom>
              <a:solidFill>
                <a:srgbClr val="E41A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39"/>
            <p:cNvGrpSpPr/>
            <p:nvPr/>
          </p:nvGrpSpPr>
          <p:grpSpPr>
            <a:xfrm rot="-5400000">
              <a:off x="8626424" y="2798762"/>
              <a:ext cx="459436" cy="457200"/>
              <a:chOff x="1872630" y="2781303"/>
              <a:chExt cx="459436" cy="457200"/>
            </a:xfrm>
          </p:grpSpPr>
          <p:sp>
            <p:nvSpPr>
              <p:cNvPr id="713" name="Google Shape;713;p39"/>
              <p:cNvSpPr/>
              <p:nvPr/>
            </p:nvSpPr>
            <p:spPr>
              <a:xfrm>
                <a:off x="1872630" y="2781303"/>
                <a:ext cx="137160" cy="457200"/>
              </a:xfrm>
              <a:prstGeom prst="rect">
                <a:avLst/>
              </a:prstGeom>
              <a:solidFill>
                <a:srgbClr val="E41A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39"/>
              <p:cNvSpPr/>
              <p:nvPr/>
            </p:nvSpPr>
            <p:spPr>
              <a:xfrm rot="5400000">
                <a:off x="2035884" y="2942320"/>
                <a:ext cx="135165" cy="457200"/>
              </a:xfrm>
              <a:prstGeom prst="rect">
                <a:avLst/>
              </a:prstGeom>
              <a:solidFill>
                <a:srgbClr val="E41A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856460" y="105172"/>
            <a:ext cx="281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</p:txBody>
      </p:sp>
      <p:grpSp>
        <p:nvGrpSpPr>
          <p:cNvPr id="207" name="Google Shape;207;p26"/>
          <p:cNvGrpSpPr/>
          <p:nvPr/>
        </p:nvGrpSpPr>
        <p:grpSpPr>
          <a:xfrm>
            <a:off x="-19050" y="5905500"/>
            <a:ext cx="4287014" cy="1075951"/>
            <a:chOff x="1674343" y="4781562"/>
            <a:chExt cx="8384485" cy="2104331"/>
          </a:xfrm>
        </p:grpSpPr>
        <p:grpSp>
          <p:nvGrpSpPr>
            <p:cNvPr id="208" name="Google Shape;208;p26"/>
            <p:cNvGrpSpPr/>
            <p:nvPr/>
          </p:nvGrpSpPr>
          <p:grpSpPr>
            <a:xfrm>
              <a:off x="1674343" y="4781562"/>
              <a:ext cx="8271218" cy="1909988"/>
              <a:chOff x="1721571" y="1973686"/>
              <a:chExt cx="8271218" cy="1909988"/>
            </a:xfrm>
          </p:grpSpPr>
          <p:grpSp>
            <p:nvGrpSpPr>
              <p:cNvPr id="209" name="Google Shape;209;p26"/>
              <p:cNvGrpSpPr/>
              <p:nvPr/>
            </p:nvGrpSpPr>
            <p:grpSpPr>
              <a:xfrm>
                <a:off x="1721571" y="2008228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10" name="Google Shape;210;p26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26"/>
                <p:cNvSpPr/>
                <p:nvPr/>
              </p:nvSpPr>
              <p:spPr>
                <a:xfrm>
                  <a:off x="1734272" y="2908442"/>
                  <a:ext cx="1867149" cy="954912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2" name="Google Shape;212;p26"/>
              <p:cNvGrpSpPr/>
              <p:nvPr/>
            </p:nvGrpSpPr>
            <p:grpSpPr>
              <a:xfrm>
                <a:off x="3318945" y="197368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13" name="Google Shape;213;p26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214;p26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5" name="Google Shape;215;p26"/>
              <p:cNvGrpSpPr/>
              <p:nvPr/>
            </p:nvGrpSpPr>
            <p:grpSpPr>
              <a:xfrm>
                <a:off x="4928080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16" name="Google Shape;216;p26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26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26"/>
              <p:cNvGrpSpPr/>
              <p:nvPr/>
            </p:nvGrpSpPr>
            <p:grpSpPr>
              <a:xfrm>
                <a:off x="6513864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19" name="Google Shape;219;p26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1" name="Google Shape;221;p26"/>
              <p:cNvGrpSpPr/>
              <p:nvPr/>
            </p:nvGrpSpPr>
            <p:grpSpPr>
              <a:xfrm>
                <a:off x="8112939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22" name="Google Shape;222;p26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26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4" name="Google Shape;224;p26"/>
            <p:cNvSpPr txBox="1"/>
            <p:nvPr/>
          </p:nvSpPr>
          <p:spPr>
            <a:xfrm rot="-3129373">
              <a:off x="2202793" y="5979831"/>
              <a:ext cx="1150675" cy="543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6"/>
            <p:cNvSpPr txBox="1"/>
            <p:nvPr/>
          </p:nvSpPr>
          <p:spPr>
            <a:xfrm rot="-2978767">
              <a:off x="3708345" y="6040318"/>
              <a:ext cx="1081551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</a:t>
              </a:r>
              <a:endParaRPr/>
            </a:p>
          </p:txBody>
        </p:sp>
        <p:sp>
          <p:nvSpPr>
            <p:cNvPr id="226" name="Google Shape;226;p26"/>
            <p:cNvSpPr txBox="1"/>
            <p:nvPr/>
          </p:nvSpPr>
          <p:spPr>
            <a:xfrm rot="-2978767">
              <a:off x="5374067" y="6072961"/>
              <a:ext cx="1078676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227" name="Google Shape;227;p26"/>
            <p:cNvSpPr txBox="1"/>
            <p:nvPr/>
          </p:nvSpPr>
          <p:spPr>
            <a:xfrm rot="-2978767">
              <a:off x="6962869" y="6030915"/>
              <a:ext cx="1190798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/>
            </a:p>
          </p:txBody>
        </p:sp>
        <p:sp>
          <p:nvSpPr>
            <p:cNvPr id="228" name="Google Shape;228;p26"/>
            <p:cNvSpPr txBox="1"/>
            <p:nvPr/>
          </p:nvSpPr>
          <p:spPr>
            <a:xfrm rot="-2978767">
              <a:off x="8362707" y="5781270"/>
              <a:ext cx="1830366" cy="494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6"/>
          <p:cNvSpPr txBox="1"/>
          <p:nvPr/>
        </p:nvSpPr>
        <p:spPr>
          <a:xfrm>
            <a:off x="797692" y="1679805"/>
            <a:ext cx="1039215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E382A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Main Prompt: </a:t>
            </a:r>
            <a:r>
              <a:rPr lang="en-US" sz="20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Should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you invest in an Airbnb hotel in Washington, D.C.?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	If so, in which neighborhood should they invest?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E38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E382A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Prompt 1: </a:t>
            </a:r>
            <a:r>
              <a:rPr lang="en-US" sz="20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Host revenue — How much revenue do successful hosts generate?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E38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E382A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Prompt 2: </a:t>
            </a:r>
            <a:r>
              <a:rPr lang="en-US" sz="20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Property reviews — Which property types receive the most positive reviews?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 rot="-998176">
            <a:off x="10378758" y="5368941"/>
            <a:ext cx="2572344" cy="1627447"/>
          </a:xfrm>
          <a:prstGeom prst="rect">
            <a:avLst/>
          </a:prstGeom>
          <a:blipFill rotWithShape="1">
            <a:blip r:embed="rId3">
              <a:alphaModFix amt="42000"/>
            </a:blip>
            <a:stretch>
              <a:fillRect b="-132493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/>
        </p:nvSpPr>
        <p:spPr>
          <a:xfrm>
            <a:off x="856460" y="105172"/>
            <a:ext cx="281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</p:txBody>
      </p:sp>
      <p:grpSp>
        <p:nvGrpSpPr>
          <p:cNvPr id="237" name="Google Shape;237;p27"/>
          <p:cNvGrpSpPr/>
          <p:nvPr/>
        </p:nvGrpSpPr>
        <p:grpSpPr>
          <a:xfrm>
            <a:off x="-19050" y="5905500"/>
            <a:ext cx="4287015" cy="1090018"/>
            <a:chOff x="1674343" y="4781565"/>
            <a:chExt cx="8384486" cy="2131845"/>
          </a:xfrm>
        </p:grpSpPr>
        <p:grpSp>
          <p:nvGrpSpPr>
            <p:cNvPr id="238" name="Google Shape;238;p27"/>
            <p:cNvGrpSpPr/>
            <p:nvPr/>
          </p:nvGrpSpPr>
          <p:grpSpPr>
            <a:xfrm>
              <a:off x="1674343" y="4781565"/>
              <a:ext cx="8271218" cy="1909985"/>
              <a:chOff x="1721571" y="1973689"/>
              <a:chExt cx="8271218" cy="1909985"/>
            </a:xfrm>
          </p:grpSpPr>
          <p:grpSp>
            <p:nvGrpSpPr>
              <p:cNvPr id="239" name="Google Shape;239;p27"/>
              <p:cNvGrpSpPr/>
              <p:nvPr/>
            </p:nvGrpSpPr>
            <p:grpSpPr>
              <a:xfrm>
                <a:off x="1721571" y="2008228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40" name="Google Shape;240;p27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1734272" y="2908442"/>
                  <a:ext cx="1867149" cy="954912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2" name="Google Shape;242;p27"/>
              <p:cNvGrpSpPr/>
              <p:nvPr/>
            </p:nvGrpSpPr>
            <p:grpSpPr>
              <a:xfrm>
                <a:off x="3318945" y="1973689"/>
                <a:ext cx="1879850" cy="1875443"/>
                <a:chOff x="1721571" y="1987911"/>
                <a:chExt cx="1879850" cy="1875443"/>
              </a:xfrm>
            </p:grpSpPr>
            <p:sp>
              <p:nvSpPr>
                <p:cNvPr id="243" name="Google Shape;243;p27"/>
                <p:cNvSpPr/>
                <p:nvPr/>
              </p:nvSpPr>
              <p:spPr>
                <a:xfrm flipH="1" rot="10800000">
                  <a:off x="1721571" y="1987911"/>
                  <a:ext cx="1878900" cy="940850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5" name="Google Shape;245;p27"/>
              <p:cNvGrpSpPr/>
              <p:nvPr/>
            </p:nvGrpSpPr>
            <p:grpSpPr>
              <a:xfrm>
                <a:off x="4928080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46" name="Google Shape;246;p27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248;p27"/>
              <p:cNvGrpSpPr/>
              <p:nvPr/>
            </p:nvGrpSpPr>
            <p:grpSpPr>
              <a:xfrm>
                <a:off x="6513864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49" name="Google Shape;249;p27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251;p27"/>
              <p:cNvGrpSpPr/>
              <p:nvPr/>
            </p:nvGrpSpPr>
            <p:grpSpPr>
              <a:xfrm>
                <a:off x="8112939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52" name="Google Shape;252;p27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54" name="Google Shape;254;p27"/>
            <p:cNvSpPr txBox="1"/>
            <p:nvPr/>
          </p:nvSpPr>
          <p:spPr>
            <a:xfrm rot="-3129373">
              <a:off x="2202793" y="5979831"/>
              <a:ext cx="1150675" cy="543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7"/>
            <p:cNvSpPr txBox="1"/>
            <p:nvPr/>
          </p:nvSpPr>
          <p:spPr>
            <a:xfrm rot="-2978767">
              <a:off x="3708345" y="6040318"/>
              <a:ext cx="1081551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</a:t>
              </a:r>
              <a:endParaRPr/>
            </a:p>
          </p:txBody>
        </p:sp>
        <p:sp>
          <p:nvSpPr>
            <p:cNvPr id="256" name="Google Shape;256;p27"/>
            <p:cNvSpPr txBox="1"/>
            <p:nvPr/>
          </p:nvSpPr>
          <p:spPr>
            <a:xfrm rot="-2978767">
              <a:off x="5374067" y="6072961"/>
              <a:ext cx="1078676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257" name="Google Shape;257;p27"/>
            <p:cNvSpPr txBox="1"/>
            <p:nvPr/>
          </p:nvSpPr>
          <p:spPr>
            <a:xfrm rot="-2978767">
              <a:off x="6962869" y="6030915"/>
              <a:ext cx="1190798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/>
            </a:p>
          </p:txBody>
        </p:sp>
        <p:sp>
          <p:nvSpPr>
            <p:cNvPr id="258" name="Google Shape;258;p27"/>
            <p:cNvSpPr txBox="1"/>
            <p:nvPr/>
          </p:nvSpPr>
          <p:spPr>
            <a:xfrm rot="-2978767">
              <a:off x="8362707" y="5808787"/>
              <a:ext cx="1830367" cy="494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27"/>
          <p:cNvSpPr/>
          <p:nvPr/>
        </p:nvSpPr>
        <p:spPr>
          <a:xfrm rot="-998176">
            <a:off x="10378758" y="5368941"/>
            <a:ext cx="2572344" cy="1627447"/>
          </a:xfrm>
          <a:prstGeom prst="rect">
            <a:avLst/>
          </a:prstGeom>
          <a:blipFill rotWithShape="1">
            <a:blip r:embed="rId3">
              <a:alphaModFix amt="42000"/>
            </a:blip>
            <a:stretch>
              <a:fillRect b="-132493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666580" y="1131949"/>
            <a:ext cx="1101917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E382A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Preparing and cleaning data: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38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382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Check for duplicates.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382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Remove all hyperlinks columns.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382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Remove unneeded, empty or one value columns. For example (scrape_id, last_scraped, experiences_offered, summary, jurisdiction_names and requires_license etc.)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382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Remove all listings without reviews (Rows). (830) rows removed out of (3723).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382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Impute zero values in guests_included column by using "if statement" which will look to accommodates' column and if the value=1 then return 1. Else, return 2.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382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Replace all blank values in review_scores_location with zero.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E382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/>
        </p:nvSpPr>
        <p:spPr>
          <a:xfrm>
            <a:off x="856460" y="105172"/>
            <a:ext cx="281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</p:txBody>
      </p:sp>
      <p:grpSp>
        <p:nvGrpSpPr>
          <p:cNvPr id="267" name="Google Shape;267;p28"/>
          <p:cNvGrpSpPr/>
          <p:nvPr/>
        </p:nvGrpSpPr>
        <p:grpSpPr>
          <a:xfrm>
            <a:off x="-19050" y="5905499"/>
            <a:ext cx="4287015" cy="1090020"/>
            <a:chOff x="1674343" y="4781562"/>
            <a:chExt cx="8384486" cy="2131848"/>
          </a:xfrm>
        </p:grpSpPr>
        <p:grpSp>
          <p:nvGrpSpPr>
            <p:cNvPr id="268" name="Google Shape;268;p28"/>
            <p:cNvGrpSpPr/>
            <p:nvPr/>
          </p:nvGrpSpPr>
          <p:grpSpPr>
            <a:xfrm>
              <a:off x="1674343" y="4781562"/>
              <a:ext cx="8271218" cy="1909988"/>
              <a:chOff x="1721571" y="1973686"/>
              <a:chExt cx="8271218" cy="1909988"/>
            </a:xfrm>
          </p:grpSpPr>
          <p:grpSp>
            <p:nvGrpSpPr>
              <p:cNvPr id="269" name="Google Shape;269;p28"/>
              <p:cNvGrpSpPr/>
              <p:nvPr/>
            </p:nvGrpSpPr>
            <p:grpSpPr>
              <a:xfrm>
                <a:off x="1721571" y="2008228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70" name="Google Shape;270;p28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28"/>
                <p:cNvSpPr/>
                <p:nvPr/>
              </p:nvSpPr>
              <p:spPr>
                <a:xfrm>
                  <a:off x="1734272" y="2908442"/>
                  <a:ext cx="1867149" cy="954912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2" name="Google Shape;272;p28"/>
              <p:cNvGrpSpPr/>
              <p:nvPr/>
            </p:nvGrpSpPr>
            <p:grpSpPr>
              <a:xfrm>
                <a:off x="3318945" y="197368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73" name="Google Shape;273;p28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28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" name="Google Shape;275;p28"/>
              <p:cNvGrpSpPr/>
              <p:nvPr/>
            </p:nvGrpSpPr>
            <p:grpSpPr>
              <a:xfrm>
                <a:off x="4928080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76" name="Google Shape;276;p28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28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" name="Google Shape;278;p28"/>
              <p:cNvGrpSpPr/>
              <p:nvPr/>
            </p:nvGrpSpPr>
            <p:grpSpPr>
              <a:xfrm>
                <a:off x="6513864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79" name="Google Shape;279;p28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28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" name="Google Shape;281;p28"/>
              <p:cNvGrpSpPr/>
              <p:nvPr/>
            </p:nvGrpSpPr>
            <p:grpSpPr>
              <a:xfrm>
                <a:off x="8112939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282" name="Google Shape;282;p28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28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84" name="Google Shape;284;p28"/>
            <p:cNvSpPr txBox="1"/>
            <p:nvPr/>
          </p:nvSpPr>
          <p:spPr>
            <a:xfrm rot="-3129373">
              <a:off x="2202793" y="5979831"/>
              <a:ext cx="1150675" cy="543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8"/>
            <p:cNvSpPr txBox="1"/>
            <p:nvPr/>
          </p:nvSpPr>
          <p:spPr>
            <a:xfrm rot="-2978767">
              <a:off x="3708345" y="6040318"/>
              <a:ext cx="1081551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</a:t>
              </a:r>
              <a:endParaRPr/>
            </a:p>
          </p:txBody>
        </p:sp>
        <p:sp>
          <p:nvSpPr>
            <p:cNvPr id="286" name="Google Shape;286;p28"/>
            <p:cNvSpPr txBox="1"/>
            <p:nvPr/>
          </p:nvSpPr>
          <p:spPr>
            <a:xfrm rot="-2978767">
              <a:off x="5374067" y="6072961"/>
              <a:ext cx="1078676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287" name="Google Shape;287;p28"/>
            <p:cNvSpPr txBox="1"/>
            <p:nvPr/>
          </p:nvSpPr>
          <p:spPr>
            <a:xfrm rot="-2978767">
              <a:off x="6962869" y="6030915"/>
              <a:ext cx="1190798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/>
            </a:p>
          </p:txBody>
        </p:sp>
        <p:sp>
          <p:nvSpPr>
            <p:cNvPr id="288" name="Google Shape;288;p28"/>
            <p:cNvSpPr txBox="1"/>
            <p:nvPr/>
          </p:nvSpPr>
          <p:spPr>
            <a:xfrm rot="-2978767">
              <a:off x="8362707" y="5808787"/>
              <a:ext cx="1830367" cy="494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8"/>
          <p:cNvSpPr/>
          <p:nvPr/>
        </p:nvSpPr>
        <p:spPr>
          <a:xfrm rot="-998176">
            <a:off x="10378758" y="5368941"/>
            <a:ext cx="2572344" cy="1627447"/>
          </a:xfrm>
          <a:prstGeom prst="rect">
            <a:avLst/>
          </a:prstGeom>
          <a:blipFill rotWithShape="1">
            <a:blip r:embed="rId3">
              <a:alphaModFix amt="42000"/>
            </a:blip>
            <a:stretch>
              <a:fillRect b="-132493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2100794" y="702079"/>
            <a:ext cx="8346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Prompt 1: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Host revenue — How much revenue do successful hosts generate?</a:t>
            </a:r>
            <a:endParaRPr/>
          </a:p>
        </p:txBody>
      </p:sp>
      <p:pic>
        <p:nvPicPr>
          <p:cNvPr id="291" name="Google Shape;29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18" y="1222890"/>
            <a:ext cx="100584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/>
        </p:nvSpPr>
        <p:spPr>
          <a:xfrm>
            <a:off x="856460" y="105172"/>
            <a:ext cx="281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</p:txBody>
      </p:sp>
      <p:grpSp>
        <p:nvGrpSpPr>
          <p:cNvPr id="298" name="Google Shape;298;p29"/>
          <p:cNvGrpSpPr/>
          <p:nvPr/>
        </p:nvGrpSpPr>
        <p:grpSpPr>
          <a:xfrm>
            <a:off x="-19050" y="5905499"/>
            <a:ext cx="4287015" cy="1090020"/>
            <a:chOff x="1674343" y="4781562"/>
            <a:chExt cx="8384486" cy="2131848"/>
          </a:xfrm>
        </p:grpSpPr>
        <p:grpSp>
          <p:nvGrpSpPr>
            <p:cNvPr id="299" name="Google Shape;299;p29"/>
            <p:cNvGrpSpPr/>
            <p:nvPr/>
          </p:nvGrpSpPr>
          <p:grpSpPr>
            <a:xfrm>
              <a:off x="1674343" y="4781562"/>
              <a:ext cx="8271218" cy="1909988"/>
              <a:chOff x="1721571" y="1973686"/>
              <a:chExt cx="8271218" cy="1909988"/>
            </a:xfrm>
          </p:grpSpPr>
          <p:grpSp>
            <p:nvGrpSpPr>
              <p:cNvPr id="300" name="Google Shape;300;p29"/>
              <p:cNvGrpSpPr/>
              <p:nvPr/>
            </p:nvGrpSpPr>
            <p:grpSpPr>
              <a:xfrm>
                <a:off x="1721571" y="2008228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301" name="Google Shape;301;p29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29"/>
                <p:cNvSpPr/>
                <p:nvPr/>
              </p:nvSpPr>
              <p:spPr>
                <a:xfrm>
                  <a:off x="1734272" y="2908442"/>
                  <a:ext cx="1867149" cy="954912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3" name="Google Shape;303;p29"/>
              <p:cNvGrpSpPr/>
              <p:nvPr/>
            </p:nvGrpSpPr>
            <p:grpSpPr>
              <a:xfrm>
                <a:off x="3318945" y="197368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304" name="Google Shape;304;p29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29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6" name="Google Shape;306;p29"/>
              <p:cNvGrpSpPr/>
              <p:nvPr/>
            </p:nvGrpSpPr>
            <p:grpSpPr>
              <a:xfrm>
                <a:off x="4928080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307" name="Google Shape;307;p29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29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9" name="Google Shape;309;p29"/>
              <p:cNvGrpSpPr/>
              <p:nvPr/>
            </p:nvGrpSpPr>
            <p:grpSpPr>
              <a:xfrm>
                <a:off x="6513864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310" name="Google Shape;310;p29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29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2" name="Google Shape;312;p29"/>
              <p:cNvGrpSpPr/>
              <p:nvPr/>
            </p:nvGrpSpPr>
            <p:grpSpPr>
              <a:xfrm>
                <a:off x="8112939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313" name="Google Shape;313;p29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29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15" name="Google Shape;315;p29"/>
            <p:cNvSpPr txBox="1"/>
            <p:nvPr/>
          </p:nvSpPr>
          <p:spPr>
            <a:xfrm rot="-3129373">
              <a:off x="2202793" y="5979831"/>
              <a:ext cx="1150675" cy="543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9"/>
            <p:cNvSpPr txBox="1"/>
            <p:nvPr/>
          </p:nvSpPr>
          <p:spPr>
            <a:xfrm rot="-2978767">
              <a:off x="3708345" y="6040318"/>
              <a:ext cx="1081551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</a:t>
              </a:r>
              <a:endParaRPr/>
            </a:p>
          </p:txBody>
        </p:sp>
        <p:sp>
          <p:nvSpPr>
            <p:cNvPr id="317" name="Google Shape;317;p29"/>
            <p:cNvSpPr txBox="1"/>
            <p:nvPr/>
          </p:nvSpPr>
          <p:spPr>
            <a:xfrm rot="-2978767">
              <a:off x="5374067" y="6072961"/>
              <a:ext cx="1078676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318" name="Google Shape;318;p29"/>
            <p:cNvSpPr txBox="1"/>
            <p:nvPr/>
          </p:nvSpPr>
          <p:spPr>
            <a:xfrm rot="-2978767">
              <a:off x="6962869" y="6030915"/>
              <a:ext cx="1190798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/>
            </a:p>
          </p:txBody>
        </p:sp>
        <p:sp>
          <p:nvSpPr>
            <p:cNvPr id="319" name="Google Shape;319;p29"/>
            <p:cNvSpPr txBox="1"/>
            <p:nvPr/>
          </p:nvSpPr>
          <p:spPr>
            <a:xfrm rot="-2978767">
              <a:off x="8362707" y="5808787"/>
              <a:ext cx="1830367" cy="494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29"/>
          <p:cNvSpPr/>
          <p:nvPr/>
        </p:nvSpPr>
        <p:spPr>
          <a:xfrm rot="-998176">
            <a:off x="10378758" y="5368941"/>
            <a:ext cx="2572344" cy="1627447"/>
          </a:xfrm>
          <a:prstGeom prst="rect">
            <a:avLst/>
          </a:prstGeom>
          <a:blipFill rotWithShape="1">
            <a:blip r:embed="rId3">
              <a:alphaModFix amt="42000"/>
            </a:blip>
            <a:stretch>
              <a:fillRect b="-132493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2100794" y="702079"/>
            <a:ext cx="8346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Prompt 1: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Host revenue — How much revenue do successful hosts generate?</a:t>
            </a:r>
            <a:endParaRPr/>
          </a:p>
        </p:txBody>
      </p:sp>
      <p:pic>
        <p:nvPicPr>
          <p:cNvPr id="322" name="Google Shape;32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375" y="1047939"/>
            <a:ext cx="100584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/>
        </p:nvSpPr>
        <p:spPr>
          <a:xfrm>
            <a:off x="856460" y="105172"/>
            <a:ext cx="281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-19050" y="5905499"/>
            <a:ext cx="4287015" cy="1090020"/>
            <a:chOff x="1674343" y="4781562"/>
            <a:chExt cx="8384486" cy="2131848"/>
          </a:xfrm>
        </p:grpSpPr>
        <p:grpSp>
          <p:nvGrpSpPr>
            <p:cNvPr id="330" name="Google Shape;330;p30"/>
            <p:cNvGrpSpPr/>
            <p:nvPr/>
          </p:nvGrpSpPr>
          <p:grpSpPr>
            <a:xfrm>
              <a:off x="1674343" y="4781562"/>
              <a:ext cx="8271218" cy="1909988"/>
              <a:chOff x="1721571" y="1973686"/>
              <a:chExt cx="8271218" cy="1909988"/>
            </a:xfrm>
          </p:grpSpPr>
          <p:grpSp>
            <p:nvGrpSpPr>
              <p:cNvPr id="331" name="Google Shape;331;p30"/>
              <p:cNvGrpSpPr/>
              <p:nvPr/>
            </p:nvGrpSpPr>
            <p:grpSpPr>
              <a:xfrm>
                <a:off x="1721571" y="2008228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332" name="Google Shape;332;p30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0"/>
                <p:cNvSpPr/>
                <p:nvPr/>
              </p:nvSpPr>
              <p:spPr>
                <a:xfrm>
                  <a:off x="1734272" y="2908442"/>
                  <a:ext cx="1867149" cy="954912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4" name="Google Shape;334;p30"/>
              <p:cNvGrpSpPr/>
              <p:nvPr/>
            </p:nvGrpSpPr>
            <p:grpSpPr>
              <a:xfrm>
                <a:off x="3318945" y="197368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335" name="Google Shape;335;p30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30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7" name="Google Shape;337;p30"/>
              <p:cNvGrpSpPr/>
              <p:nvPr/>
            </p:nvGrpSpPr>
            <p:grpSpPr>
              <a:xfrm>
                <a:off x="4928080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338" name="Google Shape;338;p30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30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0" name="Google Shape;340;p30"/>
              <p:cNvGrpSpPr/>
              <p:nvPr/>
            </p:nvGrpSpPr>
            <p:grpSpPr>
              <a:xfrm>
                <a:off x="6513864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341" name="Google Shape;341;p30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30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3" name="Google Shape;343;p30"/>
              <p:cNvGrpSpPr/>
              <p:nvPr/>
            </p:nvGrpSpPr>
            <p:grpSpPr>
              <a:xfrm>
                <a:off x="8112939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344" name="Google Shape;344;p30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30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6" name="Google Shape;346;p30"/>
            <p:cNvSpPr txBox="1"/>
            <p:nvPr/>
          </p:nvSpPr>
          <p:spPr>
            <a:xfrm rot="-3129373">
              <a:off x="2202793" y="5979831"/>
              <a:ext cx="1150675" cy="543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0"/>
            <p:cNvSpPr txBox="1"/>
            <p:nvPr/>
          </p:nvSpPr>
          <p:spPr>
            <a:xfrm rot="-2978767">
              <a:off x="3708345" y="6040318"/>
              <a:ext cx="1081551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</a:t>
              </a:r>
              <a:endParaRPr/>
            </a:p>
          </p:txBody>
        </p:sp>
        <p:sp>
          <p:nvSpPr>
            <p:cNvPr id="348" name="Google Shape;348;p30"/>
            <p:cNvSpPr txBox="1"/>
            <p:nvPr/>
          </p:nvSpPr>
          <p:spPr>
            <a:xfrm rot="-2978767">
              <a:off x="5374067" y="6072961"/>
              <a:ext cx="1078676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349" name="Google Shape;349;p30"/>
            <p:cNvSpPr txBox="1"/>
            <p:nvPr/>
          </p:nvSpPr>
          <p:spPr>
            <a:xfrm rot="-2978767">
              <a:off x="6962869" y="6030915"/>
              <a:ext cx="1190798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/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978767">
              <a:off x="8362707" y="5808787"/>
              <a:ext cx="1830367" cy="494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Google Shape;351;p30"/>
          <p:cNvSpPr/>
          <p:nvPr/>
        </p:nvSpPr>
        <p:spPr>
          <a:xfrm rot="-998176">
            <a:off x="10378758" y="5368941"/>
            <a:ext cx="2572344" cy="1627447"/>
          </a:xfrm>
          <a:prstGeom prst="rect">
            <a:avLst/>
          </a:prstGeom>
          <a:blipFill rotWithShape="1">
            <a:blip r:embed="rId3">
              <a:alphaModFix amt="42000"/>
            </a:blip>
            <a:stretch>
              <a:fillRect b="-132493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2100794" y="702079"/>
            <a:ext cx="8346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Prompt 1: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Host revenue — How much revenue do successful hosts generate?</a:t>
            </a:r>
            <a:endParaRPr/>
          </a:p>
        </p:txBody>
      </p:sp>
      <p:grpSp>
        <p:nvGrpSpPr>
          <p:cNvPr id="353" name="Google Shape;353;p30"/>
          <p:cNvGrpSpPr/>
          <p:nvPr/>
        </p:nvGrpSpPr>
        <p:grpSpPr>
          <a:xfrm>
            <a:off x="2581621" y="1214839"/>
            <a:ext cx="7288019" cy="4781097"/>
            <a:chOff x="2581621" y="1214839"/>
            <a:chExt cx="7288019" cy="4781097"/>
          </a:xfrm>
        </p:grpSpPr>
        <p:grpSp>
          <p:nvGrpSpPr>
            <p:cNvPr id="354" name="Google Shape;354;p30"/>
            <p:cNvGrpSpPr/>
            <p:nvPr/>
          </p:nvGrpSpPr>
          <p:grpSpPr>
            <a:xfrm>
              <a:off x="2581621" y="1214839"/>
              <a:ext cx="7288019" cy="4781097"/>
              <a:chOff x="2581621" y="1214839"/>
              <a:chExt cx="7288019" cy="4781097"/>
            </a:xfrm>
          </p:grpSpPr>
          <p:grpSp>
            <p:nvGrpSpPr>
              <p:cNvPr id="355" name="Google Shape;355;p30"/>
              <p:cNvGrpSpPr/>
              <p:nvPr/>
            </p:nvGrpSpPr>
            <p:grpSpPr>
              <a:xfrm>
                <a:off x="2581621" y="1214839"/>
                <a:ext cx="7288019" cy="4781097"/>
                <a:chOff x="2911611" y="1524097"/>
                <a:chExt cx="6905617" cy="4530233"/>
              </a:xfrm>
            </p:grpSpPr>
            <p:pic>
              <p:nvPicPr>
                <p:cNvPr descr="Podium" id="356" name="Google Shape;356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466440" y="2213235"/>
                  <a:ext cx="3841095" cy="38410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57" name="Google Shape;357;p30"/>
                <p:cNvGrpSpPr/>
                <p:nvPr/>
              </p:nvGrpSpPr>
              <p:grpSpPr>
                <a:xfrm>
                  <a:off x="5425920" y="1524097"/>
                  <a:ext cx="1891287" cy="1076981"/>
                  <a:chOff x="5387669" y="1517254"/>
                  <a:chExt cx="1891287" cy="1076981"/>
                </a:xfrm>
              </p:grpSpPr>
              <p:sp>
                <p:nvSpPr>
                  <p:cNvPr id="358" name="Google Shape;358;p30"/>
                  <p:cNvSpPr/>
                  <p:nvPr/>
                </p:nvSpPr>
                <p:spPr>
                  <a:xfrm>
                    <a:off x="5448228" y="1517254"/>
                    <a:ext cx="1823224" cy="1076981"/>
                  </a:xfrm>
                  <a:prstGeom prst="rect">
                    <a:avLst/>
                  </a:prstGeom>
                  <a:solidFill>
                    <a:srgbClr val="ACC79A">
                      <a:alpha val="12941"/>
                    </a:srgbClr>
                  </a:solidFill>
                  <a:ln cap="flat" cmpd="sng" w="28575">
                    <a:solidFill>
                      <a:srgbClr val="01585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59" name="Google Shape;359;p30"/>
                  <p:cNvGrpSpPr/>
                  <p:nvPr/>
                </p:nvGrpSpPr>
                <p:grpSpPr>
                  <a:xfrm>
                    <a:off x="5387669" y="1555237"/>
                    <a:ext cx="1891287" cy="743124"/>
                    <a:chOff x="5387669" y="1555237"/>
                    <a:chExt cx="1891287" cy="743124"/>
                  </a:xfrm>
                </p:grpSpPr>
                <p:sp>
                  <p:nvSpPr>
                    <p:cNvPr id="360" name="Google Shape;360;p30"/>
                    <p:cNvSpPr/>
                    <p:nvPr/>
                  </p:nvSpPr>
                  <p:spPr>
                    <a:xfrm>
                      <a:off x="5609239" y="1555237"/>
                      <a:ext cx="1524648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Host Name: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Hermosa</a:t>
                      </a:r>
                      <a:endParaRPr/>
                    </a:p>
                  </p:txBody>
                </p:sp>
                <p:sp>
                  <p:nvSpPr>
                    <p:cNvPr id="361" name="Google Shape;361;p30"/>
                    <p:cNvSpPr/>
                    <p:nvPr/>
                  </p:nvSpPr>
                  <p:spPr>
                    <a:xfrm>
                      <a:off x="5387669" y="1807177"/>
                      <a:ext cx="189128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revenue: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$692,277.00</a:t>
                      </a:r>
                      <a:endParaRPr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30"/>
                    <p:cNvSpPr/>
                    <p:nvPr/>
                  </p:nvSpPr>
                  <p:spPr>
                    <a:xfrm>
                      <a:off x="5647868" y="2036751"/>
                      <a:ext cx="1370888" cy="2616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listings: 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363" name="Google Shape;363;p30"/>
                <p:cNvGrpSpPr/>
                <p:nvPr/>
              </p:nvGrpSpPr>
              <p:grpSpPr>
                <a:xfrm>
                  <a:off x="2911611" y="3553771"/>
                  <a:ext cx="1891287" cy="1084664"/>
                  <a:chOff x="5403092" y="1821933"/>
                  <a:chExt cx="1891287" cy="1084664"/>
                </a:xfrm>
              </p:grpSpPr>
              <p:sp>
                <p:nvSpPr>
                  <p:cNvPr id="364" name="Google Shape;364;p30"/>
                  <p:cNvSpPr/>
                  <p:nvPr/>
                </p:nvSpPr>
                <p:spPr>
                  <a:xfrm>
                    <a:off x="5448228" y="1832234"/>
                    <a:ext cx="1823224" cy="1074363"/>
                  </a:xfrm>
                  <a:prstGeom prst="rect">
                    <a:avLst/>
                  </a:prstGeom>
                  <a:solidFill>
                    <a:srgbClr val="ACC79A">
                      <a:alpha val="12941"/>
                    </a:srgbClr>
                  </a:solidFill>
                  <a:ln cap="flat" cmpd="sng" w="28575">
                    <a:solidFill>
                      <a:srgbClr val="01585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65" name="Google Shape;365;p30"/>
                  <p:cNvGrpSpPr/>
                  <p:nvPr/>
                </p:nvGrpSpPr>
                <p:grpSpPr>
                  <a:xfrm>
                    <a:off x="5403092" y="1821933"/>
                    <a:ext cx="1891287" cy="763809"/>
                    <a:chOff x="5403092" y="1821933"/>
                    <a:chExt cx="1891287" cy="763809"/>
                  </a:xfrm>
                </p:grpSpPr>
                <p:sp>
                  <p:nvSpPr>
                    <p:cNvPr id="366" name="Google Shape;366;p30"/>
                    <p:cNvSpPr/>
                    <p:nvPr/>
                  </p:nvSpPr>
                  <p:spPr>
                    <a:xfrm>
                      <a:off x="5783516" y="1821933"/>
                      <a:ext cx="1202573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Host Name: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Cliff</a:t>
                      </a:r>
                      <a:endParaRPr/>
                    </a:p>
                  </p:txBody>
                </p:sp>
                <p:sp>
                  <p:nvSpPr>
                    <p:cNvPr id="367" name="Google Shape;367;p30"/>
                    <p:cNvSpPr/>
                    <p:nvPr/>
                  </p:nvSpPr>
                  <p:spPr>
                    <a:xfrm>
                      <a:off x="5403092" y="2070489"/>
                      <a:ext cx="189128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revenue: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$582,079.50</a:t>
                      </a:r>
                      <a:endParaRPr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8" name="Google Shape;368;p30"/>
                    <p:cNvSpPr/>
                    <p:nvPr/>
                  </p:nvSpPr>
                  <p:spPr>
                    <a:xfrm>
                      <a:off x="5663291" y="2324132"/>
                      <a:ext cx="1443024" cy="2616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listings: 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369" name="Google Shape;369;p30"/>
                <p:cNvGrpSpPr/>
                <p:nvPr/>
              </p:nvGrpSpPr>
              <p:grpSpPr>
                <a:xfrm>
                  <a:off x="7925941" y="3940826"/>
                  <a:ext cx="1891287" cy="1088048"/>
                  <a:chOff x="5403092" y="1818549"/>
                  <a:chExt cx="1891287" cy="1088048"/>
                </a:xfrm>
              </p:grpSpPr>
              <p:sp>
                <p:nvSpPr>
                  <p:cNvPr id="370" name="Google Shape;370;p30"/>
                  <p:cNvSpPr/>
                  <p:nvPr/>
                </p:nvSpPr>
                <p:spPr>
                  <a:xfrm>
                    <a:off x="5448228" y="1832234"/>
                    <a:ext cx="1823224" cy="1074363"/>
                  </a:xfrm>
                  <a:prstGeom prst="rect">
                    <a:avLst/>
                  </a:prstGeom>
                  <a:solidFill>
                    <a:srgbClr val="ACC79A">
                      <a:alpha val="12941"/>
                    </a:srgbClr>
                  </a:solidFill>
                  <a:ln cap="flat" cmpd="sng" w="28575">
                    <a:solidFill>
                      <a:srgbClr val="01585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71" name="Google Shape;371;p30"/>
                  <p:cNvGrpSpPr/>
                  <p:nvPr/>
                </p:nvGrpSpPr>
                <p:grpSpPr>
                  <a:xfrm>
                    <a:off x="5403092" y="1818549"/>
                    <a:ext cx="1891287" cy="767193"/>
                    <a:chOff x="5403092" y="1818549"/>
                    <a:chExt cx="1891287" cy="767193"/>
                  </a:xfrm>
                </p:grpSpPr>
                <p:sp>
                  <p:nvSpPr>
                    <p:cNvPr id="372" name="Google Shape;372;p30"/>
                    <p:cNvSpPr/>
                    <p:nvPr/>
                  </p:nvSpPr>
                  <p:spPr>
                    <a:xfrm>
                      <a:off x="5624662" y="1818549"/>
                      <a:ext cx="154003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Host Name: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Charlotte</a:t>
                      </a:r>
                      <a:endParaRPr/>
                    </a:p>
                  </p:txBody>
                </p:sp>
                <p:sp>
                  <p:nvSpPr>
                    <p:cNvPr id="373" name="Google Shape;373;p30"/>
                    <p:cNvSpPr/>
                    <p:nvPr/>
                  </p:nvSpPr>
                  <p:spPr>
                    <a:xfrm>
                      <a:off x="5403092" y="2070489"/>
                      <a:ext cx="189128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revenue: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$516,432.00</a:t>
                      </a:r>
                      <a:endParaRPr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4" name="Google Shape;374;p30"/>
                    <p:cNvSpPr/>
                    <p:nvPr/>
                  </p:nvSpPr>
                  <p:spPr>
                    <a:xfrm>
                      <a:off x="5663291" y="2324132"/>
                      <a:ext cx="1443024" cy="2616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listings: 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p:txBody>
                </p:sp>
              </p:grpSp>
            </p:grpSp>
          </p:grpSp>
          <p:sp>
            <p:nvSpPr>
              <p:cNvPr id="375" name="Google Shape;375;p30"/>
              <p:cNvSpPr txBox="1"/>
              <p:nvPr/>
            </p:nvSpPr>
            <p:spPr>
              <a:xfrm>
                <a:off x="6016099" y="4573112"/>
                <a:ext cx="4901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158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baseline="30000" lang="en-US" sz="2400">
                    <a:solidFill>
                      <a:srgbClr val="0158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endParaRPr b="1" sz="1800">
                  <a:solidFill>
                    <a:srgbClr val="0158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0"/>
              <p:cNvSpPr txBox="1"/>
              <p:nvPr/>
            </p:nvSpPr>
            <p:spPr>
              <a:xfrm>
                <a:off x="4871923" y="4849072"/>
                <a:ext cx="5613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158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r>
                  <a:rPr b="1" baseline="30000" lang="en-US" sz="2400">
                    <a:solidFill>
                      <a:srgbClr val="0158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nd</a:t>
                </a:r>
                <a:endParaRPr b="1" sz="1800">
                  <a:solidFill>
                    <a:srgbClr val="0158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0"/>
              <p:cNvSpPr txBox="1"/>
              <p:nvPr/>
            </p:nvSpPr>
            <p:spPr>
              <a:xfrm>
                <a:off x="7161834" y="5079904"/>
                <a:ext cx="5220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158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r>
                  <a:rPr b="1" baseline="30000" lang="en-US" sz="2400">
                    <a:solidFill>
                      <a:srgbClr val="0158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 b="1" sz="1800">
                  <a:solidFill>
                    <a:srgbClr val="0158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78" name="Google Shape;378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40194" y="2019413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821680" y="2001346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0"/>
            <p:cNvSpPr/>
            <p:nvPr/>
          </p:nvSpPr>
          <p:spPr>
            <a:xfrm>
              <a:off x="5606420" y="2028841"/>
              <a:ext cx="263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E51B24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1200">
                <a:solidFill>
                  <a:srgbClr val="E51B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6251681" y="2028841"/>
              <a:ext cx="263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E51B24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200">
                <a:solidFill>
                  <a:srgbClr val="E51B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2" name="Google Shape;38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3565" y="4151818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95051" y="4133751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0"/>
          <p:cNvSpPr/>
          <p:nvPr/>
        </p:nvSpPr>
        <p:spPr>
          <a:xfrm>
            <a:off x="2901244" y="4161246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51B24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sz="1200">
              <a:solidFill>
                <a:srgbClr val="E51B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3546505" y="4161246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51B24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pic>
        <p:nvPicPr>
          <p:cNvPr id="386" name="Google Shape;38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88711" y="458496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70197" y="4566897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0"/>
          <p:cNvSpPr/>
          <p:nvPr/>
        </p:nvSpPr>
        <p:spPr>
          <a:xfrm>
            <a:off x="8254937" y="4594392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51B2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200">
              <a:solidFill>
                <a:srgbClr val="E51B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0"/>
          <p:cNvSpPr/>
          <p:nvPr/>
        </p:nvSpPr>
        <p:spPr>
          <a:xfrm>
            <a:off x="8821651" y="4594392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51B24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1" sz="1200">
              <a:solidFill>
                <a:srgbClr val="E51B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/>
        </p:nvSpPr>
        <p:spPr>
          <a:xfrm>
            <a:off x="856460" y="105172"/>
            <a:ext cx="281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-19050" y="5905499"/>
            <a:ext cx="4287015" cy="1090020"/>
            <a:chOff x="1674343" y="4781562"/>
            <a:chExt cx="8384486" cy="2131848"/>
          </a:xfrm>
        </p:grpSpPr>
        <p:grpSp>
          <p:nvGrpSpPr>
            <p:cNvPr id="397" name="Google Shape;397;p31"/>
            <p:cNvGrpSpPr/>
            <p:nvPr/>
          </p:nvGrpSpPr>
          <p:grpSpPr>
            <a:xfrm>
              <a:off x="1674343" y="4781562"/>
              <a:ext cx="8271218" cy="1909988"/>
              <a:chOff x="1721571" y="1973686"/>
              <a:chExt cx="8271218" cy="1909988"/>
            </a:xfrm>
          </p:grpSpPr>
          <p:grpSp>
            <p:nvGrpSpPr>
              <p:cNvPr id="398" name="Google Shape;398;p31"/>
              <p:cNvGrpSpPr/>
              <p:nvPr/>
            </p:nvGrpSpPr>
            <p:grpSpPr>
              <a:xfrm>
                <a:off x="1721571" y="2008228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399" name="Google Shape;399;p31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31"/>
                <p:cNvSpPr/>
                <p:nvPr/>
              </p:nvSpPr>
              <p:spPr>
                <a:xfrm>
                  <a:off x="1734272" y="2908442"/>
                  <a:ext cx="1867149" cy="954912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1" name="Google Shape;401;p31"/>
              <p:cNvGrpSpPr/>
              <p:nvPr/>
            </p:nvGrpSpPr>
            <p:grpSpPr>
              <a:xfrm>
                <a:off x="3318945" y="197368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02" name="Google Shape;402;p31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31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4" name="Google Shape;404;p31"/>
              <p:cNvGrpSpPr/>
              <p:nvPr/>
            </p:nvGrpSpPr>
            <p:grpSpPr>
              <a:xfrm>
                <a:off x="4928080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05" name="Google Shape;405;p31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31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7" name="Google Shape;407;p31"/>
              <p:cNvGrpSpPr/>
              <p:nvPr/>
            </p:nvGrpSpPr>
            <p:grpSpPr>
              <a:xfrm>
                <a:off x="6513864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08" name="Google Shape;408;p31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31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0" name="Google Shape;410;p31"/>
              <p:cNvGrpSpPr/>
              <p:nvPr/>
            </p:nvGrpSpPr>
            <p:grpSpPr>
              <a:xfrm>
                <a:off x="8112939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11" name="Google Shape;411;p31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31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13" name="Google Shape;413;p31"/>
            <p:cNvSpPr txBox="1"/>
            <p:nvPr/>
          </p:nvSpPr>
          <p:spPr>
            <a:xfrm rot="-3129373">
              <a:off x="2202793" y="5979831"/>
              <a:ext cx="1150675" cy="543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 txBox="1"/>
            <p:nvPr/>
          </p:nvSpPr>
          <p:spPr>
            <a:xfrm rot="-2978767">
              <a:off x="3708345" y="6040318"/>
              <a:ext cx="1081551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</a:t>
              </a:r>
              <a:endParaRPr/>
            </a:p>
          </p:txBody>
        </p:sp>
        <p:sp>
          <p:nvSpPr>
            <p:cNvPr id="415" name="Google Shape;415;p31"/>
            <p:cNvSpPr txBox="1"/>
            <p:nvPr/>
          </p:nvSpPr>
          <p:spPr>
            <a:xfrm rot="-2978767">
              <a:off x="5374067" y="6072961"/>
              <a:ext cx="1078676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416" name="Google Shape;416;p31"/>
            <p:cNvSpPr txBox="1"/>
            <p:nvPr/>
          </p:nvSpPr>
          <p:spPr>
            <a:xfrm rot="-2978767">
              <a:off x="6962869" y="6030915"/>
              <a:ext cx="1190798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/>
            </a:p>
          </p:txBody>
        </p:sp>
        <p:sp>
          <p:nvSpPr>
            <p:cNvPr id="417" name="Google Shape;417;p31"/>
            <p:cNvSpPr txBox="1"/>
            <p:nvPr/>
          </p:nvSpPr>
          <p:spPr>
            <a:xfrm rot="-2978767">
              <a:off x="8362707" y="5808787"/>
              <a:ext cx="1830367" cy="494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31"/>
          <p:cNvSpPr/>
          <p:nvPr/>
        </p:nvSpPr>
        <p:spPr>
          <a:xfrm rot="-998176">
            <a:off x="10378758" y="5368941"/>
            <a:ext cx="2572344" cy="1627447"/>
          </a:xfrm>
          <a:prstGeom prst="rect">
            <a:avLst/>
          </a:prstGeom>
          <a:blipFill rotWithShape="1">
            <a:blip r:embed="rId3">
              <a:alphaModFix amt="42000"/>
            </a:blip>
            <a:stretch>
              <a:fillRect b="-132493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1739115" y="671881"/>
            <a:ext cx="99880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Prompt 2: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Property reviews — Which property types receive the most positive reviews?</a:t>
            </a:r>
            <a:endParaRPr/>
          </a:p>
        </p:txBody>
      </p:sp>
      <p:pic>
        <p:nvPicPr>
          <p:cNvPr id="420" name="Google Shape;42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692" y="1149408"/>
            <a:ext cx="10929483" cy="46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/>
        </p:nvSpPr>
        <p:spPr>
          <a:xfrm>
            <a:off x="856460" y="105172"/>
            <a:ext cx="281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</p:txBody>
      </p:sp>
      <p:grpSp>
        <p:nvGrpSpPr>
          <p:cNvPr id="427" name="Google Shape;427;p32"/>
          <p:cNvGrpSpPr/>
          <p:nvPr/>
        </p:nvGrpSpPr>
        <p:grpSpPr>
          <a:xfrm>
            <a:off x="-19050" y="5905499"/>
            <a:ext cx="4287015" cy="1090020"/>
            <a:chOff x="1674343" y="4781562"/>
            <a:chExt cx="8384486" cy="2131848"/>
          </a:xfrm>
        </p:grpSpPr>
        <p:grpSp>
          <p:nvGrpSpPr>
            <p:cNvPr id="428" name="Google Shape;428;p32"/>
            <p:cNvGrpSpPr/>
            <p:nvPr/>
          </p:nvGrpSpPr>
          <p:grpSpPr>
            <a:xfrm>
              <a:off x="1674343" y="4781562"/>
              <a:ext cx="8271218" cy="1909988"/>
              <a:chOff x="1721571" y="1973686"/>
              <a:chExt cx="8271218" cy="1909988"/>
            </a:xfrm>
          </p:grpSpPr>
          <p:grpSp>
            <p:nvGrpSpPr>
              <p:cNvPr id="429" name="Google Shape;429;p32"/>
              <p:cNvGrpSpPr/>
              <p:nvPr/>
            </p:nvGrpSpPr>
            <p:grpSpPr>
              <a:xfrm>
                <a:off x="1721571" y="2008228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30" name="Google Shape;430;p32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1734272" y="2908442"/>
                  <a:ext cx="1867149" cy="954912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2" name="Google Shape;432;p32"/>
              <p:cNvGrpSpPr/>
              <p:nvPr/>
            </p:nvGrpSpPr>
            <p:grpSpPr>
              <a:xfrm>
                <a:off x="3318945" y="197368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33" name="Google Shape;433;p32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5" name="Google Shape;435;p32"/>
              <p:cNvGrpSpPr/>
              <p:nvPr/>
            </p:nvGrpSpPr>
            <p:grpSpPr>
              <a:xfrm>
                <a:off x="4928080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36" name="Google Shape;436;p32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8" name="Google Shape;438;p32"/>
              <p:cNvGrpSpPr/>
              <p:nvPr/>
            </p:nvGrpSpPr>
            <p:grpSpPr>
              <a:xfrm>
                <a:off x="6513864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39" name="Google Shape;439;p32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1" name="Google Shape;441;p32"/>
              <p:cNvGrpSpPr/>
              <p:nvPr/>
            </p:nvGrpSpPr>
            <p:grpSpPr>
              <a:xfrm>
                <a:off x="8112939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42" name="Google Shape;442;p32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44" name="Google Shape;444;p32"/>
            <p:cNvSpPr txBox="1"/>
            <p:nvPr/>
          </p:nvSpPr>
          <p:spPr>
            <a:xfrm rot="-3129373">
              <a:off x="2202793" y="5979831"/>
              <a:ext cx="1150675" cy="543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2"/>
            <p:cNvSpPr txBox="1"/>
            <p:nvPr/>
          </p:nvSpPr>
          <p:spPr>
            <a:xfrm rot="-2978767">
              <a:off x="3708345" y="6040318"/>
              <a:ext cx="1081551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</a:t>
              </a:r>
              <a:endParaRPr/>
            </a:p>
          </p:txBody>
        </p:sp>
        <p:sp>
          <p:nvSpPr>
            <p:cNvPr id="446" name="Google Shape;446;p32"/>
            <p:cNvSpPr txBox="1"/>
            <p:nvPr/>
          </p:nvSpPr>
          <p:spPr>
            <a:xfrm rot="-2978767">
              <a:off x="5374067" y="6072961"/>
              <a:ext cx="1078676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447" name="Google Shape;447;p32"/>
            <p:cNvSpPr txBox="1"/>
            <p:nvPr/>
          </p:nvSpPr>
          <p:spPr>
            <a:xfrm rot="-2978767">
              <a:off x="6962869" y="6030915"/>
              <a:ext cx="1190798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/>
            </a:p>
          </p:txBody>
        </p:sp>
        <p:sp>
          <p:nvSpPr>
            <p:cNvPr id="448" name="Google Shape;448;p32"/>
            <p:cNvSpPr txBox="1"/>
            <p:nvPr/>
          </p:nvSpPr>
          <p:spPr>
            <a:xfrm rot="-2978767">
              <a:off x="8362707" y="5808787"/>
              <a:ext cx="1830367" cy="494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Google Shape;449;p32"/>
          <p:cNvSpPr/>
          <p:nvPr/>
        </p:nvSpPr>
        <p:spPr>
          <a:xfrm rot="-998176">
            <a:off x="10378758" y="5368941"/>
            <a:ext cx="2572344" cy="1627447"/>
          </a:xfrm>
          <a:prstGeom prst="rect">
            <a:avLst/>
          </a:prstGeom>
          <a:blipFill rotWithShape="1">
            <a:blip r:embed="rId3">
              <a:alphaModFix amt="42000"/>
            </a:blip>
            <a:stretch>
              <a:fillRect b="-132493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1739115" y="671881"/>
            <a:ext cx="99880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Prompt 2: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Property reviews — Which property types receive the most positive reviews?</a:t>
            </a:r>
            <a:endParaRPr/>
          </a:p>
        </p:txBody>
      </p:sp>
      <p:pic>
        <p:nvPicPr>
          <p:cNvPr id="451" name="Google Shape;4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642" y="1312445"/>
            <a:ext cx="10066513" cy="445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/>
        </p:nvSpPr>
        <p:spPr>
          <a:xfrm>
            <a:off x="856460" y="105172"/>
            <a:ext cx="281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AirBnB Investment</a:t>
            </a:r>
            <a:endParaRPr/>
          </a:p>
        </p:txBody>
      </p:sp>
      <p:grpSp>
        <p:nvGrpSpPr>
          <p:cNvPr id="458" name="Google Shape;458;p33"/>
          <p:cNvGrpSpPr/>
          <p:nvPr/>
        </p:nvGrpSpPr>
        <p:grpSpPr>
          <a:xfrm>
            <a:off x="-19050" y="5905499"/>
            <a:ext cx="4287015" cy="1090020"/>
            <a:chOff x="1674343" y="4781562"/>
            <a:chExt cx="8384486" cy="2131848"/>
          </a:xfrm>
        </p:grpSpPr>
        <p:grpSp>
          <p:nvGrpSpPr>
            <p:cNvPr id="459" name="Google Shape;459;p33"/>
            <p:cNvGrpSpPr/>
            <p:nvPr/>
          </p:nvGrpSpPr>
          <p:grpSpPr>
            <a:xfrm>
              <a:off x="1674343" y="4781562"/>
              <a:ext cx="8271218" cy="1909988"/>
              <a:chOff x="1721571" y="1973686"/>
              <a:chExt cx="8271218" cy="1909988"/>
            </a:xfrm>
          </p:grpSpPr>
          <p:grpSp>
            <p:nvGrpSpPr>
              <p:cNvPr id="460" name="Google Shape;460;p33"/>
              <p:cNvGrpSpPr/>
              <p:nvPr/>
            </p:nvGrpSpPr>
            <p:grpSpPr>
              <a:xfrm>
                <a:off x="1721571" y="2008228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61" name="Google Shape;461;p33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33"/>
                <p:cNvSpPr/>
                <p:nvPr/>
              </p:nvSpPr>
              <p:spPr>
                <a:xfrm>
                  <a:off x="1734272" y="2908442"/>
                  <a:ext cx="1867149" cy="954912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3" name="Google Shape;463;p33"/>
              <p:cNvGrpSpPr/>
              <p:nvPr/>
            </p:nvGrpSpPr>
            <p:grpSpPr>
              <a:xfrm>
                <a:off x="3318945" y="197368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64" name="Google Shape;464;p33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33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6" name="Google Shape;466;p33"/>
              <p:cNvGrpSpPr/>
              <p:nvPr/>
            </p:nvGrpSpPr>
            <p:grpSpPr>
              <a:xfrm>
                <a:off x="4928080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67" name="Google Shape;467;p33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33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0158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9" name="Google Shape;469;p33"/>
              <p:cNvGrpSpPr/>
              <p:nvPr/>
            </p:nvGrpSpPr>
            <p:grpSpPr>
              <a:xfrm>
                <a:off x="6513864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70" name="Google Shape;470;p33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33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2" name="Google Shape;472;p33"/>
              <p:cNvGrpSpPr/>
              <p:nvPr/>
            </p:nvGrpSpPr>
            <p:grpSpPr>
              <a:xfrm>
                <a:off x="8112939" y="2000546"/>
                <a:ext cx="1879850" cy="1875446"/>
                <a:chOff x="1721571" y="1987908"/>
                <a:chExt cx="1879850" cy="1875446"/>
              </a:xfrm>
            </p:grpSpPr>
            <p:sp>
              <p:nvSpPr>
                <p:cNvPr id="473" name="Google Shape;473;p33"/>
                <p:cNvSpPr/>
                <p:nvPr/>
              </p:nvSpPr>
              <p:spPr>
                <a:xfrm flipH="1" rot="10800000">
                  <a:off x="1721571" y="1987908"/>
                  <a:ext cx="1878909" cy="940853"/>
                </a:xfrm>
                <a:custGeom>
                  <a:rect b="b" l="l" r="r" t="t"/>
                  <a:pathLst>
                    <a:path extrusionOk="0" h="10102" w="10000">
                      <a:moveTo>
                        <a:pt x="0" y="10102"/>
                      </a:moveTo>
                      <a:lnTo>
                        <a:pt x="4646" y="0"/>
                      </a:lnTo>
                      <a:lnTo>
                        <a:pt x="10000" y="102"/>
                      </a:lnTo>
                      <a:lnTo>
                        <a:pt x="5506" y="10000"/>
                      </a:lnTo>
                      <a:lnTo>
                        <a:pt x="0" y="10102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33"/>
                <p:cNvSpPr/>
                <p:nvPr/>
              </p:nvSpPr>
              <p:spPr>
                <a:xfrm>
                  <a:off x="1734273" y="2908441"/>
                  <a:ext cx="1867148" cy="954913"/>
                </a:xfrm>
                <a:custGeom>
                  <a:rect b="b" l="l" r="r" t="t"/>
                  <a:pathLst>
                    <a:path extrusionOk="0" h="10000" w="10052">
                      <a:moveTo>
                        <a:pt x="0" y="10000"/>
                      </a:moveTo>
                      <a:lnTo>
                        <a:pt x="4649" y="0"/>
                      </a:lnTo>
                      <a:lnTo>
                        <a:pt x="10052" y="8"/>
                      </a:lnTo>
                      <a:lnTo>
                        <a:pt x="5501" y="9973"/>
                      </a:lnTo>
                      <a:lnTo>
                        <a:pt x="0" y="10000"/>
                      </a:lnTo>
                      <a:close/>
                    </a:path>
                  </a:pathLst>
                </a:custGeom>
                <a:solidFill>
                  <a:srgbClr val="ACC79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75" name="Google Shape;475;p33"/>
            <p:cNvSpPr txBox="1"/>
            <p:nvPr/>
          </p:nvSpPr>
          <p:spPr>
            <a:xfrm rot="-3129373">
              <a:off x="2202793" y="5979831"/>
              <a:ext cx="1150675" cy="543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3"/>
            <p:cNvSpPr txBox="1"/>
            <p:nvPr/>
          </p:nvSpPr>
          <p:spPr>
            <a:xfrm rot="-2978767">
              <a:off x="3708345" y="6040318"/>
              <a:ext cx="1081551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</a:t>
              </a:r>
              <a:endParaRPr/>
            </a:p>
          </p:txBody>
        </p:sp>
        <p:sp>
          <p:nvSpPr>
            <p:cNvPr id="477" name="Google Shape;477;p33"/>
            <p:cNvSpPr txBox="1"/>
            <p:nvPr/>
          </p:nvSpPr>
          <p:spPr>
            <a:xfrm rot="-2978767">
              <a:off x="5374067" y="6072961"/>
              <a:ext cx="1078676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478" name="Google Shape;478;p33"/>
            <p:cNvSpPr txBox="1"/>
            <p:nvPr/>
          </p:nvSpPr>
          <p:spPr>
            <a:xfrm rot="-2978767">
              <a:off x="6962869" y="6030915"/>
              <a:ext cx="1190798" cy="441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/>
            </a:p>
          </p:txBody>
        </p:sp>
        <p:sp>
          <p:nvSpPr>
            <p:cNvPr id="479" name="Google Shape;479;p33"/>
            <p:cNvSpPr txBox="1"/>
            <p:nvPr/>
          </p:nvSpPr>
          <p:spPr>
            <a:xfrm rot="-2978767">
              <a:off x="8362707" y="5808787"/>
              <a:ext cx="1830367" cy="494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33"/>
          <p:cNvSpPr/>
          <p:nvPr/>
        </p:nvSpPr>
        <p:spPr>
          <a:xfrm rot="-998176">
            <a:off x="10378758" y="5368941"/>
            <a:ext cx="2572344" cy="1627447"/>
          </a:xfrm>
          <a:prstGeom prst="rect">
            <a:avLst/>
          </a:prstGeom>
          <a:blipFill rotWithShape="1">
            <a:blip r:embed="rId3">
              <a:alphaModFix amt="42000"/>
            </a:blip>
            <a:stretch>
              <a:fillRect b="-132493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/>
          <p:nvPr/>
        </p:nvSpPr>
        <p:spPr>
          <a:xfrm>
            <a:off x="1739115" y="671881"/>
            <a:ext cx="99880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Prompt 2: </a:t>
            </a:r>
            <a:r>
              <a:rPr lang="en-US" sz="1800">
                <a:solidFill>
                  <a:srgbClr val="0E382A"/>
                </a:solidFill>
                <a:latin typeface="Arial"/>
                <a:ea typeface="Arial"/>
                <a:cs typeface="Arial"/>
                <a:sym typeface="Arial"/>
              </a:rPr>
              <a:t>Property reviews — Which property types receive the most positive reviews?</a:t>
            </a:r>
            <a:endParaRPr/>
          </a:p>
        </p:txBody>
      </p:sp>
      <p:pic>
        <p:nvPicPr>
          <p:cNvPr id="482" name="Google Shape;48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459" y="1238590"/>
            <a:ext cx="10439897" cy="443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