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7" r:id="rId4"/>
    <p:sldId id="268" r:id="rId5"/>
    <p:sldId id="257" r:id="rId6"/>
    <p:sldId id="258" r:id="rId7"/>
    <p:sldId id="271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ltoid/Desktop/Project%20%231%20Materials/Project%201_DC%20AirBnB33.xl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ltoid/Desktop/Project%20%231%20Materials/Project%201_DC%20AirBnB33.xl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ltoid/Desktop/Project%20%231%20Materials/Project%201_DC%20AirBnB33.xl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ltoid/Desktop/Project%20%231%20Materials/Project%201_DC%20AirBnB-MOHAMMED%20ALBAHRANI.xlt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ltoid/Desktop/Project%20%231%20Materials/Project%201_DC%20AirBnB33.xlt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Top10_Revenue_Neigorhood!$L$2:$L$11</c:f>
              <c:strCache>
                <c:ptCount val="10"/>
                <c:pt idx="0">
                  <c:v>Capitol Hill</c:v>
                </c:pt>
                <c:pt idx="1">
                  <c:v>Dupont Circle</c:v>
                </c:pt>
                <c:pt idx="2">
                  <c:v>Columbia Heights</c:v>
                </c:pt>
                <c:pt idx="3">
                  <c:v>Logan Circle</c:v>
                </c:pt>
                <c:pt idx="4">
                  <c:v>Shaw</c:v>
                </c:pt>
                <c:pt idx="5">
                  <c:v>Bloomingdale</c:v>
                </c:pt>
                <c:pt idx="6">
                  <c:v>U Street Corridor</c:v>
                </c:pt>
                <c:pt idx="7">
                  <c:v>Near Northeast/H Street Corridor</c:v>
                </c:pt>
                <c:pt idx="8">
                  <c:v>Adams Morgan</c:v>
                </c:pt>
                <c:pt idx="9">
                  <c:v>Mount Vernon Square</c:v>
                </c:pt>
              </c:strCache>
            </c:strRef>
          </c:cat>
          <c:val>
            <c:numRef>
              <c:f>Top10_Revenue_Neigorhood!$M$2:$M$11</c:f>
              <c:numCache>
                <c:formatCode>General</c:formatCode>
                <c:ptCount val="10"/>
                <c:pt idx="0">
                  <c:v>4965860</c:v>
                </c:pt>
                <c:pt idx="1">
                  <c:v>3094300</c:v>
                </c:pt>
                <c:pt idx="2">
                  <c:v>1788702</c:v>
                </c:pt>
                <c:pt idx="3">
                  <c:v>1753360</c:v>
                </c:pt>
                <c:pt idx="4">
                  <c:v>1506946</c:v>
                </c:pt>
                <c:pt idx="5">
                  <c:v>1431474</c:v>
                </c:pt>
                <c:pt idx="6">
                  <c:v>1175964</c:v>
                </c:pt>
                <c:pt idx="7">
                  <c:v>1067662</c:v>
                </c:pt>
                <c:pt idx="8">
                  <c:v>1000768</c:v>
                </c:pt>
                <c:pt idx="9">
                  <c:v>960388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7-1F47-B108-55CFC814D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878175"/>
        <c:axId val="1163270159"/>
      </c:barChart>
      <c:catAx>
        <c:axId val="116387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70159"/>
        <c:crosses val="autoZero"/>
        <c:auto val="1"/>
        <c:lblAlgn val="ctr"/>
        <c:lblOffset val="100"/>
        <c:noMultiLvlLbl val="0"/>
      </c:catAx>
      <c:valAx>
        <c:axId val="1163270159"/>
        <c:scaling>
          <c:orientation val="minMax"/>
          <c:max val="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87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9D-1344-8284-99EE1B98D2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9D-1344-8284-99EE1B98D2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9D-1344-8284-99EE1B98D2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9D-1344-8284-99EE1B98D2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9D-1344-8284-99EE1B98D2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'%Top5Neigbo.by#Stays'!$A$2:$A$6</c:f>
              <c:strCache>
                <c:ptCount val="5"/>
                <c:pt idx="0">
                  <c:v>16th Street Heights</c:v>
                </c:pt>
                <c:pt idx="1">
                  <c:v>Adams Morgan</c:v>
                </c:pt>
                <c:pt idx="2">
                  <c:v>American University Park</c:v>
                </c:pt>
                <c:pt idx="3">
                  <c:v>Anacostia</c:v>
                </c:pt>
                <c:pt idx="4">
                  <c:v>Barney Circle</c:v>
                </c:pt>
              </c:strCache>
            </c:strRef>
          </c:cat>
          <c:val>
            <c:numRef>
              <c:f>'%Top5Neigbo.by#Stays'!$C$2:$C$6</c:f>
              <c:numCache>
                <c:formatCode>0%</c:formatCode>
                <c:ptCount val="5"/>
                <c:pt idx="0">
                  <c:v>0.15505798128192699</c:v>
                </c:pt>
                <c:pt idx="1">
                  <c:v>6.4487863082143257E-2</c:v>
                </c:pt>
                <c:pt idx="2">
                  <c:v>6.4413289086095685E-2</c:v>
                </c:pt>
                <c:pt idx="3">
                  <c:v>5.9043961370670049E-2</c:v>
                </c:pt>
                <c:pt idx="4">
                  <c:v>5.1623848763936019E-2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9D-1344-8284-99EE1B98D2E5}"/>
            </c:ext>
          </c:extLst>
        </c:ser>
        <c:ser>
          <c:idx val="1"/>
          <c:order val="1"/>
          <c:tx>
            <c:v>Host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39D-1344-8284-99EE1B98D2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39D-1344-8284-99EE1B98D2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39D-1344-8284-99EE1B98D2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139D-1344-8284-99EE1B98D2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139D-1344-8284-99EE1B98D2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39D-1344-8284-99EE1B98D2E5}"/>
              </c:ext>
            </c:extLst>
          </c:dPt>
          <c:cat>
            <c:strRef>
              <c:f>'%Top5Neigbo.by#Stays'!$A$2:$A$6</c:f>
              <c:strCache>
                <c:ptCount val="5"/>
                <c:pt idx="0">
                  <c:v>16th Street Heights</c:v>
                </c:pt>
                <c:pt idx="1">
                  <c:v>Adams Morgan</c:v>
                </c:pt>
                <c:pt idx="2">
                  <c:v>American University Park</c:v>
                </c:pt>
                <c:pt idx="3">
                  <c:v>Anacostia</c:v>
                </c:pt>
                <c:pt idx="4">
                  <c:v>Barney Circle</c:v>
                </c:pt>
              </c:strCache>
            </c:strRef>
          </c:cat>
          <c:val>
            <c:numRef>
              <c:f>'%Top5Neigbo.by#Stays'!$A$2:$A$7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139D-1344-8284-99EE1B98D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1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delete val="1"/>
      </c:legendEntry>
      <c:layout>
        <c:manualLayout>
          <c:xMode val="edge"/>
          <c:yMode val="edge"/>
          <c:x val="0.68503735663179088"/>
          <c:y val="0.48315090421389634"/>
          <c:w val="0.30400373925862006"/>
          <c:h val="0.446019728303192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top10Host_revenue!$B$1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top10Host_revenue!$A$2:$A$11</c:f>
              <c:strCache>
                <c:ptCount val="10"/>
                <c:pt idx="0">
                  <c:v>Charlotte</c:v>
                </c:pt>
                <c:pt idx="1">
                  <c:v>Cliff</c:v>
                </c:pt>
                <c:pt idx="2">
                  <c:v>David</c:v>
                </c:pt>
                <c:pt idx="3">
                  <c:v>Gohar</c:v>
                </c:pt>
                <c:pt idx="4">
                  <c:v>Heather</c:v>
                </c:pt>
                <c:pt idx="5">
                  <c:v>Hermosa</c:v>
                </c:pt>
                <c:pt idx="6">
                  <c:v>Jessica</c:v>
                </c:pt>
                <c:pt idx="7">
                  <c:v>Matt And Jean</c:v>
                </c:pt>
                <c:pt idx="8">
                  <c:v>Seamless</c:v>
                </c:pt>
                <c:pt idx="9">
                  <c:v>The Remuzzi Brothers</c:v>
                </c:pt>
              </c:strCache>
            </c:strRef>
          </c:cat>
          <c:val>
            <c:numRef>
              <c:f>top10Host_revenue!$B$2:$B$11</c:f>
              <c:numCache>
                <c:formatCode>General</c:formatCode>
                <c:ptCount val="10"/>
                <c:pt idx="0">
                  <c:v>784536</c:v>
                </c:pt>
                <c:pt idx="1">
                  <c:v>776106</c:v>
                </c:pt>
                <c:pt idx="2">
                  <c:v>323326</c:v>
                </c:pt>
                <c:pt idx="3">
                  <c:v>504630</c:v>
                </c:pt>
                <c:pt idx="4">
                  <c:v>394424</c:v>
                </c:pt>
                <c:pt idx="5">
                  <c:v>923036</c:v>
                </c:pt>
                <c:pt idx="6">
                  <c:v>435046</c:v>
                </c:pt>
                <c:pt idx="7">
                  <c:v>329850</c:v>
                </c:pt>
                <c:pt idx="8">
                  <c:v>419822</c:v>
                </c:pt>
                <c:pt idx="9">
                  <c:v>314932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C-CB40-BB98-586BE43BC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5445599"/>
        <c:axId val="1521428751"/>
      </c:barChart>
      <c:catAx>
        <c:axId val="1205445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Host</a:t>
                </a:r>
                <a:r>
                  <a:rPr lang="en-US" baseline="0"/>
                  <a:t>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428751"/>
        <c:crosses val="autoZero"/>
        <c:auto val="1"/>
        <c:lblAlgn val="ctr"/>
        <c:lblOffset val="100"/>
        <c:noMultiLvlLbl val="0"/>
      </c:catAx>
      <c:valAx>
        <c:axId val="152142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4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Top10hostby_Neigborhood!$B$1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Top10hostby_Neigborhood!$A$2:$A$2894</c:f>
              <c:strCache>
                <c:ptCount val="10"/>
                <c:pt idx="0">
                  <c:v>Downtown/Penn Quarter</c:v>
                </c:pt>
                <c:pt idx="1">
                  <c:v>Shaw</c:v>
                </c:pt>
                <c:pt idx="2">
                  <c:v>Dupont Circle</c:v>
                </c:pt>
                <c:pt idx="3">
                  <c:v>Dupont Circle</c:v>
                </c:pt>
                <c:pt idx="4">
                  <c:v>Dupont Circle</c:v>
                </c:pt>
                <c:pt idx="5">
                  <c:v>Kalorama</c:v>
                </c:pt>
                <c:pt idx="6">
                  <c:v>LeDroit Park</c:v>
                </c:pt>
                <c:pt idx="7">
                  <c:v>Kingman Park</c:v>
                </c:pt>
                <c:pt idx="8">
                  <c:v>Bloomingdale</c:v>
                </c:pt>
                <c:pt idx="9">
                  <c:v>Near Northeast/H Street Corridor</c:v>
                </c:pt>
              </c:strCache>
            </c:strRef>
          </c:cat>
          <c:val>
            <c:numRef>
              <c:f>Top10hostby_Neigborhood!$B$2:$B$2894</c:f>
              <c:numCache>
                <c:formatCode>General</c:formatCode>
                <c:ptCount val="10"/>
                <c:pt idx="0">
                  <c:v>196716</c:v>
                </c:pt>
                <c:pt idx="1">
                  <c:v>186792</c:v>
                </c:pt>
                <c:pt idx="2">
                  <c:v>393800</c:v>
                </c:pt>
                <c:pt idx="3">
                  <c:v>180900</c:v>
                </c:pt>
                <c:pt idx="4">
                  <c:v>193200</c:v>
                </c:pt>
                <c:pt idx="5">
                  <c:v>475200</c:v>
                </c:pt>
                <c:pt idx="6">
                  <c:v>162360</c:v>
                </c:pt>
                <c:pt idx="7">
                  <c:v>209430</c:v>
                </c:pt>
                <c:pt idx="8">
                  <c:v>920192</c:v>
                </c:pt>
                <c:pt idx="9">
                  <c:v>181800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7-0548-889A-4F967F20D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7893679"/>
        <c:axId val="1207715359"/>
      </c:barChart>
      <c:catAx>
        <c:axId val="120789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715359"/>
        <c:crosses val="autoZero"/>
        <c:auto val="1"/>
        <c:lblAlgn val="ctr"/>
        <c:lblOffset val="100"/>
        <c:noMultiLvlLbl val="0"/>
      </c:catAx>
      <c:valAx>
        <c:axId val="120771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89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1_DC AirBnB-MOHAMMED ALBAHRANI22.xltx]top13listing pivottable!PivotTable10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'top13listing pivottable'!$B$1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'top13listing pivottable'!$A$2:$A$15</c:f>
              <c:strCache>
                <c:ptCount val="13"/>
                <c:pt idx="0">
                  <c:v>16th Street Heights</c:v>
                </c:pt>
                <c:pt idx="1">
                  <c:v>Capitol Hill</c:v>
                </c:pt>
                <c:pt idx="2">
                  <c:v>Columbia Heights</c:v>
                </c:pt>
                <c:pt idx="3">
                  <c:v>Downtown/Penn Quarter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Georgetown</c:v>
                </c:pt>
                <c:pt idx="7">
                  <c:v>Judiciary Square</c:v>
                </c:pt>
                <c:pt idx="8">
                  <c:v>Kalorama</c:v>
                </c:pt>
                <c:pt idx="9">
                  <c:v>Logan Circle</c:v>
                </c:pt>
                <c:pt idx="10">
                  <c:v>Mount Vernon Square</c:v>
                </c:pt>
                <c:pt idx="11">
                  <c:v>U Street Corridor</c:v>
                </c:pt>
                <c:pt idx="12">
                  <c:v>West End</c:v>
                </c:pt>
              </c:strCache>
            </c:strRef>
          </c:cat>
          <c:val>
            <c:numRef>
              <c:f>'top13listing pivottable'!$B$2:$B$15</c:f>
              <c:numCache>
                <c:formatCode>General</c:formatCode>
                <c:ptCount val="13"/>
                <c:pt idx="0">
                  <c:v>539</c:v>
                </c:pt>
                <c:pt idx="1">
                  <c:v>1606</c:v>
                </c:pt>
                <c:pt idx="2">
                  <c:v>993</c:v>
                </c:pt>
                <c:pt idx="3">
                  <c:v>4081</c:v>
                </c:pt>
                <c:pt idx="4">
                  <c:v>770</c:v>
                </c:pt>
                <c:pt idx="5">
                  <c:v>3641</c:v>
                </c:pt>
                <c:pt idx="6">
                  <c:v>489</c:v>
                </c:pt>
                <c:pt idx="7">
                  <c:v>999</c:v>
                </c:pt>
                <c:pt idx="8">
                  <c:v>1332</c:v>
                </c:pt>
                <c:pt idx="9">
                  <c:v>2638</c:v>
                </c:pt>
                <c:pt idx="10">
                  <c:v>1566</c:v>
                </c:pt>
                <c:pt idx="11">
                  <c:v>661</c:v>
                </c:pt>
                <c:pt idx="12">
                  <c:v>6967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DB-2446-87DA-A03B57340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8441023"/>
        <c:axId val="1124284223"/>
      </c:barChart>
      <c:catAx>
        <c:axId val="112844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284223"/>
        <c:crosses val="autoZero"/>
        <c:auto val="1"/>
        <c:lblAlgn val="ctr"/>
        <c:lblOffset val="100"/>
        <c:noMultiLvlLbl val="0"/>
      </c:catAx>
      <c:valAx>
        <c:axId val="112428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44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3C7C-A450-EF4B-A071-D5933A6D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2037-CC22-D64E-B3B5-D80A62E0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2640-F8E2-494C-8C9A-F58DC4DC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0B6A-C416-0542-B90A-C4D7E34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DBB9-DDA2-A64B-A6EF-80A892A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D26-6350-BF43-B238-ADC944F0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968A-0F39-E84E-86EB-4B5175637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759E-5727-9849-8116-40153F7F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1DAC-EB6B-6F44-9E2B-F1538AD0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08A5-427F-244A-829D-A1ADC6DA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8A630-5418-E546-922F-2219A7D4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36699-CE22-A449-B887-225D3F81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9BDE-3568-A24F-98A5-F065BEAC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05DF-BF55-3B42-B54F-837877FE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354D-C5D5-8840-9807-429545C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51D2-502F-0B4F-A333-63F4485D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FB40-FAD5-7641-9AB4-DCC68002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F462-0A93-184B-9A3E-22D28559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BB14D-F93C-E045-BADA-F572B0EC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9071-512F-FC42-AEA3-D586E2A4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CD1-25FB-4949-A61C-43BEC6EC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09E5-60F6-E74B-9799-4A589DBD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1459-E806-C044-AE73-BD505521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DC19-370A-CF42-9DEF-651330FE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96A2-C978-F547-A8DC-E71F39B6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DC25-AD97-944C-89C0-92DBBF0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ABF4-301D-674C-BB9B-4A74FAA3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1E70A-EFC4-2F43-A64A-D2B2D9CC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BFB39-6067-534D-9A21-2EDD1471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19B7-FA7A-3849-B3A8-718EAFD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30AE-6FB3-1749-9C7C-9116D48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438F-20F1-4B46-AE5E-458BED20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B532-F5E0-DD45-8FE1-DE5D73C9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92FB-0D6F-8F41-AEB2-81A56497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92B00-6816-D94D-B9DC-B8B0B0E39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4AC0-66B6-A74D-9312-16D43FF49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FC11A-764C-AA49-9D60-9C3755D5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8706-1114-9247-BBEC-97CEE378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81B33-344D-0940-89B0-BC170CF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6064-FD11-9C45-9912-8224047B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7B575-5D35-5F4F-B4B7-3B746D83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9D8EC-83AC-FC4C-9420-C7166179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84E5-06F6-DA46-A200-980A75C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24D52-6FA9-B448-9707-5B5FFA9E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9BE1E-6A3D-2E4B-AE93-4095A05F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9571-5AF6-2A4D-A663-C0359392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37AE-64B5-C747-921F-B50CA1C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9AF-57F7-7B43-B385-4D45BDA0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EBB55-DB07-9945-89B5-22FF8BDB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BCD45-1B96-FD4B-A14B-9775429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CBEEB-4BB1-994F-9D1E-A7A51379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3524-FD90-B644-97D9-7960826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C9B2-833C-C546-9BB7-3D28B9C0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B1C3C-B915-BA41-9B7A-2B8AE00E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0001-0445-4243-9DFD-448EEE324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322BA-7291-4941-894F-82728708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D1A1-69E2-5549-B7C6-6D851CC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1CBA-C459-B148-B168-BF67ACF5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3A263-31A2-8D49-8756-D0BD4981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08A3-86BA-1548-9AC1-F0E9657A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D99C-38F0-9F42-9D84-5EDF3052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8FB9-3B5A-0643-AA0C-295410943BF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924B-5B63-0649-B01A-CB58C9EFB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4C62-6271-6E4E-8F45-8A660187A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9D07-29AC-AC43-AD5A-2006CBD2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0E6A-A390-7C46-98F3-54EBD48ED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Air </a:t>
            </a:r>
            <a:r>
              <a:rPr lang="en-US" b="1" dirty="0" err="1"/>
              <a:t>BnB</a:t>
            </a:r>
            <a:r>
              <a:rPr lang="en-US" b="1" dirty="0"/>
              <a:t>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FA4D4-D1FE-EA4F-B690-30767BF95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MOHAMMED ALBAHRANI</a:t>
            </a:r>
          </a:p>
        </p:txBody>
      </p:sp>
    </p:spTree>
    <p:extLst>
      <p:ext uri="{BB962C8B-B14F-4D97-AF65-F5344CB8AC3E}">
        <p14:creationId xmlns:p14="http://schemas.microsoft.com/office/powerpoint/2010/main" val="31260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6504-8257-C345-9115-63FDAD2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3CA0-DA6B-DA4A-88B8-C56E115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40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CEBB-A645-CA47-83EF-D388D93F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7423-349C-764A-BA4E-B7A282B2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Should our investor invest in an Airbnb hotel in Washington, D.C.? If so, in which neighborhood should they invest?</a:t>
            </a:r>
          </a:p>
          <a:p>
            <a:r>
              <a:rPr lang="en-US" sz="2000" dirty="0"/>
              <a:t>Yes. </a:t>
            </a:r>
          </a:p>
          <a:p>
            <a:pPr marL="0" indent="0">
              <a:buNone/>
            </a:pPr>
            <a:r>
              <a:rPr lang="en-US" sz="2000" dirty="0"/>
              <a:t>Refer to the bar chart that shows top 10 neighborhoods by revenue.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Prompt 1: Host revenue — How much revenue do successful hosts generate?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604-4F07-3A40-A45C-0BCB6C3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Neighborhoods by revenue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250C-F073-1941-B1EE-35E4D7AC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A15750-22BC-CA4B-A07A-BDA8590A0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886602"/>
              </p:ext>
            </p:extLst>
          </p:nvPr>
        </p:nvGraphicFramePr>
        <p:xfrm>
          <a:off x="2016369" y="1907748"/>
          <a:ext cx="7366733" cy="41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09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604-4F07-3A40-A45C-0BCB6C3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percentage of top 5 Neighborhoods by number of Stays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027091-A4F8-104F-9B1B-DB98ACDE9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678448"/>
              </p:ext>
            </p:extLst>
          </p:nvPr>
        </p:nvGraphicFramePr>
        <p:xfrm>
          <a:off x="357188" y="1328738"/>
          <a:ext cx="10996612" cy="47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215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604-4F07-3A40-A45C-0BCB6C3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Hosts by Revenue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250C-F073-1941-B1EE-35E4D7AC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2F7276-DE1E-CF41-B642-0C8D9DFE5E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078612"/>
              </p:ext>
            </p:extLst>
          </p:nvPr>
        </p:nvGraphicFramePr>
        <p:xfrm>
          <a:off x="2632075" y="1206500"/>
          <a:ext cx="6927850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58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AC5-02F3-9B41-9E84-B1829518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of Top 10 Hosts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ADF22-7402-9E49-98C9-978AF5BA5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79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24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C45-83E6-484E-8232-595F18C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C5D-1490-1347-9D40-3B6C1124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3: Neighborhood popularity — Which neighborhoods host the most listings?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FA2-755F-284D-98D9-62514F52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Demand Neighborhoods with &gt;400 Listings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9A1A-F15E-7342-9501-08948655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C55840-6FD9-8B46-A4F4-512362F94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79414"/>
              </p:ext>
            </p:extLst>
          </p:nvPr>
        </p:nvGraphicFramePr>
        <p:xfrm>
          <a:off x="2486025" y="1976439"/>
          <a:ext cx="6910387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5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B985-CEF6-0A41-AF57-8B8EB330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4B9A-BEAC-3B49-BB00-FE3A2033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 demand neighborhoods should have the priority to invest in.</a:t>
            </a:r>
          </a:p>
          <a:p>
            <a:r>
              <a:rPr lang="en-US" dirty="0"/>
              <a:t>The top 5 neighborhoods by the number of stays occupy around 40% of the total number of stays in Washington DC.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143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Air BnB Investment</vt:lpstr>
      <vt:lpstr>PowerPoint Presentation</vt:lpstr>
      <vt:lpstr>Top 10 Neighborhoods by revenue  </vt:lpstr>
      <vt:lpstr>percentage of top 5 Neighborhoods by number of Stays </vt:lpstr>
      <vt:lpstr>Top 10 Hosts by Revenue </vt:lpstr>
      <vt:lpstr>Neighborhoods of Top 10 Hosts </vt:lpstr>
      <vt:lpstr>PowerPoint Presentation</vt:lpstr>
      <vt:lpstr>High Demand Neighborhoods with &gt;400 Listings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ALBAHRANI</dc:creator>
  <cp:lastModifiedBy>MOHAMMED ALBAHRANI</cp:lastModifiedBy>
  <cp:revision>6</cp:revision>
  <dcterms:created xsi:type="dcterms:W3CDTF">2018-11-05T11:23:48Z</dcterms:created>
  <dcterms:modified xsi:type="dcterms:W3CDTF">2018-11-05T13:02:12Z</dcterms:modified>
</cp:coreProperties>
</file>