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60" r:id="rId4"/>
    <p:sldId id="294" r:id="rId5"/>
    <p:sldId id="261" r:id="rId6"/>
    <p:sldId id="266" r:id="rId7"/>
    <p:sldId id="270" r:id="rId8"/>
    <p:sldId id="271" r:id="rId9"/>
    <p:sldId id="286" r:id="rId10"/>
    <p:sldId id="288" r:id="rId11"/>
    <p:sldId id="291" r:id="rId12"/>
    <p:sldId id="292" r:id="rId13"/>
    <p:sldId id="293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DDDC98-BAE6-4DE1-A5CA-4D094F3EF1E1}">
  <a:tblStyle styleId="{40DDDC98-BAE6-4DE1-A5CA-4D094F3EF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/>
    <p:restoredTop sz="94720"/>
  </p:normalViewPr>
  <p:slideViewPr>
    <p:cSldViewPr snapToGrid="0" snapToObjects="1">
      <p:cViewPr varScale="1">
        <p:scale>
          <a:sx n="95" d="100"/>
          <a:sy n="95" d="100"/>
        </p:scale>
        <p:origin x="38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dulrahmanQu\Desktop\Prpject%20&#163;1\Project%201_DC%20AirBnB_UPDATE-11-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Stuff\Project%201_DC%20AirBnB_UPDATE-11-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Stuff\Project%201_DC%20AirBnB_UPDATE-11-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Booking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ID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ID_Neighbor!$A$4:$A$14</c:f>
              <c:strCache>
                <c:ptCount val="11"/>
                <c:pt idx="0">
                  <c:v>(فارغ)</c:v>
                </c:pt>
                <c:pt idx="1">
                  <c:v>Capitol Hill</c:v>
                </c:pt>
                <c:pt idx="2">
                  <c:v>Columbia Heights</c:v>
                </c:pt>
                <c:pt idx="3">
                  <c:v>Dupont Circle</c:v>
                </c:pt>
                <c:pt idx="4">
                  <c:v>Logan Circle</c:v>
                </c:pt>
                <c:pt idx="5">
                  <c:v>U Street Corridor</c:v>
                </c:pt>
                <c:pt idx="6">
                  <c:v>Adams Morgan</c:v>
                </c:pt>
                <c:pt idx="7">
                  <c:v>Near Northeast/H Street Corridor</c:v>
                </c:pt>
                <c:pt idx="8">
                  <c:v>Shaw</c:v>
                </c:pt>
                <c:pt idx="9">
                  <c:v>Petworth</c:v>
                </c:pt>
                <c:pt idx="10">
                  <c:v>Georgetown</c:v>
                </c:pt>
              </c:strCache>
            </c:strRef>
          </c:cat>
          <c:val>
            <c:numRef>
              <c:f>ID_Neighbor!$B$4:$B$14</c:f>
              <c:numCache>
                <c:formatCode>General</c:formatCode>
                <c:ptCount val="11"/>
                <c:pt idx="0">
                  <c:v>353</c:v>
                </c:pt>
                <c:pt idx="1">
                  <c:v>339</c:v>
                </c:pt>
                <c:pt idx="2">
                  <c:v>273</c:v>
                </c:pt>
                <c:pt idx="3">
                  <c:v>201</c:v>
                </c:pt>
                <c:pt idx="4">
                  <c:v>194</c:v>
                </c:pt>
                <c:pt idx="5">
                  <c:v>185</c:v>
                </c:pt>
                <c:pt idx="6">
                  <c:v>149</c:v>
                </c:pt>
                <c:pt idx="7">
                  <c:v>124</c:v>
                </c:pt>
                <c:pt idx="8">
                  <c:v>105</c:v>
                </c:pt>
                <c:pt idx="9">
                  <c:v>92</c:v>
                </c:pt>
                <c:pt idx="1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1-4114-931C-E99BEE83A6E7}"/>
            </c:ext>
          </c:extLst>
        </c:ser>
        <c:ser>
          <c:idx val="1"/>
          <c:order val="1"/>
          <c:tx>
            <c:v>Proxy number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ID_Neighbor!$A$4:$A$14</c:f>
              <c:strCache>
                <c:ptCount val="11"/>
                <c:pt idx="0">
                  <c:v>(فارغ)</c:v>
                </c:pt>
                <c:pt idx="1">
                  <c:v>Capitol Hill</c:v>
                </c:pt>
                <c:pt idx="2">
                  <c:v>Columbia Heights</c:v>
                </c:pt>
                <c:pt idx="3">
                  <c:v>Dupont Circle</c:v>
                </c:pt>
                <c:pt idx="4">
                  <c:v>Logan Circle</c:v>
                </c:pt>
                <c:pt idx="5">
                  <c:v>U Street Corridor</c:v>
                </c:pt>
                <c:pt idx="6">
                  <c:v>Adams Morgan</c:v>
                </c:pt>
                <c:pt idx="7">
                  <c:v>Near Northeast/H Street Corridor</c:v>
                </c:pt>
                <c:pt idx="8">
                  <c:v>Shaw</c:v>
                </c:pt>
                <c:pt idx="9">
                  <c:v>Petworth</c:v>
                </c:pt>
                <c:pt idx="10">
                  <c:v>Georgetown</c:v>
                </c:pt>
              </c:strCache>
            </c:strRef>
          </c:cat>
          <c:val>
            <c:numRef>
              <c:f>ID_Neighbor!$C$4:$C$14</c:f>
              <c:numCache>
                <c:formatCode>General</c:formatCode>
                <c:ptCount val="11"/>
                <c:pt idx="0">
                  <c:v>6612</c:v>
                </c:pt>
                <c:pt idx="1">
                  <c:v>16634</c:v>
                </c:pt>
                <c:pt idx="2">
                  <c:v>6910</c:v>
                </c:pt>
                <c:pt idx="3">
                  <c:v>6898</c:v>
                </c:pt>
                <c:pt idx="4">
                  <c:v>6334</c:v>
                </c:pt>
                <c:pt idx="5">
                  <c:v>5046</c:v>
                </c:pt>
                <c:pt idx="6">
                  <c:v>4100</c:v>
                </c:pt>
                <c:pt idx="7">
                  <c:v>3776</c:v>
                </c:pt>
                <c:pt idx="8">
                  <c:v>5538</c:v>
                </c:pt>
                <c:pt idx="9">
                  <c:v>3614</c:v>
                </c:pt>
                <c:pt idx="10">
                  <c:v>1082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1-4114-931C-E99BEE83A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21397424"/>
        <c:axId val="-1322937152"/>
      </c:barChart>
      <c:catAx>
        <c:axId val="-1321397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2937152"/>
        <c:crosses val="autoZero"/>
        <c:auto val="1"/>
        <c:lblAlgn val="ctr"/>
        <c:lblOffset val="100"/>
        <c:noMultiLvlLbl val="0"/>
      </c:catAx>
      <c:valAx>
        <c:axId val="-132293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Listing/Stays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139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39576937529698"/>
          <c:y val="0.31420078295062798"/>
          <c:w val="0.103392439771073"/>
          <c:h val="0.1671443548400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 Revenue Per Neighborhood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04-4B0C-98AA-6BDA9F7D22BE}"/>
              </c:ext>
            </c:extLst>
          </c:dPt>
          <c:cat>
            <c:strRef>
              <c:f>Neighbrhood_daily!$A$4:$A$14</c:f>
              <c:strCache>
                <c:ptCount val="11"/>
                <c:pt idx="0">
                  <c:v>Capitol Hill</c:v>
                </c:pt>
                <c:pt idx="1">
                  <c:v>Columbia Heights</c:v>
                </c:pt>
                <c:pt idx="2">
                  <c:v>Logan Circle</c:v>
                </c:pt>
                <c:pt idx="3">
                  <c:v>Dupont Circle</c:v>
                </c:pt>
                <c:pt idx="4">
                  <c:v>U Street Corridor</c:v>
                </c:pt>
                <c:pt idx="5">
                  <c:v>Georgetown</c:v>
                </c:pt>
                <c:pt idx="6">
                  <c:v>Adams Morgan</c:v>
                </c:pt>
                <c:pt idx="7">
                  <c:v>Near Northeast/H Street Corridor</c:v>
                </c:pt>
                <c:pt idx="8">
                  <c:v>Shaw</c:v>
                </c:pt>
                <c:pt idx="9">
                  <c:v>Mount Vernon Square</c:v>
                </c:pt>
                <c:pt idx="10">
                  <c:v>West End</c:v>
                </c:pt>
              </c:strCache>
            </c:strRef>
          </c:cat>
          <c:val>
            <c:numRef>
              <c:f>Neighbrhood_daily!$B$4:$B$14</c:f>
              <c:numCache>
                <c:formatCode>"$"#,##0.00</c:formatCode>
                <c:ptCount val="11"/>
                <c:pt idx="0">
                  <c:v>57176</c:v>
                </c:pt>
                <c:pt idx="1">
                  <c:v>35523</c:v>
                </c:pt>
                <c:pt idx="2">
                  <c:v>34161</c:v>
                </c:pt>
                <c:pt idx="3">
                  <c:v>28262</c:v>
                </c:pt>
                <c:pt idx="4">
                  <c:v>25880</c:v>
                </c:pt>
                <c:pt idx="5">
                  <c:v>22056</c:v>
                </c:pt>
                <c:pt idx="6">
                  <c:v>19268</c:v>
                </c:pt>
                <c:pt idx="7">
                  <c:v>19011</c:v>
                </c:pt>
                <c:pt idx="8">
                  <c:v>16524</c:v>
                </c:pt>
                <c:pt idx="9">
                  <c:v>12412</c:v>
                </c:pt>
                <c:pt idx="10">
                  <c:v>12380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4-4B0C-98AA-6BDA9F7D2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4107504"/>
        <c:axId val="704110048"/>
      </c:barChart>
      <c:catAx>
        <c:axId val="704107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layout>
            <c:manualLayout>
              <c:xMode val="edge"/>
              <c:yMode val="edge"/>
              <c:x val="6.1525945712868598E-4"/>
              <c:y val="0.38312000099513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110048"/>
        <c:crosses val="autoZero"/>
        <c:auto val="1"/>
        <c:lblAlgn val="ctr"/>
        <c:lblOffset val="100"/>
        <c:noMultiLvlLbl val="0"/>
      </c:catAx>
      <c:valAx>
        <c:axId val="70411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Daily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56597787993263804"/>
              <c:y val="0.938388625592416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10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 Per Neighborhood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3-43B3-B9DE-E20522983A1F}"/>
              </c:ext>
            </c:extLst>
          </c:dPt>
          <c:cat>
            <c:strRef>
              <c:f>'Average Prices'!$A$4:$A$14</c:f>
              <c:strCache>
                <c:ptCount val="11"/>
                <c:pt idx="0">
                  <c:v>Capitol Hill</c:v>
                </c:pt>
                <c:pt idx="1">
                  <c:v>Dupont Circle</c:v>
                </c:pt>
                <c:pt idx="2">
                  <c:v>Columbia Heights</c:v>
                </c:pt>
                <c:pt idx="3">
                  <c:v>Logan Circle</c:v>
                </c:pt>
                <c:pt idx="4">
                  <c:v>Shaw</c:v>
                </c:pt>
                <c:pt idx="5">
                  <c:v>Bloomingdale</c:v>
                </c:pt>
                <c:pt idx="6">
                  <c:v>U Street Corridor</c:v>
                </c:pt>
                <c:pt idx="7">
                  <c:v>Adams Morgan</c:v>
                </c:pt>
                <c:pt idx="8">
                  <c:v>Near Northeast/H Street Corridor</c:v>
                </c:pt>
                <c:pt idx="9">
                  <c:v>Mount Vernon Square</c:v>
                </c:pt>
                <c:pt idx="10">
                  <c:v>Downtown/Penn Quarter</c:v>
                </c:pt>
              </c:strCache>
            </c:strRef>
          </c:cat>
          <c:val>
            <c:numRef>
              <c:f>'Average Prices'!$B$4:$B$14</c:f>
              <c:numCache>
                <c:formatCode>General</c:formatCode>
                <c:ptCount val="11"/>
                <c:pt idx="0">
                  <c:v>7275156</c:v>
                </c:pt>
                <c:pt idx="1">
                  <c:v>4269868</c:v>
                </c:pt>
                <c:pt idx="2">
                  <c:v>3153138</c:v>
                </c:pt>
                <c:pt idx="3">
                  <c:v>2625444</c:v>
                </c:pt>
                <c:pt idx="4">
                  <c:v>2047462</c:v>
                </c:pt>
                <c:pt idx="5">
                  <c:v>1723380</c:v>
                </c:pt>
                <c:pt idx="6">
                  <c:v>1663232</c:v>
                </c:pt>
                <c:pt idx="7">
                  <c:v>1626034</c:v>
                </c:pt>
                <c:pt idx="8">
                  <c:v>1584666</c:v>
                </c:pt>
                <c:pt idx="9">
                  <c:v>1310684</c:v>
                </c:pt>
                <c:pt idx="10">
                  <c:v>1279734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23-43B3-B9DE-E20522983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6678208"/>
        <c:axId val="696680752"/>
      </c:barChart>
      <c:catAx>
        <c:axId val="696678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layout>
            <c:manualLayout>
              <c:xMode val="edge"/>
              <c:yMode val="edge"/>
              <c:x val="3.55091107632848E-2"/>
              <c:y val="0.37969905281374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80752"/>
        <c:crosses val="autoZero"/>
        <c:auto val="1"/>
        <c:lblAlgn val="ctr"/>
        <c:lblOffset val="100"/>
        <c:noMultiLvlLbl val="0"/>
      </c:catAx>
      <c:valAx>
        <c:axId val="69668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</a:t>
                </a:r>
                <a:r>
                  <a:rPr lang="ar-SA" dirty="0"/>
                  <a:t> </a:t>
                </a:r>
                <a:r>
                  <a:rPr lang="en-US" dirty="0"/>
                  <a:t>of</a:t>
                </a:r>
                <a:r>
                  <a:rPr lang="en-US" baseline="0" dirty="0"/>
                  <a:t> All Bookings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57122315183024897"/>
              <c:y val="0.93333333333333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7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85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8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5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7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4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43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2503369"/>
            <a:ext cx="5325600" cy="22401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81"/>
            <a:ext cx="55737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69900" rtl="0">
              <a:spcBef>
                <a:spcPts val="600"/>
              </a:spcBef>
              <a:spcAft>
                <a:spcPts val="0"/>
              </a:spcAft>
              <a:buSzPts val="3800"/>
              <a:buFont typeface="Georgia"/>
              <a:buChar char="□"/>
              <a:defRPr sz="38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■"/>
              <a:defRPr sz="38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▣"/>
              <a:defRPr sz="38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●"/>
              <a:defRPr sz="38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○"/>
              <a:defRPr sz="38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■"/>
              <a:defRPr sz="38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●"/>
              <a:defRPr sz="38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69900" rtl="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○"/>
              <a:defRPr sz="38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69900">
              <a:spcBef>
                <a:spcPts val="0"/>
              </a:spcBef>
              <a:spcAft>
                <a:spcPts val="0"/>
              </a:spcAft>
              <a:buSzPts val="3800"/>
              <a:buFont typeface="Georgia"/>
              <a:buChar char="■"/>
              <a:defRPr sz="38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4344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404341"/>
            <a:ext cx="1295700" cy="971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903938"/>
            <a:ext cx="51852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▣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759900" y="560700"/>
            <a:ext cx="76242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2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903938"/>
            <a:ext cx="5185200" cy="3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2394408"/>
            <a:ext cx="5325600" cy="2349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/>
              <a:t>The </a:t>
            </a:r>
            <a:r>
              <a:rPr lang="en" sz="4800" dirty="0"/>
              <a:t>Airbnb Investment in Washington D.C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819840"/>
              </p:ext>
            </p:extLst>
          </p:nvPr>
        </p:nvGraphicFramePr>
        <p:xfrm>
          <a:off x="826718" y="561975"/>
          <a:ext cx="7040932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69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218602"/>
              </p:ext>
            </p:extLst>
          </p:nvPr>
        </p:nvGraphicFramePr>
        <p:xfrm>
          <a:off x="513567" y="475990"/>
          <a:ext cx="7979079" cy="4196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61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Interesting comparisons</a:t>
            </a:r>
            <a:endParaRPr dirty="0"/>
          </a:p>
        </p:txBody>
      </p:sp>
      <p:graphicFrame>
        <p:nvGraphicFramePr>
          <p:cNvPr id="157" name="Google Shape;157;p23"/>
          <p:cNvGraphicFramePr/>
          <p:nvPr>
            <p:extLst>
              <p:ext uri="{D42A27DB-BD31-4B8C-83A1-F6EECF244321}">
                <p14:modId xmlns:p14="http://schemas.microsoft.com/office/powerpoint/2010/main" val="1918923564"/>
              </p:ext>
            </p:extLst>
          </p:nvPr>
        </p:nvGraphicFramePr>
        <p:xfrm>
          <a:off x="1588800" y="1725581"/>
          <a:ext cx="6578400" cy="2657700"/>
        </p:xfrm>
        <a:graphic>
          <a:graphicData uri="http://schemas.openxmlformats.org/drawingml/2006/table">
            <a:tbl>
              <a:tblPr>
                <a:noFill/>
                <a:tableStyleId>{40DDDC98-BAE6-4DE1-A5CA-4D094F3EF1E1}</a:tableStyleId>
              </a:tblPr>
              <a:tblGrid>
                <a:gridCol w="16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Stays</a:t>
                      </a:r>
                      <a:endParaRPr sz="1100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Daily</a:t>
                      </a:r>
                      <a:r>
                        <a:rPr lang="en-US" sz="1100" baseline="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Revenue</a:t>
                      </a:r>
                      <a:endParaRPr sz="1100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Total</a:t>
                      </a:r>
                      <a:r>
                        <a:rPr lang="en-US" sz="1100" baseline="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R</a:t>
                      </a:r>
                      <a:r>
                        <a:rPr lang="en-US" sz="11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evenue</a:t>
                      </a:r>
                      <a:endParaRPr sz="1100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Capitol Hill</a:t>
                      </a:r>
                      <a:endParaRPr sz="1100" i="1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279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S43,875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$727,515,6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 err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Dupont</a:t>
                      </a:r>
                      <a:r>
                        <a:rPr lang="en" sz="1100" i="1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Circle</a:t>
                      </a:r>
                      <a:endParaRPr sz="1100" i="1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163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$22,635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$426,986,8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Columbia Heights</a:t>
                      </a:r>
                      <a:endParaRPr sz="1100" i="1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209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$26,088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$315,313,8</a:t>
                      </a:r>
                      <a:endParaRPr sz="1400" dirty="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6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764088" y="1274994"/>
            <a:ext cx="7590772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6000" dirty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Recommendations</a:t>
            </a:r>
            <a:endParaRPr sz="60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764088" y="2434794"/>
            <a:ext cx="759077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i="1" dirty="0"/>
              <a:t>We believe that Capitol Hill is the best neighborhood to invest in</a:t>
            </a:r>
            <a:r>
              <a:rPr lang="en-US" i="1" dirty="0"/>
              <a:t>.</a:t>
            </a:r>
            <a:endParaRPr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45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ctrTitle" idx="4294967295"/>
          </p:nvPr>
        </p:nvSpPr>
        <p:spPr>
          <a:xfrm>
            <a:off x="838795" y="828738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thanks!</a:t>
            </a:r>
            <a:endParaRPr sz="4000"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4294967295"/>
          </p:nvPr>
        </p:nvSpPr>
        <p:spPr>
          <a:xfrm>
            <a:off x="838795" y="2360514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4294967295"/>
          </p:nvPr>
        </p:nvSpPr>
        <p:spPr>
          <a:xfrm>
            <a:off x="838795" y="1494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 err="1"/>
              <a:t>Misk</a:t>
            </a:r>
            <a:r>
              <a:rPr lang="en-US" sz="2000"/>
              <a:t> foundation.</a:t>
            </a:r>
            <a:endParaRPr lang="en-US" sz="2000" dirty="0"/>
          </a:p>
          <a:p>
            <a:pPr marL="342900" indent="-342900"/>
            <a:r>
              <a:rPr lang="en-US" sz="2000" dirty="0"/>
              <a:t>General Assembly.</a:t>
            </a:r>
          </a:p>
          <a:p>
            <a:pPr marL="342900" indent="-342900"/>
            <a:endParaRPr lang="en-US" sz="2000" dirty="0"/>
          </a:p>
          <a:p>
            <a:pPr marL="342900" indent="-342900" algn="r"/>
            <a:endParaRPr sz="2000" dirty="0"/>
          </a:p>
        </p:txBody>
      </p:sp>
      <p:sp>
        <p:nvSpPr>
          <p:cNvPr id="305" name="Google Shape;305;p34"/>
          <p:cNvSpPr/>
          <p:nvPr/>
        </p:nvSpPr>
        <p:spPr>
          <a:xfrm>
            <a:off x="7253645" y="3746214"/>
            <a:ext cx="1295700" cy="971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1537398" y="1157157"/>
            <a:ext cx="651232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US" sz="4000" dirty="0">
                <a:solidFill>
                  <a:srgbClr val="FFFFFF"/>
                </a:solidFill>
                <a:highlight>
                  <a:srgbClr val="FF0000"/>
                </a:highlight>
              </a:rPr>
              <a:t>Abdulrahman </a:t>
            </a:r>
            <a:r>
              <a:rPr lang="en-US" sz="4000" dirty="0" err="1">
                <a:solidFill>
                  <a:srgbClr val="FFFFFF"/>
                </a:solidFill>
                <a:highlight>
                  <a:srgbClr val="FF0000"/>
                </a:highlight>
              </a:rPr>
              <a:t>ALQunaibt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673188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US" sz="2000" dirty="0"/>
              <a:t>We are here to present our </a:t>
            </a:r>
            <a:r>
              <a:rPr lang="en-US" sz="2000"/>
              <a:t>recommendations for </a:t>
            </a:r>
            <a:r>
              <a:rPr lang="en-US" sz="2000" dirty="0"/>
              <a:t>investment in Washington</a:t>
            </a:r>
            <a:endParaRPr sz="2000" dirty="0"/>
          </a:p>
        </p:txBody>
      </p:sp>
      <p:pic>
        <p:nvPicPr>
          <p:cNvPr id="73" name="Google Shape;73;p13" descr="cat_b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43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71;p13"/>
          <p:cNvSpPr txBox="1">
            <a:spLocks/>
          </p:cNvSpPr>
          <p:nvPr/>
        </p:nvSpPr>
        <p:spPr>
          <a:xfrm>
            <a:off x="2431925" y="1888388"/>
            <a:ext cx="5617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 algn="r">
              <a:buFont typeface="Georgia"/>
              <a:buNone/>
            </a:pPr>
            <a:r>
              <a:rPr lang="en-US" sz="4000" dirty="0">
                <a:solidFill>
                  <a:srgbClr val="FFFFFF"/>
                </a:solidFill>
                <a:highlight>
                  <a:srgbClr val="FF0000"/>
                </a:highlight>
              </a:rPr>
              <a:t>&amp; </a:t>
            </a:r>
            <a:r>
              <a:rPr lang="en-US" sz="4000" dirty="0" err="1">
                <a:solidFill>
                  <a:srgbClr val="FFFFFF"/>
                </a:solidFill>
                <a:highlight>
                  <a:srgbClr val="FF0000"/>
                </a:highlight>
              </a:rPr>
              <a:t>Essam</a:t>
            </a:r>
            <a:r>
              <a:rPr lang="en-US" sz="4000" dirty="0">
                <a:solidFill>
                  <a:srgbClr val="FFFFFF"/>
                </a:solidFill>
                <a:highlight>
                  <a:srgbClr val="FF0000"/>
                </a:highlight>
              </a:rPr>
              <a:t> </a:t>
            </a:r>
            <a:r>
              <a:rPr lang="en-US" sz="4000" dirty="0" err="1">
                <a:solidFill>
                  <a:srgbClr val="FFFFFF"/>
                </a:solidFill>
                <a:highlight>
                  <a:srgbClr val="FF0000"/>
                </a:highlight>
              </a:rPr>
              <a:t>Khawaji</a:t>
            </a:r>
            <a:endParaRPr lang="en"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83421" y="1306297"/>
            <a:ext cx="55737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Should our investor invest in an Airbnb hotel in Washington, D.C.? </a:t>
            </a:r>
          </a:p>
          <a:p>
            <a:pPr indent="-457200"/>
            <a:endParaRPr lang="en-US" sz="2800" dirty="0"/>
          </a:p>
          <a:p>
            <a:pPr indent="-457200"/>
            <a:r>
              <a:rPr lang="en-US" sz="2800" dirty="0"/>
              <a:t>If so, in which neighborhood should they invest?</a:t>
            </a:r>
            <a:endParaRPr lang="en-GB" sz="28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83421" y="1306297"/>
            <a:ext cx="5866276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Asking the right questions </a:t>
            </a:r>
            <a:r>
              <a:rPr lang="en" dirty="0"/>
              <a:t>is a </a:t>
            </a:r>
            <a:r>
              <a:rPr lang="en" dirty="0">
                <a:solidFill>
                  <a:srgbClr val="FFFFFF"/>
                </a:solidFill>
                <a:highlight>
                  <a:srgbClr val="FF0000"/>
                </a:highlight>
              </a:rPr>
              <a:t>fundamental step</a:t>
            </a:r>
            <a:r>
              <a:rPr lang="en" dirty="0"/>
              <a:t> in the analysis process to produce reliable results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1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1" y="400050"/>
            <a:ext cx="2134386" cy="938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analysis steps: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903938"/>
            <a:ext cx="51852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Remove the Duplicates</a:t>
            </a:r>
            <a:r>
              <a:rPr lang="en-US" dirty="0"/>
              <a:t>.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Exclude </a:t>
            </a:r>
            <a:r>
              <a:rPr lang="en-US" dirty="0">
                <a:solidFill>
                  <a:srgbClr val="FFFFFF"/>
                </a:solidFill>
                <a:highlight>
                  <a:srgbClr val="FF0000"/>
                </a:highlight>
              </a:rPr>
              <a:t>non-Washington D.C</a:t>
            </a:r>
            <a:r>
              <a:rPr lang="en-US" dirty="0"/>
              <a:t> values.</a:t>
            </a:r>
            <a:endParaRPr dirty="0"/>
          </a:p>
          <a:p>
            <a:pPr indent="-457200"/>
            <a:r>
              <a:rPr lang="en-US" dirty="0"/>
              <a:t>Identify the columns related to the desired results.</a:t>
            </a:r>
          </a:p>
          <a:p>
            <a:pPr indent="-457200"/>
            <a:r>
              <a:rPr lang="en-US" dirty="0"/>
              <a:t>Apply the analysis steps and use appropriate functions.</a:t>
            </a:r>
            <a:endParaRPr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F7519E0F-848C-47CB-97D8-53AAA7B4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62" y="1593505"/>
            <a:ext cx="1339635" cy="2952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0668" b="6935"/>
          <a:stretch/>
        </p:blipFill>
        <p:spPr>
          <a:xfrm>
            <a:off x="1159225" y="711356"/>
            <a:ext cx="7447050" cy="4043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4" y="377438"/>
            <a:ext cx="6710167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Washington D.C figures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533409" y="4546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25" y="652328"/>
            <a:ext cx="7447050" cy="4102072"/>
          </a:xfrm>
          <a:prstGeom prst="rect">
            <a:avLst/>
          </a:prstGeom>
        </p:spPr>
      </p:pic>
      <p:sp>
        <p:nvSpPr>
          <p:cNvPr id="7" name="Google Shape;141;p21"/>
          <p:cNvSpPr txBox="1">
            <a:spLocks/>
          </p:cNvSpPr>
          <p:nvPr/>
        </p:nvSpPr>
        <p:spPr>
          <a:xfrm>
            <a:off x="504823" y="377438"/>
            <a:ext cx="6710167" cy="1380000"/>
          </a:xfrm>
          <a:prstGeom prst="rect">
            <a:avLst/>
          </a:prstGeom>
          <a:noFill/>
          <a:ln w="762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Washington D.C figures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764088" y="1633200"/>
            <a:ext cx="7615824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i-FI" sz="9600" dirty="0">
                <a:solidFill>
                  <a:srgbClr val="FFFFFF"/>
                </a:solidFill>
                <a:highlight>
                  <a:srgbClr val="FF0000"/>
                </a:highlight>
              </a:rPr>
              <a:t>45,457,910</a:t>
            </a:r>
            <a:endParaRPr sz="96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764088" y="2793000"/>
            <a:ext cx="761582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i="1" dirty="0"/>
              <a:t>The size of the Washington</a:t>
            </a:r>
            <a:r>
              <a:rPr lang="en-US" i="1" dirty="0"/>
              <a:t> D.C </a:t>
            </a:r>
            <a:r>
              <a:rPr lang="en" i="1" dirty="0"/>
              <a:t>market,</a:t>
            </a:r>
            <a:r>
              <a:rPr lang="en-US" i="1" dirty="0"/>
              <a:t> </a:t>
            </a:r>
            <a:r>
              <a:rPr lang="en" i="1" dirty="0"/>
              <a:t>That’s a big number</a:t>
            </a:r>
            <a:endParaRPr i="1"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73932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s-IS" sz="4800" dirty="0">
                <a:solidFill>
                  <a:srgbClr val="FFFFFF"/>
                </a:solidFill>
                <a:highlight>
                  <a:srgbClr val="FF0000"/>
                </a:highlight>
              </a:rPr>
              <a:t>551,504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90815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i="1" dirty="0"/>
              <a:t>That’s a lot of money</a:t>
            </a:r>
            <a:r>
              <a:rPr lang="en-US" sz="2200" i="1" dirty="0"/>
              <a:t> per day</a:t>
            </a:r>
            <a:endParaRPr sz="2200" i="1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37376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4800" dirty="0">
                <a:solidFill>
                  <a:srgbClr val="FFFFFF"/>
                </a:solidFill>
                <a:highlight>
                  <a:srgbClr val="FF0000"/>
                </a:highlight>
              </a:rPr>
              <a:t>113,612 </a:t>
            </a:r>
            <a:r>
              <a:rPr lang="en-GB" sz="4800" dirty="0">
                <a:solidFill>
                  <a:srgbClr val="FFFFFF"/>
                </a:solidFill>
                <a:highlight>
                  <a:srgbClr val="FF0000"/>
                </a:highlight>
              </a:rPr>
              <a:t>Stays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95588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i="1" dirty="0"/>
              <a:t>Success</a:t>
            </a:r>
            <a:r>
              <a:rPr lang="en-US" sz="2200" i="1" dirty="0"/>
              <a:t>!</a:t>
            </a:r>
            <a:endParaRPr sz="2200" i="1" dirty="0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2066115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  <a:highlight>
                  <a:srgbClr val="FF0000"/>
                </a:highlight>
              </a:rPr>
              <a:t>3724 listing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7780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2200" i="1" dirty="0"/>
              <a:t>And a lot of customers</a:t>
            </a:r>
            <a:endParaRPr sz="2200" i="1" dirty="0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507970"/>
              </p:ext>
            </p:extLst>
          </p:nvPr>
        </p:nvGraphicFramePr>
        <p:xfrm>
          <a:off x="743578" y="607652"/>
          <a:ext cx="7789481" cy="392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505348"/>
      </p:ext>
    </p:extLst>
  </p:cSld>
  <p:clrMapOvr>
    <a:masterClrMapping/>
  </p:clrMapOvr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229</Words>
  <Application>Microsoft Office PowerPoint</Application>
  <PresentationFormat>عرض على الشاشة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8" baseType="lpstr">
      <vt:lpstr>Arial</vt:lpstr>
      <vt:lpstr>Georgia</vt:lpstr>
      <vt:lpstr>Roboto Slab</vt:lpstr>
      <vt:lpstr>Lysander template</vt:lpstr>
      <vt:lpstr>The Airbnb Investment in Washington D.C</vt:lpstr>
      <vt:lpstr>hello!</vt:lpstr>
      <vt:lpstr>عرض تقديمي في PowerPoint</vt:lpstr>
      <vt:lpstr>عرض تقديمي في PowerPoint</vt:lpstr>
      <vt:lpstr>Data analysis steps:</vt:lpstr>
      <vt:lpstr>Washington D.C figures</vt:lpstr>
      <vt:lpstr>45,457,910</vt:lpstr>
      <vt:lpstr>551,504</vt:lpstr>
      <vt:lpstr>عرض تقديمي في PowerPoint</vt:lpstr>
      <vt:lpstr>عرض تقديمي في PowerPoint</vt:lpstr>
      <vt:lpstr>عرض تقديمي في PowerPoint</vt:lpstr>
      <vt:lpstr>Interesting comparisons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عبدالرحمن يوسف عبدالرحمن القنيبيط</cp:lastModifiedBy>
  <cp:revision>36</cp:revision>
  <cp:lastPrinted>2018-11-05T10:06:11Z</cp:lastPrinted>
  <dcterms:modified xsi:type="dcterms:W3CDTF">2018-11-05T14:36:29Z</dcterms:modified>
</cp:coreProperties>
</file>