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2"/>
      <p:bold r:id="rId13"/>
    </p:embeddedFont>
    <p:embeddedFont>
      <p:font typeface="Impact" panose="020B0806030902050204" pitchFamily="34" charset="0"/>
      <p:regular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Huda\Desktop\misk\project%201\Project%201_DC%20AirBnB%20-%20Huda%20Alotaib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299060341268105"/>
          <c:y val="1.9412946511657356E-2"/>
          <c:w val="0.78129649127562584"/>
          <c:h val="0.9249199669192190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Findings!$A$41</c:f>
              <c:strCache>
                <c:ptCount val="1"/>
                <c:pt idx="0">
                  <c:v>House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Findings!$E$39</c:f>
              <c:strCache>
                <c:ptCount val="1"/>
                <c:pt idx="0">
                  <c:v>Average of Estimated Total Revenue</c:v>
                </c:pt>
              </c:strCache>
            </c:strRef>
          </c:cat>
          <c:val>
            <c:numRef>
              <c:f>Findings!$E$41</c:f>
              <c:numCache>
                <c:formatCode>[$$-409]#,##0</c:formatCode>
                <c:ptCount val="1"/>
                <c:pt idx="0">
                  <c:v>9660.6561461794026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D7-4065-BEB4-FBE8DC042AC6}"/>
            </c:ext>
          </c:extLst>
        </c:ser>
        <c:ser>
          <c:idx val="2"/>
          <c:order val="2"/>
          <c:tx>
            <c:strRef>
              <c:f>Findings!$A$42</c:f>
              <c:strCache>
                <c:ptCount val="1"/>
                <c:pt idx="0">
                  <c:v>Bed &amp; Breakfast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Findings!$E$39</c:f>
              <c:strCache>
                <c:ptCount val="1"/>
                <c:pt idx="0">
                  <c:v>Average of Estimated Total Revenue</c:v>
                </c:pt>
              </c:strCache>
            </c:strRef>
          </c:cat>
          <c:val>
            <c:numRef>
              <c:f>Findings!$E$42</c:f>
              <c:numCache>
                <c:formatCode>[$$-409]#,##0</c:formatCode>
                <c:ptCount val="1"/>
                <c:pt idx="0">
                  <c:v>8891.1372549019616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D7-4065-BEB4-FBE8DC042AC6}"/>
            </c:ext>
          </c:extLst>
        </c:ser>
        <c:ser>
          <c:idx val="3"/>
          <c:order val="3"/>
          <c:tx>
            <c:strRef>
              <c:f>Findings!$A$43</c:f>
              <c:strCache>
                <c:ptCount val="1"/>
                <c:pt idx="0">
                  <c:v>Apartment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Findings!$E$39</c:f>
              <c:strCache>
                <c:ptCount val="1"/>
                <c:pt idx="0">
                  <c:v>Average of Estimated Total Revenue</c:v>
                </c:pt>
              </c:strCache>
            </c:strRef>
          </c:cat>
          <c:val>
            <c:numRef>
              <c:f>Findings!$E$43</c:f>
              <c:numCache>
                <c:formatCode>[$$-409]#,##0</c:formatCode>
                <c:ptCount val="1"/>
                <c:pt idx="0">
                  <c:v>8291.103601600711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D7-4065-BEB4-FBE8DC042AC6}"/>
            </c:ext>
          </c:extLst>
        </c:ser>
        <c:ser>
          <c:idx val="4"/>
          <c:order val="4"/>
          <c:tx>
            <c:strRef>
              <c:f>Findings!$A$44</c:f>
              <c:strCache>
                <c:ptCount val="1"/>
                <c:pt idx="0">
                  <c:v>Loft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Findings!$E$39</c:f>
              <c:strCache>
                <c:ptCount val="1"/>
                <c:pt idx="0">
                  <c:v>Average of Estimated Total Revenue</c:v>
                </c:pt>
              </c:strCache>
            </c:strRef>
          </c:cat>
          <c:val>
            <c:numRef>
              <c:f>Findings!$E$44</c:f>
              <c:numCache>
                <c:formatCode>[$$-409]#,##0</c:formatCode>
                <c:ptCount val="1"/>
                <c:pt idx="0">
                  <c:v>6686.583333333333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D7-4065-BEB4-FBE8DC042AC6}"/>
            </c:ext>
          </c:extLst>
        </c:ser>
        <c:ser>
          <c:idx val="5"/>
          <c:order val="5"/>
          <c:tx>
            <c:strRef>
              <c:f>Findings!$A$45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Findings!$E$39</c:f>
              <c:strCache>
                <c:ptCount val="1"/>
                <c:pt idx="0">
                  <c:v>Average of Estimated Total Revenue</c:v>
                </c:pt>
              </c:strCache>
            </c:strRef>
          </c:cat>
          <c:val>
            <c:numRef>
              <c:f>Findings!$E$45</c:f>
              <c:numCache>
                <c:formatCode>[$$-409]#,##0</c:formatCode>
                <c:ptCount val="1"/>
                <c:pt idx="0">
                  <c:v>3681.8333333333335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D7-4065-BEB4-FBE8DC042AC6}"/>
            </c:ext>
          </c:extLst>
        </c:ser>
        <c:ser>
          <c:idx val="6"/>
          <c:order val="6"/>
          <c:tx>
            <c:strRef>
              <c:f>Findings!$A$46</c:f>
              <c:strCache>
                <c:ptCount val="1"/>
                <c:pt idx="0">
                  <c:v>Townhouse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Findings!$E$39</c:f>
              <c:strCache>
                <c:ptCount val="1"/>
                <c:pt idx="0">
                  <c:v>Average of Estimated Total Revenue</c:v>
                </c:pt>
              </c:strCache>
            </c:strRef>
          </c:cat>
          <c:val>
            <c:numRef>
              <c:f>Findings!$E$46</c:f>
              <c:numCache>
                <c:formatCode>[$$-409]#,##0</c:formatCode>
                <c:ptCount val="1"/>
                <c:pt idx="0">
                  <c:v>2976.840579710145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9D7-4065-BEB4-FBE8DC042AC6}"/>
            </c:ext>
          </c:extLst>
        </c:ser>
        <c:ser>
          <c:idx val="7"/>
          <c:order val="7"/>
          <c:tx>
            <c:strRef>
              <c:f>Findings!$A$47</c:f>
              <c:strCache>
                <c:ptCount val="1"/>
                <c:pt idx="0">
                  <c:v>Condominium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Findings!$E$39</c:f>
              <c:strCache>
                <c:ptCount val="1"/>
                <c:pt idx="0">
                  <c:v>Average of Estimated Total Revenue</c:v>
                </c:pt>
              </c:strCache>
            </c:strRef>
          </c:cat>
          <c:val>
            <c:numRef>
              <c:f>Findings!$E$47</c:f>
              <c:numCache>
                <c:formatCode>[$$-409]#,##0</c:formatCode>
                <c:ptCount val="1"/>
                <c:pt idx="0">
                  <c:v>1963.1566265060242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D7-4065-BEB4-FBE8DC042AC6}"/>
            </c:ext>
          </c:extLst>
        </c:ser>
        <c:ser>
          <c:idx val="8"/>
          <c:order val="8"/>
          <c:tx>
            <c:strRef>
              <c:f>Findings!$A$48</c:f>
              <c:strCache>
                <c:ptCount val="1"/>
                <c:pt idx="0">
                  <c:v>Bungalow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Findings!$E$39</c:f>
              <c:strCache>
                <c:ptCount val="1"/>
                <c:pt idx="0">
                  <c:v>Average of Estimated Total Revenue</c:v>
                </c:pt>
              </c:strCache>
            </c:strRef>
          </c:cat>
          <c:val>
            <c:numRef>
              <c:f>Findings!$E$48</c:f>
              <c:numCache>
                <c:formatCode>[$$-409]#,##0</c:formatCode>
                <c:ptCount val="1"/>
                <c:pt idx="0">
                  <c:v>1560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9D7-4065-BEB4-FBE8DC042AC6}"/>
            </c:ext>
          </c:extLst>
        </c:ser>
        <c:ser>
          <c:idx val="9"/>
          <c:order val="9"/>
          <c:tx>
            <c:strRef>
              <c:f>Findings!$A$49</c:f>
              <c:strCache>
                <c:ptCount val="1"/>
                <c:pt idx="0">
                  <c:v>Dorm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Findings!$E$39</c:f>
              <c:strCache>
                <c:ptCount val="1"/>
                <c:pt idx="0">
                  <c:v>Average of Estimated Total Revenue</c:v>
                </c:pt>
              </c:strCache>
            </c:strRef>
          </c:cat>
          <c:val>
            <c:numRef>
              <c:f>Findings!$E$49</c:f>
              <c:numCache>
                <c:formatCode>[$$-409]#,##0</c:formatCode>
                <c:ptCount val="1"/>
                <c:pt idx="0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9D7-4065-BEB4-FBE8DC042AC6}"/>
            </c:ext>
          </c:extLst>
        </c:ser>
        <c:ser>
          <c:idx val="10"/>
          <c:order val="10"/>
          <c:tx>
            <c:strRef>
              <c:f>Findings!$A$50</c:f>
              <c:strCache>
                <c:ptCount val="1"/>
                <c:pt idx="0">
                  <c:v>Boat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Findings!$E$39</c:f>
              <c:strCache>
                <c:ptCount val="1"/>
                <c:pt idx="0">
                  <c:v>Average of Estimated Total Revenue</c:v>
                </c:pt>
              </c:strCache>
            </c:strRef>
          </c:cat>
          <c:val>
            <c:numRef>
              <c:f>Findings!$E$50</c:f>
              <c:numCache>
                <c:formatCode>[$$-409]#,##0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9D7-4065-BEB4-FBE8DC042A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92014376"/>
        <c:axId val="79201470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Findings!$A$40</c15:sqref>
                        </c15:formulaRef>
                      </c:ext>
                    </c:extLst>
                    <c:strCache>
                      <c:ptCount val="1"/>
                      <c:pt idx="0">
                        <c:v>Cabin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ar-SA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Findings!$E$39</c15:sqref>
                        </c15:formulaRef>
                      </c:ext>
                    </c:extLst>
                    <c:strCache>
                      <c:ptCount val="1"/>
                      <c:pt idx="0">
                        <c:v>Average of Estimated Total Revenue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Findings!$E$40</c15:sqref>
                        </c15:formulaRef>
                      </c:ext>
                    </c:extLst>
                    <c:numCache>
                      <c:formatCode>[$$-409]#,##0</c:formatCode>
                      <c:ptCount val="1"/>
                      <c:pt idx="0">
                        <c:v>99880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A-59D7-4065-BEB4-FBE8DC042AC6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Findings!$A$51</c15:sqref>
                        </c15:formulaRef>
                      </c:ext>
                    </c:extLst>
                    <c:strCache>
                      <c:ptCount val="1"/>
                      <c:pt idx="0">
                        <c:v>Grand Total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ar-SA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Findings!$E$39</c15:sqref>
                        </c15:formulaRef>
                      </c:ext>
                    </c:extLst>
                    <c:strCache>
                      <c:ptCount val="1"/>
                      <c:pt idx="0">
                        <c:v>Average of Estimated Total Revenue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Findings!$E$51</c15:sqref>
                        </c15:formulaRef>
                      </c:ext>
                    </c:extLst>
                    <c:numCache>
                      <c:formatCode>[$$-409]#,##0</c:formatCode>
                      <c:ptCount val="1"/>
                      <c:pt idx="0">
                        <c:v>8495.1793345956175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59D7-4065-BEB4-FBE8DC042AC6}"/>
                  </c:ext>
                </c:extLst>
              </c15:ser>
            </c15:filteredBarSeries>
          </c:ext>
        </c:extLst>
      </c:barChart>
      <c:catAx>
        <c:axId val="792014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792014704"/>
        <c:crosses val="autoZero"/>
        <c:auto val="1"/>
        <c:lblAlgn val="ctr"/>
        <c:lblOffset val="100"/>
        <c:noMultiLvlLbl val="0"/>
      </c:catAx>
      <c:valAx>
        <c:axId val="792014704"/>
        <c:scaling>
          <c:orientation val="minMax"/>
        </c:scaling>
        <c:delete val="0"/>
        <c:axPos val="l"/>
        <c:numFmt formatCode="[$$-409]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792014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8.5706756245598672E-3"/>
          <c:y val="0.3288335056841768"/>
          <c:w val="0.13671194915272347"/>
          <c:h val="0.404939141226101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GB"/>
              <a:t>20 24 خجم الخط</a:t>
            </a:r>
            <a:endParaRPr/>
          </a:p>
        </p:txBody>
      </p:sp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b6618e1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b6618e1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46b6618e12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b6618e1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b6618e1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46b6618e12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عنوان ومحتوى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95288" y="476250"/>
            <a:ext cx="6048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468313" y="1268413"/>
            <a:ext cx="6551612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marL="1371600" lvl="2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عنوان ونص عمودي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395288" y="476250"/>
            <a:ext cx="6048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1296194" y="440532"/>
            <a:ext cx="4895850" cy="655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marL="1371600" lvl="2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عنوان ونص عموديان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3348038" y="2492376"/>
            <a:ext cx="568801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-40481" y="912019"/>
            <a:ext cx="5688013" cy="481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marL="1371600" lvl="2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شريحة عنوان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835150" y="692150"/>
            <a:ext cx="5327650" cy="75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/>
            </a:lvl1pPr>
            <a:lvl2pPr lvl="1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835150" y="1412875"/>
            <a:ext cx="532765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>
                <a:solidFill>
                  <a:schemeClr val="lt1"/>
                </a:solidFill>
              </a:defRPr>
            </a:lvl1pPr>
            <a:lvl2pPr lvl="1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lvl="2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lvl="3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عنوان المقطع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/>
            </a:lvl1pPr>
            <a:lvl2pPr marL="914400" lvl="1" indent="-228600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/>
            </a:lvl2pPr>
            <a:lvl3pPr marL="1371600" lvl="2" indent="-2286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/>
            </a:lvl3pPr>
            <a:lvl4pPr marL="1828800" lvl="3" indent="-228600" algn="r" rtl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r" rtl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محتويان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95288" y="476250"/>
            <a:ext cx="6048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68313" y="1268413"/>
            <a:ext cx="3198812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marL="1371600" lvl="2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819525" y="1268413"/>
            <a:ext cx="32004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marL="1371600" lvl="2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مقارنة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1"/>
            </a:lvl1pPr>
            <a:lvl2pPr marL="914400" lvl="1" indent="-228600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/>
            </a:lvl2pPr>
            <a:lvl3pPr marL="1371600" lvl="2" indent="-2286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/>
            </a:lvl3pPr>
            <a:lvl4pPr marL="1828800" lvl="3" indent="-228600" algn="r" rtl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r" rtl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marL="1371600" lvl="2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1"/>
            </a:lvl1pPr>
            <a:lvl2pPr marL="914400" lvl="1" indent="-228600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/>
            </a:lvl2pPr>
            <a:lvl3pPr marL="1371600" lvl="2" indent="-2286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/>
            </a:lvl3pPr>
            <a:lvl4pPr marL="1828800" lvl="3" indent="-228600" algn="r" rtl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r" rtl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marL="1371600" lvl="2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عنوان فقط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95288" y="476250"/>
            <a:ext cx="6048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فارغ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محتوى مع تسمية توضيحية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•"/>
              <a:defRPr sz="3200"/>
            </a:lvl1pPr>
            <a:lvl2pPr marL="914400" lvl="1" indent="-4064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–"/>
              <a:defRPr sz="2800"/>
            </a:lvl2pPr>
            <a:lvl3pPr marL="1371600" lvl="2" indent="-3810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/>
            </a:lvl3pPr>
            <a:lvl4pPr marL="1828800" lvl="3" indent="-355600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 rtl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/>
            </a:lvl1pPr>
            <a:lvl2pPr marL="914400" lvl="1" indent="-228600" algn="r" rtl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/>
            </a:lvl2pPr>
            <a:lvl3pPr marL="1371600" lvl="2" indent="-228600" algn="r" rtl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/>
            </a:lvl3pPr>
            <a:lvl4pPr marL="1828800" lvl="3" indent="-228600" algn="r" rtl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r" rtl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صورة مع تسمية توضيحية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 rtl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/>
            </a:lvl1pPr>
            <a:lvl2pPr marL="914400" lvl="1" indent="-228600" algn="r" rtl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/>
            </a:lvl2pPr>
            <a:lvl3pPr marL="1371600" lvl="2" indent="-228600" algn="r" rtl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/>
            </a:lvl3pPr>
            <a:lvl4pPr marL="1828800" lvl="3" indent="-228600" algn="r" rtl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r" rtl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95288" y="476250"/>
            <a:ext cx="60483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68313" y="1268413"/>
            <a:ext cx="6551612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l="9882" t="14427" r="10226"/>
          <a:stretch/>
        </p:blipFill>
        <p:spPr>
          <a:xfrm>
            <a:off x="777725" y="1434225"/>
            <a:ext cx="7423601" cy="52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0" y="3"/>
            <a:ext cx="968827" cy="11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706925" y="396175"/>
            <a:ext cx="56562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400" b="1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Investments Opportunities in Airbnb Properties</a:t>
            </a:r>
            <a:endParaRPr sz="2400" b="1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35750" y="1387900"/>
            <a:ext cx="82725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you invest in an Airbnb hotel in Washington, D.C.? If so, in which neighbourhood should you invest, based on:</a:t>
            </a:r>
            <a:endParaRPr sz="20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much revenue do best neighbourhoods make?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neighbourhoods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the most positive reviews?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 amt="38000"/>
          </a:blip>
          <a:srcRect l="9882" t="14427" r="10226"/>
          <a:stretch/>
        </p:blipFill>
        <p:spPr>
          <a:xfrm>
            <a:off x="0" y="2876"/>
            <a:ext cx="1706926" cy="12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909012" y="261336"/>
            <a:ext cx="70563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400" b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Cleaning Methods:</a:t>
            </a:r>
            <a:endParaRPr sz="240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816545" y="1146616"/>
            <a:ext cx="7056300" cy="3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Duplicates: There is no duplicates in the database.</a:t>
            </a:r>
            <a:endParaRPr sz="2000" dirty="0"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Deleted Columns: Unneeded columns were deleted.</a:t>
            </a:r>
            <a:endParaRPr sz="2000" dirty="0"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Excluded rows: the rows related to other than Washington DC state were excluded.</a:t>
            </a: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 amt="38000"/>
          </a:blip>
          <a:srcRect l="9882" t="14427" r="10226"/>
          <a:stretch/>
        </p:blipFill>
        <p:spPr>
          <a:xfrm>
            <a:off x="163025" y="204124"/>
            <a:ext cx="1432827" cy="1119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1646325" y="234075"/>
            <a:ext cx="5840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latin typeface="Arial"/>
                <a:ea typeface="Arial"/>
                <a:cs typeface="Arial"/>
                <a:sym typeface="Arial"/>
              </a:rPr>
              <a:t>The Best 5 Neighborhoods Generating Revenue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1475"/>
            <a:ext cx="8695200" cy="50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 amt="38000"/>
          </a:blip>
          <a:srcRect l="9882" t="14427" r="10226"/>
          <a:stretch/>
        </p:blipFill>
        <p:spPr>
          <a:xfrm>
            <a:off x="0" y="124050"/>
            <a:ext cx="1449902" cy="108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1333225" y="347300"/>
            <a:ext cx="5757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latin typeface="Arial"/>
                <a:ea typeface="Arial"/>
                <a:cs typeface="Arial"/>
                <a:sym typeface="Arial"/>
              </a:rPr>
              <a:t>Average Revenue of each Property Type in Washington D.C.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 amt="38000"/>
          </a:blip>
          <a:srcRect l="9882" t="14427" r="10226"/>
          <a:stretch/>
        </p:blipFill>
        <p:spPr>
          <a:xfrm>
            <a:off x="0" y="124050"/>
            <a:ext cx="1449902" cy="10879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B7ABCD-B253-4D30-A7FA-AE30434FF2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858447"/>
              </p:ext>
            </p:extLst>
          </p:nvPr>
        </p:nvGraphicFramePr>
        <p:xfrm>
          <a:off x="154744" y="1441450"/>
          <a:ext cx="8890781" cy="529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2116483" y="416926"/>
            <a:ext cx="4629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Neighborhoods With The Best Properties Reviews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l="8505" t="2400" r="2153" b="9971"/>
          <a:stretch/>
        </p:blipFill>
        <p:spPr>
          <a:xfrm>
            <a:off x="0" y="1828150"/>
            <a:ext cx="9069925" cy="48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 amt="38000"/>
          </a:blip>
          <a:srcRect l="9882" t="14427" r="10226"/>
          <a:stretch/>
        </p:blipFill>
        <p:spPr>
          <a:xfrm>
            <a:off x="90900" y="134150"/>
            <a:ext cx="1449902" cy="108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418600" y="593725"/>
            <a:ext cx="55203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400" b="1">
                <a:solidFill>
                  <a:schemeClr val="dk1"/>
                </a:solidFill>
              </a:rPr>
              <a:t>Findings &amp; Recommendations</a:t>
            </a:r>
            <a:br>
              <a:rPr lang="en-GB" sz="2400">
                <a:solidFill>
                  <a:schemeClr val="dk1"/>
                </a:solidFill>
              </a:rPr>
            </a:br>
            <a:endParaRPr sz="2400"/>
          </a:p>
        </p:txBody>
      </p:sp>
      <p:sp>
        <p:nvSpPr>
          <p:cNvPr id="96" name="Google Shape;96;p19"/>
          <p:cNvSpPr txBox="1"/>
          <p:nvPr/>
        </p:nvSpPr>
        <p:spPr>
          <a:xfrm>
            <a:off x="337625" y="1476375"/>
            <a:ext cx="8426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The best Neighbourhood Generating Revenue </a:t>
            </a:r>
            <a:r>
              <a:rPr lang="en-GB" sz="2000" dirty="0">
                <a:solidFill>
                  <a:schemeClr val="dk1"/>
                </a:solidFill>
              </a:rPr>
              <a:t>is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"Dupont Circle, Connecticut Avenue/K Street"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The best performing host is Hermosa, and has 2 properties in "Edgewood, Bloomingdale, Truxton Circle, Eckington".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Houses, Apartments &amp; Bed and breakfast are the best performing property types based on Average Revenue.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 for the Client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</a:t>
            </a:r>
            <a:r>
              <a:rPr lang="en-GB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analysis,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Requirements and Capabilities, we can suggest which property in Washington DC you can invest in.</a:t>
            </a:r>
            <a:endParaRPr dirty="0"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 amt="38000"/>
          </a:blip>
          <a:srcRect l="9882" t="14427" r="10226"/>
          <a:stretch/>
        </p:blipFill>
        <p:spPr>
          <a:xfrm>
            <a:off x="115400" y="73550"/>
            <a:ext cx="1449902" cy="108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612912" y="3896575"/>
            <a:ext cx="7814700" cy="243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Impact"/>
                <a:ea typeface="Impact"/>
                <a:cs typeface="Impact"/>
                <a:sym typeface="Impact"/>
              </a:rPr>
              <a:t>Special Thanks for Misk Foundation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Impact"/>
                <a:ea typeface="Impact"/>
                <a:cs typeface="Impact"/>
                <a:sym typeface="Impact"/>
              </a:rPr>
              <a:t>Mr. James &amp; Mr. Naser for the Support &amp; Guidance 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650" y="1399700"/>
            <a:ext cx="2433225" cy="30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 rotWithShape="1">
          <a:blip r:embed="rId4">
            <a:alphaModFix amt="38000"/>
          </a:blip>
          <a:srcRect l="9882" t="14427" r="10226"/>
          <a:stretch/>
        </p:blipFill>
        <p:spPr>
          <a:xfrm>
            <a:off x="115400" y="73550"/>
            <a:ext cx="1449902" cy="108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l="8445" t="6000" r="12107" b="25814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00000"/>
      </a:dk1>
      <a:lt1>
        <a:srgbClr val="333333"/>
      </a:lt1>
      <a:dk2>
        <a:srgbClr val="000000"/>
      </a:dk2>
      <a:lt2>
        <a:srgbClr val="FFFFFF"/>
      </a:lt2>
      <a:accent1>
        <a:srgbClr val="FFFFFF"/>
      </a:accent1>
      <a:accent2>
        <a:srgbClr val="FFFFFF"/>
      </a:accent2>
      <a:accent3>
        <a:srgbClr val="ADADAD"/>
      </a:accent3>
      <a:accent4>
        <a:srgbClr val="000000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228</Words>
  <Application>Microsoft Office PowerPoint</Application>
  <PresentationFormat>On-screen Show (4:3)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Tahoma</vt:lpstr>
      <vt:lpstr>Impact</vt:lpstr>
      <vt:lpstr>Georgia</vt:lpstr>
      <vt:lpstr>template</vt:lpstr>
      <vt:lpstr>PowerPoint Presentation</vt:lpstr>
      <vt:lpstr>Investments Opportunities in Airbnb Properties</vt:lpstr>
      <vt:lpstr>Cleaning Methods:</vt:lpstr>
      <vt:lpstr>PowerPoint Presentation</vt:lpstr>
      <vt:lpstr>PowerPoint Presentation</vt:lpstr>
      <vt:lpstr>PowerPoint Presentation</vt:lpstr>
      <vt:lpstr>Findings &amp; Recommendations </vt:lpstr>
      <vt:lpstr>Special Thanks for Misk Foundation Mr. James &amp; Mr. Naser for the Support &amp; Guidance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Huda</cp:lastModifiedBy>
  <cp:revision>7</cp:revision>
  <dcterms:modified xsi:type="dcterms:W3CDTF">2018-11-05T11:15:57Z</dcterms:modified>
</cp:coreProperties>
</file>