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Corbel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orbel-bold.fntdata"/><Relationship Id="rId16" Type="http://schemas.openxmlformats.org/officeDocument/2006/relationships/font" Target="fonts/Corbel-regular.fntdata"/><Relationship Id="rId5" Type="http://schemas.openxmlformats.org/officeDocument/2006/relationships/slide" Target="slides/slide1.xml"/><Relationship Id="rId19" Type="http://schemas.openxmlformats.org/officeDocument/2006/relationships/font" Target="fonts/Corbel-boldItalic.fntdata"/><Relationship Id="rId6" Type="http://schemas.openxmlformats.org/officeDocument/2006/relationships/slide" Target="slides/slide2.xml"/><Relationship Id="rId18" Type="http://schemas.openxmlformats.org/officeDocument/2006/relationships/font" Target="fonts/Corbel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8DFEF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⚫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⚫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⚫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⚫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⚫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⚫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⚫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⚫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⚫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⚫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⚫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⚫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⚫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⚫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⚫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b="0" sz="59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⚫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⚫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⚫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⚫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⚫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⚫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⚫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⚫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⚫"/>
              <a:defRPr sz="14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⚫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⚫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⚫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⚫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⚫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⚫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⚫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⚫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⚫"/>
              <a:defRPr sz="14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⚫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⚫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⚫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⚫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⚫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⚫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⚫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⚫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⚫"/>
              <a:defRPr sz="14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⚫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⚫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⚫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⚫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⚫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⚫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⚫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⚫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⚫"/>
              <a:defRPr sz="14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⚫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⚫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⚫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⚫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⚫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⚫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⚫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⚫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⚫"/>
              <a:defRPr sz="14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en-US"/>
              <a:t>Airbnb Investment</a:t>
            </a:r>
            <a:br>
              <a:rPr lang="en-US"/>
            </a:b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Sarah AlKhudair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rPr lang="en-US"/>
              <a:t>Nahla AlArifi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3064" y="1971675"/>
            <a:ext cx="2928936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Data Cleaning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⚫"/>
            </a:pPr>
            <a:r>
              <a:rPr lang="en-US"/>
              <a:t>Properties with zero reviews were excluded.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⚫"/>
            </a:pPr>
            <a:r>
              <a:rPr lang="en-US"/>
              <a:t>Unnecessary columns were deleted:</a:t>
            </a:r>
            <a:endParaRPr/>
          </a:p>
          <a:p>
            <a:pPr indent="-182880" lvl="1" marL="68580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⚫"/>
            </a:pPr>
            <a:r>
              <a:rPr lang="en-US"/>
              <a:t>All URLs.</a:t>
            </a:r>
            <a:endParaRPr/>
          </a:p>
          <a:p>
            <a:pPr indent="-1828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⚫"/>
            </a:pPr>
            <a:r>
              <a:rPr lang="en-US"/>
              <a:t>All scraping columns.</a:t>
            </a:r>
            <a:endParaRPr/>
          </a:p>
          <a:p>
            <a:pPr indent="-1828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⚫"/>
            </a:pPr>
            <a:r>
              <a:rPr lang="en-US"/>
              <a:t>Latitudes and Longitudes.</a:t>
            </a:r>
            <a:endParaRPr/>
          </a:p>
          <a:p>
            <a:pPr indent="-1828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⚫"/>
            </a:pPr>
            <a:r>
              <a:rPr lang="en-US"/>
              <a:t>All columns that describes the property in details.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SzPts val="2000"/>
              <a:buChar char="⚫"/>
            </a:pPr>
            <a:r>
              <a:rPr lang="en-US"/>
              <a:t>Blanks were deleted whenever needed(incase of calculations).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en-US"/>
              <a:t>Thank you.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8754" y="2165037"/>
            <a:ext cx="2853842" cy="1335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43504" y="3514894"/>
            <a:ext cx="2213712" cy="116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Airbnb Activity.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US"/>
              <a:t>The Question.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US"/>
              <a:t>The Analysis.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US"/>
              <a:t>Our Recommendation.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US"/>
              <a:t>Data Cleaning.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Airbnb Activity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672012" y="864108"/>
            <a:ext cx="6498168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4400">
                <a:solidFill>
                  <a:srgbClr val="1B1E3D"/>
                </a:solidFill>
              </a:rPr>
              <a:t>61% </a:t>
            </a:r>
            <a:r>
              <a:rPr lang="en-US"/>
              <a:t>of the properties were </a:t>
            </a:r>
            <a:r>
              <a:rPr b="1" lang="en-US"/>
              <a:t>apartments, </a:t>
            </a:r>
            <a:r>
              <a:rPr b="1" lang="en-US" sz="4400">
                <a:solidFill>
                  <a:srgbClr val="1B1E3D"/>
                </a:solidFill>
              </a:rPr>
              <a:t>33% </a:t>
            </a:r>
            <a:r>
              <a:rPr lang="en-US"/>
              <a:t>were </a:t>
            </a:r>
            <a:r>
              <a:rPr b="1" lang="en-US"/>
              <a:t>houses.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US"/>
              <a:t>The top performing properties had two factors: </a:t>
            </a:r>
            <a:r>
              <a:rPr b="1" lang="en-US"/>
              <a:t>Catchy listing name</a:t>
            </a:r>
            <a:r>
              <a:rPr lang="en-US"/>
              <a:t>, and </a:t>
            </a:r>
            <a:r>
              <a:rPr b="1" lang="en-US"/>
              <a:t>many special amenities</a:t>
            </a:r>
            <a:r>
              <a:rPr lang="en-US"/>
              <a:t>.</a:t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4512206" y="2095500"/>
            <a:ext cx="1645707" cy="871538"/>
          </a:xfrm>
          <a:prstGeom prst="ellipse">
            <a:avLst/>
          </a:prstGeom>
          <a:solidFill>
            <a:schemeClr val="accent1">
              <a:alpha val="2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9408056" y="2095500"/>
            <a:ext cx="1645707" cy="871538"/>
          </a:xfrm>
          <a:prstGeom prst="ellipse">
            <a:avLst/>
          </a:prstGeom>
          <a:solidFill>
            <a:schemeClr val="accent1">
              <a:alpha val="2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Question: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⚫"/>
            </a:pPr>
            <a:r>
              <a:rPr b="1" lang="en-US"/>
              <a:t>Should you invest in an Airbnb hotel in Washington, D.C.? If so, where?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In terms of: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⚫"/>
            </a:pPr>
            <a:r>
              <a:rPr lang="en-US"/>
              <a:t>Neighborhood popularity.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⚫"/>
            </a:pPr>
            <a:r>
              <a:rPr lang="en-US"/>
              <a:t>Neighborhood sentiment.</a:t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Most Tested Markets</a:t>
            </a:r>
            <a:br>
              <a:rPr lang="en-US"/>
            </a:b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5298" y="863600"/>
            <a:ext cx="8017726" cy="51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Most Positive Reviews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9179" y="876308"/>
            <a:ext cx="8519533" cy="5218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-124691" y="1123837"/>
            <a:ext cx="3560618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Where to invest?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5928" y="1123837"/>
            <a:ext cx="8495878" cy="460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What We Recommend:</a:t>
            </a:r>
            <a:endParaRPr/>
          </a:p>
        </p:txBody>
      </p:sp>
      <p:pic>
        <p:nvPicPr>
          <p:cNvPr id="140" name="Google Shape;140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059" y="863790"/>
            <a:ext cx="3017036" cy="51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8074753" y="1123837"/>
            <a:ext cx="3192905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374C81"/>
                </a:solidFill>
                <a:latin typeface="Corbel"/>
                <a:ea typeface="Corbel"/>
                <a:cs typeface="Corbel"/>
                <a:sym typeface="Corbel"/>
              </a:rPr>
              <a:t>Why?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74C8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74C8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374C81"/>
                </a:solidFill>
                <a:latin typeface="Corbel"/>
                <a:ea typeface="Corbel"/>
                <a:cs typeface="Corbel"/>
                <a:sym typeface="Corbel"/>
              </a:rPr>
              <a:t>Market is tested fairly.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74C8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374C81"/>
                </a:solidFill>
                <a:latin typeface="Corbel"/>
                <a:ea typeface="Corbel"/>
                <a:cs typeface="Corbel"/>
                <a:sym typeface="Corbel"/>
              </a:rPr>
              <a:t>High % of positive reviews.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74C8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374C81"/>
                </a:solidFill>
                <a:latin typeface="Corbel"/>
                <a:ea typeface="Corbel"/>
                <a:cs typeface="Corbel"/>
                <a:sym typeface="Corbel"/>
              </a:rPr>
              <a:t>Convenient # of listings.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ame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